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3ADE6-11E7-4905-972E-80C51FBB2247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38D67-C1BB-4D9D-A02A-8B563E8A49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3ADE6-11E7-4905-972E-80C51FBB2247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38D67-C1BB-4D9D-A02A-8B563E8A49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3ADE6-11E7-4905-972E-80C51FBB2247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38D67-C1BB-4D9D-A02A-8B563E8A49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3ADE6-11E7-4905-972E-80C51FBB2247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38D67-C1BB-4D9D-A02A-8B563E8A49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3ADE6-11E7-4905-972E-80C51FBB2247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38D67-C1BB-4D9D-A02A-8B563E8A49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3ADE6-11E7-4905-972E-80C51FBB2247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38D67-C1BB-4D9D-A02A-8B563E8A49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3ADE6-11E7-4905-972E-80C51FBB2247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38D67-C1BB-4D9D-A02A-8B563E8A49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3ADE6-11E7-4905-972E-80C51FBB2247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38D67-C1BB-4D9D-A02A-8B563E8A49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3ADE6-11E7-4905-972E-80C51FBB2247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38D67-C1BB-4D9D-A02A-8B563E8A49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3ADE6-11E7-4905-972E-80C51FBB2247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38D67-C1BB-4D9D-A02A-8B563E8A49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3ADE6-11E7-4905-972E-80C51FBB2247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38D67-C1BB-4D9D-A02A-8B563E8A49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D3ADE6-11E7-4905-972E-80C51FBB2247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D38D67-C1BB-4D9D-A02A-8B563E8A49C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3886200"/>
            <a:ext cx="8784976" cy="2495128"/>
          </a:xfrm>
          <a:ln>
            <a:solidFill>
              <a:srgbClr val="7030A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Název:</a:t>
            </a:r>
            <a:r>
              <a:rPr lang="cs-CZ" dirty="0" smtClean="0">
                <a:solidFill>
                  <a:schemeClr val="tx1"/>
                </a:solidFill>
              </a:rPr>
              <a:t> VY_32_INOVACE_VYUŽITÍ AKTUÁLNÍHO DĚNÍ V PŘEDMĚTU_7. LA MANCHE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LA MANCHE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Anotace: Využití v ČJ, VL, TV – 4. ročník ZŠ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Obrázky: </a:t>
            </a:r>
            <a:r>
              <a:rPr lang="cs-CZ" dirty="0" smtClean="0">
                <a:solidFill>
                  <a:schemeClr val="tx1"/>
                </a:solidFill>
              </a:rPr>
              <a:t>www.office.</a:t>
            </a:r>
            <a:r>
              <a:rPr lang="cs-CZ" dirty="0" err="1" smtClean="0">
                <a:solidFill>
                  <a:schemeClr val="tx1"/>
                </a:solidFill>
              </a:rPr>
              <a:t>microsoft.com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4" name="Obrázek 3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753100" cy="14097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697733" y="1772816"/>
            <a:ext cx="175080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OPVK 1.4 EU peníze školám</a:t>
            </a:r>
            <a:endParaRPr lang="cs-CZ" sz="1100" dirty="0" smtClean="0"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prstTxWarp prst="textPlain">
              <a:avLst/>
            </a:prstTxWarp>
            <a:scene3d>
              <a:camera prst="isometricOffAxis1Right"/>
              <a:lightRig rig="threePt" dir="t"/>
            </a:scene3d>
            <a:sp3d extrusionH="57150">
              <a:bevelT w="38100" h="38100" prst="convex"/>
            </a:sp3d>
          </a:bodyPr>
          <a:lstStyle/>
          <a:p>
            <a:r>
              <a:rPr lang="cs-CZ" dirty="0" smtClean="0"/>
              <a:t>KLAPKA: Písmeno </a:t>
            </a:r>
            <a:r>
              <a:rPr lang="cs-CZ" smtClean="0">
                <a:solidFill>
                  <a:srgbClr val="7030A0"/>
                </a:solidFill>
              </a:rPr>
              <a:t>Č</a:t>
            </a:r>
            <a:r>
              <a:rPr lang="cs-CZ" smtClean="0"/>
              <a:t> posedmé</a:t>
            </a:r>
            <a:endParaRPr lang="cs-CZ" dirty="0"/>
          </a:p>
        </p:txBody>
      </p:sp>
      <p:pic>
        <p:nvPicPr>
          <p:cNvPr id="1026" name="Picture 2" descr="C:\Documents and Settings\Asus\Local Settings\Temporary Internet Files\Content.IE5\RZTX8FB4\MC90025437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268760"/>
            <a:ext cx="8136904" cy="525658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832648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buNone/>
            </a:pPr>
            <a:r>
              <a:rPr lang="cs-CZ" sz="6000" dirty="0" smtClean="0">
                <a:ln>
                  <a:solidFill>
                    <a:srgbClr val="7030A0"/>
                  </a:solidFill>
                </a:ln>
                <a:solidFill>
                  <a:srgbClr val="7030A0"/>
                </a:solidFill>
              </a:rPr>
              <a:t>Č</a:t>
            </a:r>
            <a:r>
              <a:rPr lang="cs-CZ" sz="4000" dirty="0" smtClean="0"/>
              <a:t> jako </a:t>
            </a:r>
            <a:r>
              <a:rPr lang="cs-CZ" sz="6000" dirty="0" smtClean="0">
                <a:ln>
                  <a:solidFill>
                    <a:srgbClr val="7030A0"/>
                  </a:solidFill>
                </a:ln>
                <a:solidFill>
                  <a:srgbClr val="7030A0"/>
                </a:solidFill>
              </a:rPr>
              <a:t>Č</a:t>
            </a:r>
            <a:r>
              <a:rPr lang="cs-CZ" sz="4000" dirty="0" smtClean="0"/>
              <a:t>AS</a:t>
            </a:r>
          </a:p>
          <a:p>
            <a:pPr algn="ctr">
              <a:buNone/>
            </a:pPr>
            <a:endParaRPr lang="cs-CZ" sz="4000" dirty="0" smtClean="0"/>
          </a:p>
          <a:p>
            <a:pPr algn="ctr">
              <a:buNone/>
            </a:pPr>
            <a:r>
              <a:rPr lang="cs-CZ" sz="4000" dirty="0" smtClean="0"/>
              <a:t>Stalo se před </a:t>
            </a:r>
            <a:r>
              <a:rPr lang="cs-CZ" sz="6000" dirty="0" smtClean="0">
                <a:ln>
                  <a:solidFill>
                    <a:srgbClr val="7030A0"/>
                  </a:solidFill>
                </a:ln>
                <a:solidFill>
                  <a:srgbClr val="7030A0"/>
                </a:solidFill>
              </a:rPr>
              <a:t>č</a:t>
            </a:r>
            <a:r>
              <a:rPr lang="cs-CZ" sz="4000" dirty="0" smtClean="0"/>
              <a:t>asem</a:t>
            </a:r>
          </a:p>
          <a:p>
            <a:pPr algn="ctr">
              <a:buNone/>
            </a:pPr>
            <a:endParaRPr lang="cs-CZ" sz="4000" dirty="0" smtClean="0"/>
          </a:p>
          <a:p>
            <a:pPr algn="ctr">
              <a:buNone/>
            </a:pPr>
            <a:r>
              <a:rPr lang="cs-CZ" sz="4000" dirty="0" smtClean="0"/>
              <a:t>9. září 2010 přeplavala naše nejmladší plavkyně </a:t>
            </a:r>
          </a:p>
          <a:p>
            <a:pPr algn="ctr">
              <a:buNone/>
            </a:pPr>
            <a:r>
              <a:rPr lang="cs-CZ" sz="4000" dirty="0" smtClean="0"/>
              <a:t>kanál La Manche</a:t>
            </a:r>
            <a:endParaRPr lang="cs-CZ" sz="4000" dirty="0"/>
          </a:p>
        </p:txBody>
      </p:sp>
      <p:pic>
        <p:nvPicPr>
          <p:cNvPr id="2051" name="Picture 3" descr="C:\Documents and Settings\Asus\Local Settings\Temporary Internet Files\Content.IE5\V8FKSWI4\MC9000343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620688"/>
            <a:ext cx="2016224" cy="252028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620688"/>
            <a:ext cx="6131024" cy="576064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200" dirty="0" smtClean="0"/>
              <a:t>M</a:t>
            </a:r>
            <a:r>
              <a:rPr lang="cs-CZ" sz="3200" dirty="0" smtClean="0">
                <a:solidFill>
                  <a:srgbClr val="7030A0"/>
                </a:solidFill>
              </a:rPr>
              <a:t>_</a:t>
            </a:r>
            <a:r>
              <a:rPr lang="cs-CZ" sz="3200" dirty="0" err="1" smtClean="0"/>
              <a:t>lé</a:t>
            </a:r>
            <a:r>
              <a:rPr lang="cs-CZ" sz="3200" dirty="0" smtClean="0"/>
              <a:t> děti, m</a:t>
            </a:r>
            <a:r>
              <a:rPr lang="cs-CZ" sz="3200" dirty="0" smtClean="0">
                <a:solidFill>
                  <a:srgbClr val="7030A0"/>
                </a:solidFill>
              </a:rPr>
              <a:t>_</a:t>
            </a:r>
            <a:r>
              <a:rPr lang="cs-CZ" sz="3200" dirty="0" err="1" smtClean="0"/>
              <a:t>lí</a:t>
            </a:r>
            <a:r>
              <a:rPr lang="cs-CZ" sz="3200" dirty="0" smtClean="0"/>
              <a:t> plavci a sportovci, </a:t>
            </a:r>
          </a:p>
          <a:p>
            <a:pPr>
              <a:buNone/>
            </a:pPr>
            <a:r>
              <a:rPr lang="cs-CZ" sz="3200" dirty="0" smtClean="0"/>
              <a:t>jsme ráda, že Vás mohu takto </a:t>
            </a:r>
          </a:p>
          <a:p>
            <a:pPr>
              <a:buNone/>
            </a:pPr>
            <a:r>
              <a:rPr lang="cs-CZ" sz="3200" dirty="0" smtClean="0"/>
              <a:t>oslovit a jsem ráda, že Vám Vaši </a:t>
            </a:r>
          </a:p>
          <a:p>
            <a:pPr>
              <a:buNone/>
            </a:pPr>
            <a:r>
              <a:rPr lang="cs-CZ" sz="3200" dirty="0" smtClean="0"/>
              <a:t>rodi</a:t>
            </a:r>
            <a:r>
              <a:rPr lang="cs-CZ" sz="3200" dirty="0" smtClean="0">
                <a:solidFill>
                  <a:srgbClr val="7030A0"/>
                </a:solidFill>
              </a:rPr>
              <a:t>č</a:t>
            </a:r>
            <a:r>
              <a:rPr lang="cs-CZ" sz="3200" dirty="0" smtClean="0"/>
              <a:t>e umožnili trénovat plavání. </a:t>
            </a:r>
          </a:p>
          <a:p>
            <a:pPr>
              <a:buNone/>
            </a:pPr>
            <a:r>
              <a:rPr lang="cs-CZ" sz="3200" dirty="0" smtClean="0"/>
              <a:t>Právě sport a konkrétně sport </a:t>
            </a:r>
          </a:p>
          <a:p>
            <a:pPr>
              <a:buNone/>
            </a:pPr>
            <a:r>
              <a:rPr lang="cs-CZ" sz="3200" dirty="0" smtClean="0"/>
              <a:t>plavecký bude naše dnešní téma, </a:t>
            </a:r>
          </a:p>
          <a:p>
            <a:pPr>
              <a:buNone/>
            </a:pPr>
            <a:r>
              <a:rPr lang="cs-CZ" sz="3200" dirty="0" smtClean="0"/>
              <a:t>o kterém b</a:t>
            </a:r>
            <a:r>
              <a:rPr lang="cs-CZ" sz="3200" dirty="0" smtClean="0">
                <a:solidFill>
                  <a:srgbClr val="7030A0"/>
                </a:solidFill>
              </a:rPr>
              <a:t>_</a:t>
            </a:r>
            <a:r>
              <a:rPr lang="cs-CZ" sz="3200" dirty="0" smtClean="0"/>
              <a:t>měl každý vědět. </a:t>
            </a:r>
          </a:p>
          <a:p>
            <a:pPr>
              <a:buNone/>
            </a:pPr>
            <a:endParaRPr lang="cs-CZ" sz="3200" dirty="0" smtClean="0"/>
          </a:p>
          <a:p>
            <a:pPr algn="r">
              <a:buNone/>
            </a:pPr>
            <a:r>
              <a:rPr lang="cs-CZ" sz="3200" dirty="0" smtClean="0"/>
              <a:t>Vaše paní u</a:t>
            </a:r>
            <a:r>
              <a:rPr lang="cs-CZ" sz="4400" dirty="0" smtClean="0">
                <a:solidFill>
                  <a:srgbClr val="7030A0"/>
                </a:solidFill>
              </a:rPr>
              <a:t>č</a:t>
            </a:r>
            <a:r>
              <a:rPr lang="cs-CZ" sz="3200" dirty="0" smtClean="0"/>
              <a:t>itelka</a:t>
            </a:r>
            <a:endParaRPr lang="cs-CZ" sz="3200" dirty="0"/>
          </a:p>
        </p:txBody>
      </p:sp>
      <p:pic>
        <p:nvPicPr>
          <p:cNvPr id="1026" name="Picture 2" descr="C:\Documents and Settings\Asus\Local Settings\Temporary Internet Files\Content.IE5\V8FKSWI4\MC90030735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404664"/>
            <a:ext cx="1825714" cy="619268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2555776" y="476672"/>
            <a:ext cx="4040188" cy="1326133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2800" dirty="0" smtClean="0"/>
              <a:t>Pro</a:t>
            </a:r>
            <a:r>
              <a:rPr lang="cs-CZ" sz="2800" dirty="0" smtClean="0">
                <a:solidFill>
                  <a:srgbClr val="7030A0"/>
                </a:solidFill>
              </a:rPr>
              <a:t>č</a:t>
            </a:r>
            <a:r>
              <a:rPr lang="cs-CZ" sz="2800" dirty="0" smtClean="0"/>
              <a:t> m</a:t>
            </a:r>
            <a:r>
              <a:rPr lang="cs-CZ" sz="2800" dirty="0" smtClean="0">
                <a:solidFill>
                  <a:srgbClr val="7030A0"/>
                </a:solidFill>
              </a:rPr>
              <a:t>_</a:t>
            </a:r>
            <a:r>
              <a:rPr lang="cs-CZ" sz="2800" dirty="0" err="1" smtClean="0"/>
              <a:t>slíš</a:t>
            </a:r>
            <a:r>
              <a:rPr lang="cs-CZ" sz="2800" dirty="0" smtClean="0"/>
              <a:t>, že je dobré sportovat?(Můžeš psát i kreslit)</a:t>
            </a:r>
            <a:endParaRPr lang="cs-CZ" sz="2800" dirty="0"/>
          </a:p>
        </p:txBody>
      </p:sp>
      <p:sp>
        <p:nvSpPr>
          <p:cNvPr id="2051" name="PubRRectCallout"/>
          <p:cNvSpPr>
            <a:spLocks noGrp="1" noEditPoints="1" noChangeArrowheads="1"/>
          </p:cNvSpPr>
          <p:nvPr>
            <p:ph sz="quarter" idx="4"/>
          </p:nvPr>
        </p:nvSpPr>
        <p:spPr bwMode="auto">
          <a:xfrm>
            <a:off x="683568" y="2132856"/>
            <a:ext cx="7931224" cy="4206453"/>
          </a:xfrm>
          <a:custGeom>
            <a:avLst/>
            <a:gdLst>
              <a:gd name="G0" fmla="+- 0 0 0"/>
              <a:gd name="G1" fmla="+- 8607 0 0"/>
              <a:gd name="T0" fmla="*/ 10800 w 21600"/>
              <a:gd name="T1" fmla="*/ 0 h 21600"/>
              <a:gd name="T2" fmla="*/ 0 w 21600"/>
              <a:gd name="T3" fmla="*/ 8638 h 21600"/>
              <a:gd name="T4" fmla="*/ 8607 w 21600"/>
              <a:gd name="T5" fmla="*/ 21600 h 21600"/>
              <a:gd name="T6" fmla="*/ 10800 w 21600"/>
              <a:gd name="T7" fmla="*/ 17277 h 21600"/>
              <a:gd name="T8" fmla="*/ 21600 w 21600"/>
              <a:gd name="T9" fmla="*/ 8638 h 21600"/>
              <a:gd name="T10" fmla="*/ 17694720 60000 65536"/>
              <a:gd name="T11" fmla="*/ 11796480 60000 65536"/>
              <a:gd name="T12" fmla="*/ 5898240 60000 65536"/>
              <a:gd name="T13" fmla="*/ 5898240 60000 65536"/>
              <a:gd name="T14" fmla="*/ 0 60000 65536"/>
              <a:gd name="T15" fmla="*/ 145 w 21600"/>
              <a:gd name="T16" fmla="*/ 145 h 21600"/>
              <a:gd name="T17" fmla="*/ 21409 w 21600"/>
              <a:gd name="T18" fmla="*/ 17106 h 216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532" y="0"/>
                </a:moveTo>
                <a:cubicBezTo>
                  <a:pt x="238" y="0"/>
                  <a:pt x="0" y="238"/>
                  <a:pt x="0" y="532"/>
                </a:cubicBezTo>
                <a:lnTo>
                  <a:pt x="0" y="16745"/>
                </a:lnTo>
                <a:cubicBezTo>
                  <a:pt x="0" y="17039"/>
                  <a:pt x="238" y="17277"/>
                  <a:pt x="532" y="17277"/>
                </a:cubicBezTo>
                <a:lnTo>
                  <a:pt x="2623" y="17277"/>
                </a:lnTo>
                <a:lnTo>
                  <a:pt x="8607" y="21600"/>
                </a:lnTo>
                <a:lnTo>
                  <a:pt x="6515" y="17277"/>
                </a:lnTo>
                <a:lnTo>
                  <a:pt x="21016" y="17277"/>
                </a:lnTo>
                <a:cubicBezTo>
                  <a:pt x="21339" y="17277"/>
                  <a:pt x="21600" y="17039"/>
                  <a:pt x="21600" y="16745"/>
                </a:cubicBezTo>
                <a:lnTo>
                  <a:pt x="21600" y="532"/>
                </a:lnTo>
                <a:cubicBezTo>
                  <a:pt x="21600" y="238"/>
                  <a:pt x="21339" y="0"/>
                  <a:pt x="21016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buNone/>
            </a:pPr>
            <a:r>
              <a:rPr lang="cs-CZ" dirty="0" smtClean="0"/>
              <a:t>Tvůj prostor:</a:t>
            </a:r>
            <a:endParaRPr lang="cs-CZ" dirty="0"/>
          </a:p>
        </p:txBody>
      </p:sp>
      <p:pic>
        <p:nvPicPr>
          <p:cNvPr id="2058" name="Picture 10" descr="C:\Documents and Settings\Asus\Local Settings\Temporary Internet Files\Content.IE5\UZ21FW96\MC9003326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3933056"/>
            <a:ext cx="1872208" cy="2664296"/>
          </a:xfrm>
          <a:prstGeom prst="rect">
            <a:avLst/>
          </a:prstGeom>
          <a:noFill/>
        </p:spPr>
      </p:pic>
      <p:pic>
        <p:nvPicPr>
          <p:cNvPr id="2060" name="Picture 12" descr="C:\Documents and Settings\Asus\Local Settings\Temporary Internet Files\Content.IE5\ZPYO80XE\MC90033262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260648"/>
            <a:ext cx="1649578" cy="1826971"/>
          </a:xfrm>
          <a:prstGeom prst="rect">
            <a:avLst/>
          </a:prstGeom>
          <a:noFill/>
        </p:spPr>
      </p:pic>
      <p:pic>
        <p:nvPicPr>
          <p:cNvPr id="2062" name="Picture 14" descr="C:\Documents and Settings\Asus\Local Settings\Temporary Internet Files\Content.IE5\RDMR96LJ\MC90033264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0"/>
            <a:ext cx="1735531" cy="1823314"/>
          </a:xfrm>
          <a:prstGeom prst="rect">
            <a:avLst/>
          </a:prstGeom>
          <a:noFill/>
        </p:spPr>
      </p:pic>
      <p:pic>
        <p:nvPicPr>
          <p:cNvPr id="2063" name="Picture 15" descr="C:\Documents and Settings\Asus\Local Settings\Temporary Internet Files\Content.IE5\TI8ER0JX\MC90033263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4797152"/>
            <a:ext cx="1837030" cy="1901952"/>
          </a:xfrm>
          <a:prstGeom prst="rect">
            <a:avLst/>
          </a:prstGeom>
          <a:noFill/>
        </p:spPr>
      </p:pic>
      <p:pic>
        <p:nvPicPr>
          <p:cNvPr id="2068" name="Picture 20" descr="C:\Documents and Settings\Asus\Local Settings\Temporary Internet Files\Content.IE5\UZ21FW96\MC90033262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43608" y="4869160"/>
            <a:ext cx="1728216" cy="1826971"/>
          </a:xfrm>
          <a:prstGeom prst="rect">
            <a:avLst/>
          </a:prstGeom>
          <a:noFill/>
        </p:spPr>
      </p:pic>
      <p:pic>
        <p:nvPicPr>
          <p:cNvPr id="2071" name="Picture 23" descr="C:\Documents and Settings\Asus\Local Settings\Temporary Internet Files\Content.IE5\V8FKSWI4\MC90033262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3573016"/>
            <a:ext cx="1187624" cy="184343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548680"/>
            <a:ext cx="8352928" cy="5904656"/>
          </a:xfrm>
          <a:ln>
            <a:solidFill>
              <a:srgbClr val="7030A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A právě poctivá příprava od </a:t>
            </a:r>
          </a:p>
          <a:p>
            <a:pPr>
              <a:buNone/>
            </a:pPr>
            <a:r>
              <a:rPr lang="cs-CZ" dirty="0" smtClean="0"/>
              <a:t>dětství přivedla 9. září 2010 16 </a:t>
            </a:r>
          </a:p>
          <a:p>
            <a:pPr>
              <a:buNone/>
            </a:pPr>
            <a:r>
              <a:rPr lang="cs-CZ" dirty="0" err="1" smtClean="0"/>
              <a:t>letou</a:t>
            </a:r>
            <a:r>
              <a:rPr lang="cs-CZ" dirty="0" smtClean="0"/>
              <a:t> dálkovou plavkyni (… </a:t>
            </a:r>
          </a:p>
          <a:p>
            <a:pPr>
              <a:buNone/>
            </a:pPr>
            <a:r>
              <a:rPr lang="cs-CZ" dirty="0" smtClean="0"/>
              <a:t>doplň jméno…) ke kanálu La </a:t>
            </a:r>
          </a:p>
          <a:p>
            <a:pPr>
              <a:buNone/>
            </a:pPr>
            <a:r>
              <a:rPr lang="cs-CZ" dirty="0" smtClean="0"/>
              <a:t>Manche. Je naší nejmladší </a:t>
            </a:r>
          </a:p>
          <a:p>
            <a:pPr>
              <a:buNone/>
            </a:pPr>
            <a:r>
              <a:rPr lang="cs-CZ" dirty="0" smtClean="0"/>
              <a:t>plavkyní, které se podařilo zrádné </a:t>
            </a:r>
          </a:p>
          <a:p>
            <a:pPr>
              <a:buNone/>
            </a:pPr>
            <a:r>
              <a:rPr lang="cs-CZ" dirty="0" smtClean="0"/>
              <a:t>vody zdolat. Neměla to vůbec </a:t>
            </a:r>
          </a:p>
          <a:p>
            <a:pPr>
              <a:buNone/>
            </a:pPr>
            <a:r>
              <a:rPr lang="cs-CZ" dirty="0" smtClean="0"/>
              <a:t>jednoduché. Start se mnohokrát z </a:t>
            </a:r>
          </a:p>
          <a:p>
            <a:pPr>
              <a:buNone/>
            </a:pPr>
            <a:r>
              <a:rPr lang="cs-CZ" dirty="0" smtClean="0"/>
              <a:t>důvodu špatného po</a:t>
            </a:r>
            <a:r>
              <a:rPr lang="cs-CZ" dirty="0" smtClean="0">
                <a:solidFill>
                  <a:srgbClr val="7030A0"/>
                </a:solidFill>
              </a:rPr>
              <a:t>č</a:t>
            </a:r>
            <a:r>
              <a:rPr lang="cs-CZ" dirty="0" smtClean="0"/>
              <a:t>así odkládal. </a:t>
            </a:r>
          </a:p>
          <a:p>
            <a:pPr>
              <a:buNone/>
            </a:pPr>
            <a:r>
              <a:rPr lang="cs-CZ" dirty="0" smtClean="0"/>
              <a:t>Velmi špatné po</a:t>
            </a:r>
            <a:r>
              <a:rPr lang="cs-CZ" dirty="0" smtClean="0">
                <a:solidFill>
                  <a:srgbClr val="7030A0"/>
                </a:solidFill>
              </a:rPr>
              <a:t>č</a:t>
            </a:r>
            <a:r>
              <a:rPr lang="cs-CZ" dirty="0" smtClean="0"/>
              <a:t>así a obrovské </a:t>
            </a:r>
          </a:p>
          <a:p>
            <a:pPr>
              <a:buNone/>
            </a:pPr>
            <a:r>
              <a:rPr lang="cs-CZ" dirty="0" smtClean="0"/>
              <a:t>vlny </a:t>
            </a:r>
            <a:r>
              <a:rPr lang="cs-CZ" dirty="0" smtClean="0">
                <a:solidFill>
                  <a:srgbClr val="7030A0"/>
                </a:solidFill>
              </a:rPr>
              <a:t>č</a:t>
            </a:r>
            <a:r>
              <a:rPr lang="cs-CZ" dirty="0" smtClean="0"/>
              <a:t>ekaly i v cíli jejího boje. </a:t>
            </a:r>
          </a:p>
          <a:p>
            <a:pPr>
              <a:buNone/>
            </a:pPr>
            <a:r>
              <a:rPr lang="cs-CZ" dirty="0" smtClean="0"/>
              <a:t>Nakonec ale kanál La Manche </a:t>
            </a:r>
          </a:p>
          <a:p>
            <a:pPr>
              <a:buNone/>
            </a:pPr>
            <a:r>
              <a:rPr lang="cs-CZ" dirty="0" smtClean="0"/>
              <a:t>pokořila.</a:t>
            </a:r>
            <a:endParaRPr lang="cs-CZ" dirty="0"/>
          </a:p>
        </p:txBody>
      </p:sp>
      <p:pic>
        <p:nvPicPr>
          <p:cNvPr id="5" name="Picture 5" descr="C:\Documents and Settings\Asus\Local Settings\Temporary Internet Files\Content.IE5\C4434NUU\MC9003500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1412776"/>
            <a:ext cx="2232248" cy="432048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692696"/>
            <a:ext cx="5266928" cy="5832648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Tvůj dnešní domácí úkol je </a:t>
            </a:r>
          </a:p>
          <a:p>
            <a:pPr>
              <a:buNone/>
            </a:pPr>
            <a:r>
              <a:rPr lang="cs-CZ" dirty="0" smtClean="0"/>
              <a:t>objevitelský. Doufám, že se </a:t>
            </a:r>
          </a:p>
          <a:p>
            <a:pPr>
              <a:buNone/>
            </a:pPr>
            <a:r>
              <a:rPr lang="cs-CZ" dirty="0" smtClean="0"/>
              <a:t>těšíš. Já velmi.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Co víš o kanálu La Manche?</a:t>
            </a:r>
          </a:p>
          <a:p>
            <a:r>
              <a:rPr lang="cs-CZ" dirty="0" smtClean="0"/>
              <a:t>Které země spojuje?</a:t>
            </a:r>
          </a:p>
          <a:p>
            <a:r>
              <a:rPr lang="cs-CZ" dirty="0" smtClean="0"/>
              <a:t>Znáš nějaké jiné pokořitele </a:t>
            </a:r>
          </a:p>
          <a:p>
            <a:pPr>
              <a:buNone/>
            </a:pPr>
            <a:r>
              <a:rPr lang="cs-CZ" dirty="0" smtClean="0"/>
              <a:t>     tohoto kanálu?</a:t>
            </a:r>
          </a:p>
          <a:p>
            <a:r>
              <a:rPr lang="cs-CZ" dirty="0" smtClean="0"/>
              <a:t>Který sport se ti nejvíce líbí?</a:t>
            </a:r>
          </a:p>
          <a:p>
            <a:r>
              <a:rPr lang="cs-CZ" dirty="0" smtClean="0"/>
              <a:t>Sportuješ ty sám?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Těším se! </a:t>
            </a:r>
          </a:p>
          <a:p>
            <a:pPr algn="r">
              <a:buNone/>
            </a:pPr>
            <a:r>
              <a:rPr lang="cs-CZ" dirty="0" smtClean="0"/>
              <a:t>paní u</a:t>
            </a:r>
            <a:r>
              <a:rPr lang="cs-CZ" sz="4800" dirty="0" smtClean="0">
                <a:solidFill>
                  <a:srgbClr val="7030A0"/>
                </a:solidFill>
              </a:rPr>
              <a:t>č</a:t>
            </a:r>
            <a:r>
              <a:rPr lang="cs-CZ" dirty="0" smtClean="0"/>
              <a:t>itelka</a:t>
            </a:r>
            <a:endParaRPr lang="cs-CZ" dirty="0"/>
          </a:p>
        </p:txBody>
      </p:sp>
      <p:pic>
        <p:nvPicPr>
          <p:cNvPr id="5" name="Picture 14" descr="C:\Documents and Settings\Asus\Local Settings\Temporary Internet Files\Content.IE5\NOZEH7U3\MC9003122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764704"/>
            <a:ext cx="1080120" cy="1008112"/>
          </a:xfrm>
          <a:prstGeom prst="rect">
            <a:avLst/>
          </a:prstGeom>
          <a:noFill/>
        </p:spPr>
      </p:pic>
      <p:pic>
        <p:nvPicPr>
          <p:cNvPr id="3074" name="Picture 2" descr="C:\Documents and Settings\Asus\Local Settings\Temporary Internet Files\Content.IE5\K4XQ0H4L\MC900292474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2708920"/>
            <a:ext cx="2858628" cy="295897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 fontScale="90000"/>
            <a:scene3d>
              <a:camera prst="isometricOffAxis1Right"/>
              <a:lightRig rig="threePt" dir="t"/>
            </a:scene3d>
            <a:sp3d extrusionH="57150">
              <a:bevelT w="38100" h="38100" prst="convex"/>
            </a:sp3d>
          </a:bodyPr>
          <a:lstStyle/>
          <a:p>
            <a:r>
              <a:rPr lang="cs-CZ" dirty="0" smtClean="0">
                <a:ln>
                  <a:solidFill>
                    <a:srgbClr val="7030A0"/>
                  </a:solidFill>
                </a:ln>
                <a:solidFill>
                  <a:srgbClr val="7030A0"/>
                </a:solidFill>
              </a:rPr>
              <a:t>KLAPKA: </a:t>
            </a:r>
            <a:r>
              <a:rPr lang="cs-CZ" dirty="0" smtClean="0"/>
              <a:t>STOP</a:t>
            </a:r>
            <a:r>
              <a:rPr lang="cs-CZ" dirty="0" smtClean="0">
                <a:ln>
                  <a:solidFill>
                    <a:srgbClr val="7030A0"/>
                  </a:solidFill>
                </a:ln>
                <a:solidFill>
                  <a:srgbClr val="7030A0"/>
                </a:solidFill>
              </a:rPr>
              <a:t>!</a:t>
            </a:r>
            <a:r>
              <a:rPr lang="cs-CZ" dirty="0" smtClean="0"/>
              <a:t> Pro dnešek kon</a:t>
            </a:r>
            <a:r>
              <a:rPr lang="cs-CZ" sz="7300" dirty="0" smtClean="0">
                <a:ln>
                  <a:solidFill>
                    <a:srgbClr val="7030A0"/>
                  </a:solidFill>
                </a:ln>
                <a:solidFill>
                  <a:srgbClr val="7030A0"/>
                </a:solidFill>
              </a:rPr>
              <a:t>č</a:t>
            </a:r>
            <a:r>
              <a:rPr lang="cs-CZ" dirty="0" smtClean="0"/>
              <a:t>íme</a:t>
            </a:r>
            <a:r>
              <a:rPr lang="cs-CZ" dirty="0" smtClean="0">
                <a:ln>
                  <a:solidFill>
                    <a:srgbClr val="7030A0"/>
                  </a:solidFill>
                </a:ln>
                <a:solidFill>
                  <a:srgbClr val="7030A0"/>
                </a:solidFill>
              </a:rPr>
              <a:t>!</a:t>
            </a:r>
            <a:endParaRPr lang="cs-CZ" dirty="0">
              <a:ln>
                <a:solidFill>
                  <a:srgbClr val="7030A0"/>
                </a:solidFill>
              </a:ln>
              <a:solidFill>
                <a:srgbClr val="7030A0"/>
              </a:solidFill>
            </a:endParaRPr>
          </a:p>
        </p:txBody>
      </p:sp>
      <p:pic>
        <p:nvPicPr>
          <p:cNvPr id="4098" name="Picture 2" descr="C:\Documents and Settings\Asus\Local Settings\Temporary Internet Files\Content.IE5\TI8ER0JX\MC90025437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412776"/>
            <a:ext cx="8136904" cy="511256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268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KLAPKA: Písmeno Č posedmé</vt:lpstr>
      <vt:lpstr>Snímek 3</vt:lpstr>
      <vt:lpstr>Snímek 4</vt:lpstr>
      <vt:lpstr>Snímek 5</vt:lpstr>
      <vt:lpstr>Snímek 6</vt:lpstr>
      <vt:lpstr>Snímek 7</vt:lpstr>
      <vt:lpstr>KLAPKA: STOP! Pro dnešek končíme!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František Remeš</dc:creator>
  <cp:lastModifiedBy>Dum</cp:lastModifiedBy>
  <cp:revision>11</cp:revision>
  <dcterms:created xsi:type="dcterms:W3CDTF">2011-11-20T13:40:35Z</dcterms:created>
  <dcterms:modified xsi:type="dcterms:W3CDTF">2014-08-20T10:39:13Z</dcterms:modified>
</cp:coreProperties>
</file>