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6" r:id="rId3"/>
    <p:sldId id="257" r:id="rId4"/>
    <p:sldId id="259" r:id="rId5"/>
    <p:sldId id="260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016F18-86FF-429C-AD99-3B28CD68DC36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667118-71E5-4D27-B6F2-20CF5AD9455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google.cz</a:t>
            </a:r>
            <a:r>
              <a:rPr lang="cs-CZ" dirty="0" smtClean="0"/>
              <a:t>/</a:t>
            </a:r>
            <a:r>
              <a:rPr lang="cs-CZ" dirty="0" err="1" smtClean="0"/>
              <a:t>imgres</a:t>
            </a:r>
            <a:r>
              <a:rPr lang="cs-CZ" dirty="0" smtClean="0"/>
              <a:t>?q=sv.+</a:t>
            </a:r>
            <a:r>
              <a:rPr lang="cs-CZ" dirty="0" err="1" smtClean="0"/>
              <a:t>martin</a:t>
            </a:r>
            <a:r>
              <a:rPr lang="cs-CZ" dirty="0" smtClean="0"/>
              <a:t>&amp;</a:t>
            </a:r>
            <a:r>
              <a:rPr lang="cs-CZ" dirty="0" err="1" smtClean="0"/>
              <a:t>hl</a:t>
            </a:r>
            <a:r>
              <a:rPr lang="cs-CZ" dirty="0" smtClean="0"/>
              <a:t>=</a:t>
            </a:r>
            <a:r>
              <a:rPr lang="cs-CZ" dirty="0" err="1" smtClean="0"/>
              <a:t>cs</a:t>
            </a:r>
            <a:r>
              <a:rPr lang="cs-CZ" dirty="0" smtClean="0"/>
              <a:t>&amp;</a:t>
            </a:r>
            <a:r>
              <a:rPr lang="cs-CZ" dirty="0" err="1" smtClean="0"/>
              <a:t>biw</a:t>
            </a:r>
            <a:r>
              <a:rPr lang="cs-CZ" dirty="0" smtClean="0"/>
              <a:t>=1280&amp;</a:t>
            </a:r>
            <a:r>
              <a:rPr lang="cs-CZ" dirty="0" err="1" smtClean="0"/>
              <a:t>bih</a:t>
            </a:r>
            <a:r>
              <a:rPr lang="cs-CZ" dirty="0" smtClean="0"/>
              <a:t>=529&amp;</a:t>
            </a:r>
            <a:r>
              <a:rPr lang="cs-CZ" dirty="0" err="1" smtClean="0"/>
              <a:t>gbv</a:t>
            </a:r>
            <a:r>
              <a:rPr lang="cs-CZ" dirty="0" smtClean="0"/>
              <a:t>=2&amp;</a:t>
            </a:r>
            <a:r>
              <a:rPr lang="cs-CZ" dirty="0" err="1" smtClean="0"/>
              <a:t>tbm</a:t>
            </a:r>
            <a:r>
              <a:rPr lang="cs-CZ" dirty="0" smtClean="0"/>
              <a:t>=</a:t>
            </a:r>
            <a:r>
              <a:rPr lang="cs-CZ" dirty="0" err="1" smtClean="0"/>
              <a:t>isch</a:t>
            </a:r>
            <a:r>
              <a:rPr lang="cs-CZ" dirty="0" smtClean="0"/>
              <a:t>&amp;</a:t>
            </a:r>
            <a:r>
              <a:rPr lang="cs-CZ" dirty="0" err="1" smtClean="0"/>
              <a:t>tbnid</a:t>
            </a:r>
            <a:r>
              <a:rPr lang="cs-CZ" dirty="0" smtClean="0"/>
              <a:t>=W10j01eXAy4tNM:&amp;</a:t>
            </a:r>
            <a:r>
              <a:rPr lang="cs-CZ" dirty="0" err="1" smtClean="0"/>
              <a:t>imgrefurl</a:t>
            </a:r>
            <a:r>
              <a:rPr lang="cs-CZ" dirty="0" smtClean="0"/>
              <a:t>=http://www.</a:t>
            </a:r>
            <a:r>
              <a:rPr lang="cs-CZ" dirty="0" err="1" smtClean="0"/>
              <a:t>ceske</a:t>
            </a:r>
            <a:r>
              <a:rPr lang="cs-CZ" dirty="0" smtClean="0"/>
              <a:t>-tradice.</a:t>
            </a:r>
            <a:r>
              <a:rPr lang="cs-CZ" dirty="0" err="1" smtClean="0"/>
              <a:t>cz</a:t>
            </a:r>
            <a:r>
              <a:rPr lang="cs-CZ" dirty="0" smtClean="0"/>
              <a:t>/tradice/podzim/</a:t>
            </a:r>
            <a:r>
              <a:rPr lang="cs-CZ" dirty="0" err="1" smtClean="0"/>
              <a:t>sv.martin</a:t>
            </a:r>
            <a:r>
              <a:rPr lang="cs-CZ" dirty="0" smtClean="0"/>
              <a:t>/_zobraz%3Dsv.-</a:t>
            </a:r>
            <a:r>
              <a:rPr lang="cs-CZ" dirty="0" err="1" smtClean="0"/>
              <a:t>martin</a:t>
            </a:r>
            <a:r>
              <a:rPr lang="cs-CZ" dirty="0" smtClean="0"/>
              <a:t>---</a:t>
            </a:r>
            <a:r>
              <a:rPr lang="cs-CZ" dirty="0" err="1" smtClean="0"/>
              <a:t>zivot</a:t>
            </a:r>
            <a:r>
              <a:rPr lang="cs-CZ" dirty="0" smtClean="0"/>
              <a:t>-a-legenda&amp;</a:t>
            </a:r>
            <a:r>
              <a:rPr lang="cs-CZ" dirty="0" err="1" smtClean="0"/>
              <a:t>docid</a:t>
            </a:r>
            <a:r>
              <a:rPr lang="cs-CZ" dirty="0" smtClean="0"/>
              <a:t>=</a:t>
            </a:r>
            <a:r>
              <a:rPr lang="cs-CZ" dirty="0" err="1" smtClean="0"/>
              <a:t>aLXrEicdgXQkzM</a:t>
            </a:r>
            <a:r>
              <a:rPr lang="cs-CZ" dirty="0" smtClean="0"/>
              <a:t>&amp;</a:t>
            </a:r>
            <a:r>
              <a:rPr lang="cs-CZ" dirty="0" err="1" smtClean="0"/>
              <a:t>imgurl</a:t>
            </a:r>
            <a:r>
              <a:rPr lang="cs-CZ" dirty="0" smtClean="0"/>
              <a:t>=http://www.</a:t>
            </a:r>
            <a:r>
              <a:rPr lang="cs-CZ" dirty="0" err="1" smtClean="0"/>
              <a:t>ceske</a:t>
            </a:r>
            <a:r>
              <a:rPr lang="cs-CZ" dirty="0" smtClean="0"/>
              <a:t>-tradice.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deploy</a:t>
            </a:r>
            <a:r>
              <a:rPr lang="cs-CZ" dirty="0" smtClean="0"/>
              <a:t>/</a:t>
            </a:r>
            <a:r>
              <a:rPr lang="cs-CZ" dirty="0" err="1" smtClean="0"/>
              <a:t>img</a:t>
            </a:r>
            <a:r>
              <a:rPr lang="cs-CZ" dirty="0" smtClean="0"/>
              <a:t>/</a:t>
            </a:r>
            <a:r>
              <a:rPr lang="cs-CZ" dirty="0" err="1" smtClean="0"/>
              <a:t>fck</a:t>
            </a:r>
            <a:r>
              <a:rPr lang="cs-CZ" dirty="0" smtClean="0"/>
              <a:t>/Image/tradice/podzim/</a:t>
            </a:r>
            <a:r>
              <a:rPr lang="cs-CZ" dirty="0" err="1" smtClean="0"/>
              <a:t>martin</a:t>
            </a:r>
            <a:r>
              <a:rPr lang="cs-CZ" dirty="0" smtClean="0"/>
              <a:t>_</a:t>
            </a:r>
            <a:r>
              <a:rPr lang="cs-CZ" dirty="0" err="1" smtClean="0"/>
              <a:t>tours.jpg</a:t>
            </a:r>
            <a:r>
              <a:rPr lang="cs-CZ" dirty="0" smtClean="0"/>
              <a:t>&amp;w=390&amp;h=707&amp;</a:t>
            </a:r>
            <a:r>
              <a:rPr lang="cs-CZ" dirty="0" err="1" smtClean="0"/>
              <a:t>ei</a:t>
            </a:r>
            <a:r>
              <a:rPr lang="cs-CZ" dirty="0" smtClean="0"/>
              <a:t>=Ap7HTv3cIcOM4gSv0akh&amp;zoom=1&amp;</a:t>
            </a:r>
            <a:r>
              <a:rPr lang="cs-CZ" dirty="0" err="1" smtClean="0"/>
              <a:t>iact</a:t>
            </a:r>
            <a:r>
              <a:rPr lang="cs-CZ" dirty="0" smtClean="0"/>
              <a:t>=</a:t>
            </a:r>
            <a:r>
              <a:rPr lang="cs-CZ" dirty="0" err="1" smtClean="0"/>
              <a:t>rc</a:t>
            </a:r>
            <a:r>
              <a:rPr lang="cs-CZ" dirty="0" smtClean="0"/>
              <a:t>&amp;dur=234&amp;</a:t>
            </a:r>
            <a:r>
              <a:rPr lang="cs-CZ" dirty="0" err="1" smtClean="0"/>
              <a:t>sig</a:t>
            </a:r>
            <a:r>
              <a:rPr lang="cs-CZ" dirty="0" smtClean="0"/>
              <a:t>=102842164006058747477&amp;</a:t>
            </a:r>
            <a:r>
              <a:rPr lang="cs-CZ" dirty="0" err="1" smtClean="0"/>
              <a:t>page</a:t>
            </a:r>
            <a:r>
              <a:rPr lang="cs-CZ" dirty="0" smtClean="0"/>
              <a:t>=1&amp;</a:t>
            </a:r>
            <a:r>
              <a:rPr lang="cs-CZ" dirty="0" err="1" smtClean="0"/>
              <a:t>tbnh</a:t>
            </a:r>
            <a:r>
              <a:rPr lang="cs-CZ" dirty="0" smtClean="0"/>
              <a:t>=159&amp;</a:t>
            </a:r>
            <a:r>
              <a:rPr lang="cs-CZ" dirty="0" err="1" smtClean="0"/>
              <a:t>tbnw</a:t>
            </a:r>
            <a:r>
              <a:rPr lang="cs-CZ" dirty="0" smtClean="0"/>
              <a:t>=88&amp;start=0&amp;</a:t>
            </a:r>
            <a:r>
              <a:rPr lang="cs-CZ" dirty="0" err="1" smtClean="0"/>
              <a:t>ndsp</a:t>
            </a:r>
            <a:r>
              <a:rPr lang="cs-CZ" dirty="0" smtClean="0"/>
              <a:t>=15&amp;</a:t>
            </a:r>
            <a:r>
              <a:rPr lang="cs-CZ" dirty="0" err="1" smtClean="0"/>
              <a:t>ved</a:t>
            </a:r>
            <a:r>
              <a:rPr lang="cs-CZ" dirty="0" smtClean="0"/>
              <a:t>=1t:429,r:1,s:0&amp;</a:t>
            </a:r>
            <a:r>
              <a:rPr lang="cs-CZ" dirty="0" err="1" smtClean="0"/>
              <a:t>tx</a:t>
            </a:r>
            <a:r>
              <a:rPr lang="cs-CZ" dirty="0" smtClean="0"/>
              <a:t>=78&amp;ty=75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67118-71E5-4D27-B6F2-20CF5AD94551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469F2-C63F-42DD-AAD1-59B19B99305A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76843-56A6-4B2D-940F-14E242CCFAB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7" Type="http://schemas.openxmlformats.org/officeDocument/2006/relationships/image" Target="../media/image5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10.wmf"/><Relationship Id="rId7" Type="http://schemas.openxmlformats.org/officeDocument/2006/relationships/image" Target="../media/image5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wmf"/><Relationship Id="rId5" Type="http://schemas.openxmlformats.org/officeDocument/2006/relationships/image" Target="../media/image6.wmf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12.wmf"/><Relationship Id="rId7" Type="http://schemas.openxmlformats.org/officeDocument/2006/relationships/image" Target="../media/image6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10" Type="http://schemas.openxmlformats.org/officeDocument/2006/relationships/image" Target="../media/image4.wmf"/><Relationship Id="rId4" Type="http://schemas.openxmlformats.org/officeDocument/2006/relationships/image" Target="../media/image13.wmf"/><Relationship Id="rId9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8208912" cy="2423120"/>
          </a:xfr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 VY_32_INOVACE_VYUŽITÍ AKTUÁLNÍHO DĚNÍ V PŘEDMĚTU_11. SV. MARTIN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SV. MARTIN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</a:p>
          <a:p>
            <a:pPr algn="l"/>
            <a:endParaRPr lang="cs-CZ" b="1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>
                <a:solidFill>
                  <a:schemeClr val="tx1"/>
                </a:solidFill>
              </a:rPr>
              <a:t>Využití v ČJ, VL a PŘ – učivo 4. ročníku ZŠ</a:t>
            </a:r>
            <a:r>
              <a:rPr lang="cs-CZ" dirty="0" smtClean="0">
                <a:solidFill>
                  <a:schemeClr val="tx1"/>
                </a:solidFill>
              </a:rPr>
              <a:t>.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3697733" y="1772816"/>
            <a:ext cx="175079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sz="1100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prstTxWarp prst="textPlain">
              <a:avLst/>
            </a:prstTxWarp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>
                <a:ln>
                  <a:solidFill>
                    <a:schemeClr val="tx1"/>
                  </a:solidFill>
                </a:ln>
              </a:rPr>
              <a:t>KLAPKA: Písmeno </a:t>
            </a:r>
            <a:r>
              <a:rPr lang="cs-CZ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Č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 pojedenácté</a:t>
            </a:r>
            <a:endParaRPr lang="cs-CZ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1026" name="Picture 2" descr="C:\Documents and Settings\Asus\Local Settings\Temporary Internet Files\Content.IE5\V8FKSWI4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84784"/>
            <a:ext cx="7776863" cy="51125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539552" y="764704"/>
            <a:ext cx="4038600" cy="56166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dirty="0">
                <a:ln>
                  <a:solidFill>
                    <a:schemeClr val="tx1"/>
                  </a:solidFill>
                </a:ln>
              </a:rPr>
              <a:t>a</a:t>
            </a: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neb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Č</a:t>
            </a: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ekání na sníh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aneb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Svátek sv. Martina 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11. listopadu</a:t>
            </a:r>
          </a:p>
          <a:p>
            <a:pPr>
              <a:buNone/>
            </a:pPr>
            <a:r>
              <a:rPr lang="cs-CZ" sz="3600" dirty="0">
                <a:ln>
                  <a:solidFill>
                    <a:schemeClr val="tx1"/>
                  </a:solidFill>
                </a:ln>
              </a:rPr>
              <a:t>a</a:t>
            </a: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neb</a:t>
            </a:r>
          </a:p>
          <a:p>
            <a:pPr>
              <a:buNone/>
            </a:pPr>
            <a:r>
              <a:rPr lang="cs-CZ" sz="3600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Č</a:t>
            </a:r>
            <a:r>
              <a:rPr lang="cs-CZ" sz="3600" dirty="0" smtClean="0">
                <a:ln>
                  <a:solidFill>
                    <a:schemeClr val="tx1"/>
                  </a:solidFill>
                </a:ln>
              </a:rPr>
              <a:t>ervený plášť</a:t>
            </a:r>
          </a:p>
          <a:p>
            <a:pPr>
              <a:buNone/>
            </a:pPr>
            <a:endParaRPr lang="cs-CZ" sz="3600" dirty="0">
              <a:ln>
                <a:solidFill>
                  <a:schemeClr val="tx1"/>
                </a:solidFill>
              </a:ln>
            </a:endParaRPr>
          </a:p>
        </p:txBody>
      </p:sp>
      <p:pic>
        <p:nvPicPr>
          <p:cNvPr id="2063" name="Picture 15" descr="C:\Documents and Settings\Asus\Local Settings\Temporary Internet Files\Content.IE5\ZPYO80XE\MC900413144[1].wmf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076056" y="2564904"/>
            <a:ext cx="3659109" cy="3450879"/>
          </a:xfrm>
          <a:prstGeom prst="rect">
            <a:avLst/>
          </a:prstGeom>
          <a:noFill/>
        </p:spPr>
      </p:pic>
      <p:pic>
        <p:nvPicPr>
          <p:cNvPr id="2103" name="Picture 55" descr="C:\Documents and Settings\Asus\Local Settings\Temporary Internet Files\Content.IE5\ZPYO80XE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988840"/>
            <a:ext cx="648072" cy="576064"/>
          </a:xfrm>
          <a:prstGeom prst="rect">
            <a:avLst/>
          </a:prstGeom>
          <a:noFill/>
        </p:spPr>
      </p:pic>
      <p:pic>
        <p:nvPicPr>
          <p:cNvPr id="2104" name="Picture 56" descr="C:\Documents and Settings\Asus\Local Settings\Temporary Internet Files\Content.IE5\RDMR96LJ\MC9000533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1700808"/>
            <a:ext cx="504056" cy="576064"/>
          </a:xfrm>
          <a:prstGeom prst="rect">
            <a:avLst/>
          </a:prstGeom>
          <a:noFill/>
        </p:spPr>
      </p:pic>
      <p:pic>
        <p:nvPicPr>
          <p:cNvPr id="2105" name="Picture 57" descr="C:\Documents and Settings\Asus\Local Settings\Temporary Internet Files\Content.IE5\WWCJN1CN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908720"/>
            <a:ext cx="844906" cy="837590"/>
          </a:xfrm>
          <a:prstGeom prst="rect">
            <a:avLst/>
          </a:prstGeom>
          <a:noFill/>
        </p:spPr>
      </p:pic>
      <p:pic>
        <p:nvPicPr>
          <p:cNvPr id="2106" name="Picture 58" descr="C:\Documents and Settings\Asus\Local Settings\Temporary Internet Files\Content.IE5\38JPITWQ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1700808"/>
            <a:ext cx="432048" cy="432048"/>
          </a:xfrm>
          <a:prstGeom prst="rect">
            <a:avLst/>
          </a:prstGeom>
          <a:noFill/>
        </p:spPr>
      </p:pic>
      <p:pic>
        <p:nvPicPr>
          <p:cNvPr id="2107" name="Picture 59" descr="C:\Documents and Settings\Asus\Local Settings\Temporary Internet Files\Content.IE5\ZPYO80XE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188640"/>
            <a:ext cx="1152128" cy="1080120"/>
          </a:xfrm>
          <a:prstGeom prst="rect">
            <a:avLst/>
          </a:prstGeom>
          <a:noFill/>
        </p:spPr>
      </p:pic>
      <p:pic>
        <p:nvPicPr>
          <p:cNvPr id="2108" name="Picture 60" descr="C:\Documents and Settings\Asus\Local Settings\Temporary Internet Files\Content.IE5\RDMR96LJ\MC90005336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373216"/>
            <a:ext cx="648072" cy="736551"/>
          </a:xfrm>
          <a:prstGeom prst="rect">
            <a:avLst/>
          </a:prstGeom>
          <a:noFill/>
        </p:spPr>
      </p:pic>
      <p:pic>
        <p:nvPicPr>
          <p:cNvPr id="2109" name="Picture 61" descr="C:\Documents and Settings\Asus\Local Settings\Temporary Internet Files\Content.IE5\38JPITWQ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28384" y="5805264"/>
            <a:ext cx="874166" cy="864108"/>
          </a:xfrm>
          <a:prstGeom prst="rect">
            <a:avLst/>
          </a:prstGeom>
          <a:noFill/>
        </p:spPr>
      </p:pic>
      <p:pic>
        <p:nvPicPr>
          <p:cNvPr id="2110" name="Picture 62" descr="C:\Documents and Settings\Asus\Local Settings\Temporary Internet Files\Content.IE5\WWCJN1CN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4149080"/>
            <a:ext cx="628882" cy="648072"/>
          </a:xfrm>
          <a:prstGeom prst="rect">
            <a:avLst/>
          </a:prstGeom>
          <a:noFill/>
        </p:spPr>
      </p:pic>
      <p:pic>
        <p:nvPicPr>
          <p:cNvPr id="2111" name="Picture 63" descr="C:\Documents and Settings\Asus\Local Settings\Temporary Internet Files\Content.IE5\ZPYO80XE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548680"/>
            <a:ext cx="792088" cy="792088"/>
          </a:xfrm>
          <a:prstGeom prst="rect">
            <a:avLst/>
          </a:prstGeom>
          <a:noFill/>
        </p:spPr>
      </p:pic>
      <p:pic>
        <p:nvPicPr>
          <p:cNvPr id="2112" name="Picture 64" descr="C:\Documents and Settings\Asus\Local Settings\Temporary Internet Files\Content.IE5\WWCJN1CN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1124744"/>
            <a:ext cx="504056" cy="549558"/>
          </a:xfrm>
          <a:prstGeom prst="rect">
            <a:avLst/>
          </a:prstGeom>
          <a:noFill/>
        </p:spPr>
      </p:pic>
      <p:pic>
        <p:nvPicPr>
          <p:cNvPr id="2114" name="Picture 66" descr="C:\Documents and Settings\Asus\Local Settings\Temporary Internet Files\Content.IE5\38JPITWQ\MC90005336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5589240"/>
            <a:ext cx="504056" cy="576076"/>
          </a:xfrm>
          <a:prstGeom prst="rect">
            <a:avLst/>
          </a:prstGeom>
          <a:noFill/>
        </p:spPr>
      </p:pic>
      <p:pic>
        <p:nvPicPr>
          <p:cNvPr id="2115" name="Picture 67" descr="C:\Documents and Settings\Asus\Local Settings\Temporary Internet Files\Content.IE5\ZPYO80XE\MC90005336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6237312"/>
            <a:ext cx="360040" cy="3874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0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000"/>
                            </p:stCondLst>
                            <p:childTnLst>
                              <p:par>
                                <p:cTn id="9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476672"/>
            <a:ext cx="6131024" cy="612068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M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lé</a:t>
            </a:r>
            <a:r>
              <a:rPr lang="cs-CZ" dirty="0" smtClean="0"/>
              <a:t> děti,</a:t>
            </a:r>
          </a:p>
          <a:p>
            <a:pPr>
              <a:buNone/>
            </a:pPr>
            <a:r>
              <a:rPr lang="cs-CZ" dirty="0" smtClean="0"/>
              <a:t>M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slím</a:t>
            </a:r>
            <a:r>
              <a:rPr lang="cs-CZ" dirty="0" smtClean="0"/>
              <a:t>, že se ne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lím</a:t>
            </a:r>
            <a:r>
              <a:rPr lang="cs-CZ" dirty="0" smtClean="0"/>
              <a:t>, když </a:t>
            </a:r>
          </a:p>
          <a:p>
            <a:pPr>
              <a:buNone/>
            </a:pPr>
            <a:r>
              <a:rPr lang="cs-CZ" dirty="0" smtClean="0"/>
              <a:t>nap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ši</a:t>
            </a:r>
            <a:r>
              <a:rPr lang="cs-CZ" dirty="0" smtClean="0"/>
              <a:t>, že se na dnešní </a:t>
            </a:r>
          </a:p>
          <a:p>
            <a:pPr>
              <a:buNone/>
            </a:pPr>
            <a:r>
              <a:rPr lang="cs-CZ" dirty="0" smtClean="0"/>
              <a:t>den velmi těšíme!</a:t>
            </a:r>
          </a:p>
          <a:p>
            <a:pPr>
              <a:buNone/>
            </a:pPr>
            <a:r>
              <a:rPr lang="cs-CZ" dirty="0" smtClean="0"/>
              <a:t>Dnes b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smtClean="0"/>
              <a:t> přeci měl přijet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n</a:t>
            </a:r>
            <a:r>
              <a:rPr lang="cs-CZ" dirty="0" smtClean="0"/>
              <a:t>a b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lém</a:t>
            </a:r>
            <a:r>
              <a:rPr lang="cs-CZ" dirty="0" smtClean="0"/>
              <a:t> koni.</a:t>
            </a:r>
          </a:p>
          <a:p>
            <a:pPr>
              <a:buNone/>
            </a:pPr>
            <a:r>
              <a:rPr lang="cs-CZ" dirty="0" smtClean="0"/>
              <a:t>Je 11. l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stopad</a:t>
            </a:r>
            <a:r>
              <a:rPr lang="cs-CZ" dirty="0" smtClean="0"/>
              <a:t> a svátek </a:t>
            </a:r>
          </a:p>
          <a:p>
            <a:pPr>
              <a:buNone/>
            </a:pPr>
            <a:r>
              <a:rPr lang="cs-CZ" dirty="0"/>
              <a:t>s</a:t>
            </a:r>
            <a:r>
              <a:rPr lang="cs-CZ" dirty="0" smtClean="0"/>
              <a:t>laví právě všichni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Mějte se pěkně!</a:t>
            </a:r>
          </a:p>
          <a:p>
            <a:pPr algn="r">
              <a:buNone/>
            </a:pPr>
            <a:r>
              <a:rPr lang="cs-CZ" dirty="0"/>
              <a:t>p</a:t>
            </a:r>
            <a:r>
              <a:rPr lang="cs-CZ" dirty="0" smtClean="0"/>
              <a:t>aní u</a:t>
            </a:r>
            <a:r>
              <a:rPr lang="cs-CZ" sz="3600" dirty="0" smtClean="0">
                <a:solidFill>
                  <a:srgbClr val="00B0F0"/>
                </a:solidFill>
              </a:rPr>
              <a:t>č</a:t>
            </a:r>
            <a:r>
              <a:rPr lang="cs-CZ" dirty="0" smtClean="0"/>
              <a:t>itelka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3081" name="Picture 9" descr="C:\Documents and Settings\Asus\Local Settings\Temporary Internet Files\Content.IE5\TI8ER0JX\MM90002883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284984"/>
            <a:ext cx="3240360" cy="45719"/>
          </a:xfrm>
          <a:prstGeom prst="rect">
            <a:avLst/>
          </a:prstGeom>
          <a:noFill/>
        </p:spPr>
      </p:pic>
      <p:pic>
        <p:nvPicPr>
          <p:cNvPr id="14" name="Picture 9" descr="C:\Documents and Settings\Asus\Local Settings\Temporary Internet Files\Content.IE5\TI8ER0JX\MM90002883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157192"/>
            <a:ext cx="3240360" cy="45719"/>
          </a:xfrm>
          <a:prstGeom prst="rect">
            <a:avLst/>
          </a:prstGeom>
          <a:noFill/>
        </p:spPr>
      </p:pic>
      <p:pic>
        <p:nvPicPr>
          <p:cNvPr id="15" name="Picture 6" descr="C:\Documents and Settings\Asus\Local Settings\Temporary Internet Files\Content.IE5\4EZSRN8H\MC900307352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836712"/>
            <a:ext cx="1872208" cy="5616625"/>
          </a:xfrm>
          <a:prstGeom prst="rect">
            <a:avLst/>
          </a:prstGeom>
          <a:noFill/>
        </p:spPr>
      </p:pic>
      <p:pic>
        <p:nvPicPr>
          <p:cNvPr id="3083" name="Picture 11" descr="C:\Documents and Settings\Asus\Local Settings\Temporary Internet Files\Content.IE5\Q9IOEQ2A\MC900053364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60648"/>
            <a:ext cx="1080120" cy="1080120"/>
          </a:xfrm>
          <a:prstGeom prst="rect">
            <a:avLst/>
          </a:prstGeom>
          <a:noFill/>
        </p:spPr>
      </p:pic>
      <p:pic>
        <p:nvPicPr>
          <p:cNvPr id="3084" name="Picture 12" descr="C:\Documents and Settings\Asus\Local Settings\Temporary Internet Files\Content.IE5\DGYH1D8Z\MC9000533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5517232"/>
            <a:ext cx="874166" cy="864108"/>
          </a:xfrm>
          <a:prstGeom prst="rect">
            <a:avLst/>
          </a:prstGeom>
          <a:noFill/>
        </p:spPr>
      </p:pic>
      <p:pic>
        <p:nvPicPr>
          <p:cNvPr id="3085" name="Picture 13" descr="C:\Documents and Settings\Asus\Local Settings\Temporary Internet Files\Content.IE5\HES92NKF\MC900053365[2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3645024"/>
            <a:ext cx="648072" cy="648072"/>
          </a:xfrm>
          <a:prstGeom prst="rect">
            <a:avLst/>
          </a:prstGeom>
          <a:noFill/>
        </p:spPr>
      </p:pic>
      <p:pic>
        <p:nvPicPr>
          <p:cNvPr id="3086" name="Picture 14" descr="C:\Documents and Settings\Asus\Local Settings\Temporary Internet Files\Content.IE5\UZ21FW96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28184" y="4149080"/>
            <a:ext cx="488060" cy="512292"/>
          </a:xfrm>
          <a:prstGeom prst="rect">
            <a:avLst/>
          </a:prstGeom>
          <a:noFill/>
        </p:spPr>
      </p:pic>
      <p:pic>
        <p:nvPicPr>
          <p:cNvPr id="3087" name="Picture 15" descr="C:\Documents and Settings\Asus\Local Settings\Temporary Internet Files\Content.IE5\DGYH1D8Z\MC9000533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60432" y="260648"/>
            <a:ext cx="478630" cy="504056"/>
          </a:xfrm>
          <a:prstGeom prst="rect">
            <a:avLst/>
          </a:prstGeom>
          <a:noFill/>
        </p:spPr>
      </p:pic>
      <p:pic>
        <p:nvPicPr>
          <p:cNvPr id="3088" name="Picture 16" descr="C:\Documents and Settings\Asus\Local Settings\Temporary Internet Files\Content.IE5\Q9IOEQ2A\MC900053364[2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6237312"/>
            <a:ext cx="504056" cy="477550"/>
          </a:xfrm>
          <a:prstGeom prst="rect">
            <a:avLst/>
          </a:prstGeom>
          <a:noFill/>
        </p:spPr>
      </p:pic>
      <p:pic>
        <p:nvPicPr>
          <p:cNvPr id="3089" name="Picture 17" descr="C:\Documents and Settings\Asus\Local Settings\Temporary Internet Files\Content.IE5\DGYH1D8Z\MC90005336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988840"/>
            <a:ext cx="648072" cy="648072"/>
          </a:xfrm>
          <a:prstGeom prst="rect">
            <a:avLst/>
          </a:prstGeom>
          <a:noFill/>
        </p:spPr>
      </p:pic>
      <p:pic>
        <p:nvPicPr>
          <p:cNvPr id="3090" name="Picture 18" descr="C:\Documents and Settings\Asus\Local Settings\Temporary Internet Files\Content.IE5\UZ21FW96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260648"/>
            <a:ext cx="576064" cy="6480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Jméno MARTIN…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buBlip>
                <a:blip r:embed="rId3"/>
              </a:buBlip>
            </a:pPr>
            <a:r>
              <a:rPr lang="cs-CZ" dirty="0" smtClean="0"/>
              <a:t>má původ v latinském slově </a:t>
            </a:r>
            <a:r>
              <a:rPr lang="cs-CZ" dirty="0" err="1" smtClean="0">
                <a:solidFill>
                  <a:srgbClr val="00B0F0"/>
                </a:solidFill>
              </a:rPr>
              <a:t>Martinus</a:t>
            </a:r>
            <a:r>
              <a:rPr lang="cs-CZ" dirty="0" smtClean="0"/>
              <a:t> = přídavné jméno k Martinovi</a:t>
            </a:r>
          </a:p>
          <a:p>
            <a:pPr>
              <a:buBlip>
                <a:blip r:embed="rId3"/>
              </a:buBlip>
            </a:pPr>
            <a:r>
              <a:rPr lang="cs-CZ" dirty="0" smtClean="0"/>
              <a:t>Marin je tedy odvozen od římského boha války</a:t>
            </a:r>
          </a:p>
          <a:p>
            <a:pPr>
              <a:buBlip>
                <a:blip r:embed="rId3"/>
              </a:buBlip>
            </a:pPr>
            <a:r>
              <a:rPr lang="cs-CZ" dirty="0" smtClean="0"/>
              <a:t>Martin b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smtClean="0"/>
              <a:t>l podle legendy římský voják </a:t>
            </a:r>
          </a:p>
          <a:p>
            <a:pPr>
              <a:buBlip>
                <a:blip r:embed="rId3"/>
              </a:buBlip>
            </a:pPr>
            <a:r>
              <a:rPr lang="cs-CZ" dirty="0" smtClean="0"/>
              <a:t>měl proto </a:t>
            </a:r>
            <a:r>
              <a:rPr lang="cs-CZ" dirty="0" smtClean="0">
                <a:solidFill>
                  <a:srgbClr val="00B0F0"/>
                </a:solidFill>
              </a:rPr>
              <a:t>č</a:t>
            </a:r>
            <a:r>
              <a:rPr lang="cs-CZ" dirty="0" smtClean="0"/>
              <a:t>ervený plášť</a:t>
            </a:r>
          </a:p>
          <a:p>
            <a:pPr>
              <a:buBlip>
                <a:blip r:embed="rId3"/>
              </a:buBlip>
            </a:pPr>
            <a:r>
              <a:rPr lang="cs-CZ" dirty="0" smtClean="0"/>
              <a:t>pro římské vojáky b_l </a:t>
            </a:r>
            <a:r>
              <a:rPr lang="cs-CZ" dirty="0" smtClean="0">
                <a:solidFill>
                  <a:srgbClr val="00B0F0"/>
                </a:solidFill>
              </a:rPr>
              <a:t>č</a:t>
            </a:r>
            <a:r>
              <a:rPr lang="cs-CZ" dirty="0" smtClean="0"/>
              <a:t>ervený plášť charakteristický</a:t>
            </a:r>
            <a:endParaRPr lang="cs-CZ" dirty="0"/>
          </a:p>
        </p:txBody>
      </p:sp>
      <p:pic>
        <p:nvPicPr>
          <p:cNvPr id="9" name="Zástupný symbol pro obsah 8" descr="martin_tours.jpg"/>
          <p:cNvPicPr>
            <a:picLocks noGrp="1" noChangeAspect="1"/>
          </p:cNvPicPr>
          <p:nvPr>
            <p:ph sz="half" idx="1"/>
          </p:nvPr>
        </p:nvPicPr>
        <p:blipFill>
          <a:blip r:embed="rId4" cstate="print"/>
          <a:stretch>
            <a:fillRect/>
          </a:stretch>
        </p:blipFill>
        <p:spPr>
          <a:xfrm>
            <a:off x="1115616" y="1628800"/>
            <a:ext cx="2767757" cy="4277072"/>
          </a:xfrm>
        </p:spPr>
      </p:pic>
      <p:pic>
        <p:nvPicPr>
          <p:cNvPr id="1027" name="Picture 3" descr="C:\Documents and Settings\Asus\Local Settings\Temporary Internet Files\Content.IE5\TI8ER0JX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4368" y="404664"/>
            <a:ext cx="844906" cy="837590"/>
          </a:xfrm>
          <a:prstGeom prst="rect">
            <a:avLst/>
          </a:prstGeom>
          <a:noFill/>
        </p:spPr>
      </p:pic>
      <p:pic>
        <p:nvPicPr>
          <p:cNvPr id="1028" name="Picture 4" descr="C:\Documents and Settings\Asus\Local Settings\Temporary Internet Files\Content.IE5\WWCJN1CN\MC90005336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764704"/>
            <a:ext cx="720080" cy="696318"/>
          </a:xfrm>
          <a:prstGeom prst="rect">
            <a:avLst/>
          </a:prstGeom>
          <a:noFill/>
        </p:spPr>
      </p:pic>
      <p:pic>
        <p:nvPicPr>
          <p:cNvPr id="1029" name="Picture 5" descr="C:\Documents and Settings\Asus\Local Settings\Temporary Internet Files\Content.IE5\9R1LOHZP\MC90005336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5517232"/>
            <a:ext cx="1008112" cy="1096591"/>
          </a:xfrm>
          <a:prstGeom prst="rect">
            <a:avLst/>
          </a:prstGeom>
          <a:noFill/>
        </p:spPr>
      </p:pic>
      <p:pic>
        <p:nvPicPr>
          <p:cNvPr id="1030" name="Picture 6" descr="C:\Documents and Settings\Asus\Local Settings\Temporary Internet Files\Content.IE5\38JPITWQ\MC900053366[2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236296" y="6237312"/>
            <a:ext cx="360040" cy="404664"/>
          </a:xfrm>
          <a:prstGeom prst="rect">
            <a:avLst/>
          </a:prstGeom>
          <a:noFill/>
        </p:spPr>
      </p:pic>
      <p:pic>
        <p:nvPicPr>
          <p:cNvPr id="1031" name="Picture 7" descr="C:\Documents and Settings\Asus\Local Settings\Temporary Internet Files\Content.IE5\TI8ER0JX\MC90005336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517232"/>
            <a:ext cx="576064" cy="620688"/>
          </a:xfrm>
          <a:prstGeom prst="rect">
            <a:avLst/>
          </a:prstGeom>
          <a:noFill/>
        </p:spPr>
      </p:pic>
      <p:pic>
        <p:nvPicPr>
          <p:cNvPr id="1032" name="Picture 8" descr="C:\Documents and Settings\Asus\Local Settings\Temporary Internet Files\Content.IE5\WWCJN1CN\MC900053365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39952" y="5301208"/>
            <a:ext cx="864096" cy="86409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67544" y="476672"/>
            <a:ext cx="6768752" cy="6077272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cs-CZ" dirty="0" smtClean="0"/>
              <a:t>Tvůj dnešní prostor pro </a:t>
            </a:r>
          </a:p>
          <a:p>
            <a:pPr>
              <a:buNone/>
            </a:pPr>
            <a:r>
              <a:rPr lang="cs-CZ" dirty="0" smtClean="0"/>
              <a:t>     domácí úkol: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 marL="514350" indent="-514350">
              <a:buBlip>
                <a:blip r:embed="rId3"/>
              </a:buBlip>
            </a:pPr>
            <a:r>
              <a:rPr lang="cs-CZ" dirty="0" smtClean="0"/>
              <a:t>Víš co Martin se svým </a:t>
            </a:r>
            <a:r>
              <a:rPr lang="cs-CZ" dirty="0" smtClean="0">
                <a:solidFill>
                  <a:srgbClr val="00B0F0"/>
                </a:solidFill>
              </a:rPr>
              <a:t>č</a:t>
            </a:r>
            <a:r>
              <a:rPr lang="cs-CZ" dirty="0" smtClean="0"/>
              <a:t>erveným pláštěm     udělal? (Kresli nebo piš opět e-mailem nebo přines na listu papíru)</a:t>
            </a:r>
          </a:p>
          <a:p>
            <a:pPr>
              <a:buBlip>
                <a:blip r:embed="rId2"/>
              </a:buBlip>
            </a:pPr>
            <a:r>
              <a:rPr lang="cs-CZ" dirty="0" smtClean="0"/>
              <a:t>M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slíš</a:t>
            </a:r>
            <a:r>
              <a:rPr lang="cs-CZ" dirty="0" smtClean="0"/>
              <a:t>, zkus zjistit, zda i v našem městě je   někde v</a:t>
            </a:r>
            <a:r>
              <a:rPr lang="cs-CZ" dirty="0" smtClean="0">
                <a:solidFill>
                  <a:srgbClr val="00B0F0"/>
                </a:solidFill>
              </a:rPr>
              <a:t>_</a:t>
            </a:r>
            <a:r>
              <a:rPr lang="cs-CZ" dirty="0" err="1" smtClean="0"/>
              <a:t>obrazen</a:t>
            </a:r>
            <a:r>
              <a:rPr lang="cs-CZ" dirty="0" smtClean="0"/>
              <a:t> sv. Martin.</a:t>
            </a:r>
          </a:p>
          <a:p>
            <a:pPr>
              <a:buBlip>
                <a:blip r:embed="rId2"/>
              </a:buBlip>
            </a:pPr>
            <a:endParaRPr lang="cs-CZ" dirty="0" smtClean="0"/>
          </a:p>
          <a:p>
            <a:pPr>
              <a:buBlip>
                <a:blip r:embed="rId2"/>
              </a:buBlip>
            </a:pPr>
            <a:r>
              <a:rPr lang="cs-CZ" dirty="0" smtClean="0"/>
              <a:t>Těším se!</a:t>
            </a:r>
          </a:p>
          <a:p>
            <a:pPr algn="r">
              <a:buNone/>
            </a:pPr>
            <a:r>
              <a:rPr lang="cs-CZ" dirty="0" smtClean="0"/>
              <a:t>paní u</a:t>
            </a:r>
            <a:r>
              <a:rPr lang="cs-CZ" dirty="0" smtClean="0">
                <a:solidFill>
                  <a:srgbClr val="00B0F0"/>
                </a:solidFill>
              </a:rPr>
              <a:t>č</a:t>
            </a:r>
            <a:r>
              <a:rPr lang="cs-CZ" dirty="0" smtClean="0"/>
              <a:t>itelka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13" name="Picture 14" descr="C:\Documents and Settings\Asus\Local Settings\Temporary Internet Files\Content.IE5\NOZEH7U3\MC90031229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6176" y="548680"/>
            <a:ext cx="1008112" cy="936104"/>
          </a:xfrm>
          <a:prstGeom prst="rect">
            <a:avLst/>
          </a:prstGeom>
          <a:noFill/>
        </p:spPr>
      </p:pic>
      <p:pic>
        <p:nvPicPr>
          <p:cNvPr id="2055" name="Picture 7" descr="C:\Documents and Settings\Asus\Local Settings\Temporary Internet Files\Content.IE5\K4XQ0H4L\MC900053962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484784"/>
            <a:ext cx="1080120" cy="1080120"/>
          </a:xfrm>
          <a:prstGeom prst="rect">
            <a:avLst/>
          </a:prstGeom>
          <a:noFill/>
        </p:spPr>
      </p:pic>
      <p:pic>
        <p:nvPicPr>
          <p:cNvPr id="15" name="Picture 13" descr="C:\Documents and Settings\Asus\Local Settings\Temporary Internet Files\Content.IE5\GDHM5CE2\MC900307854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4725144"/>
            <a:ext cx="1447046" cy="1831818"/>
          </a:xfrm>
          <a:prstGeom prst="rect">
            <a:avLst/>
          </a:prstGeom>
          <a:noFill/>
        </p:spPr>
      </p:pic>
      <p:pic>
        <p:nvPicPr>
          <p:cNvPr id="2057" name="Picture 9" descr="C:\Documents and Settings\Asus\Local Settings\Temporary Internet Files\Content.IE5\TI8ER0JX\MC90005336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4368" y="548680"/>
            <a:ext cx="844906" cy="837590"/>
          </a:xfrm>
          <a:prstGeom prst="rect">
            <a:avLst/>
          </a:prstGeom>
          <a:noFill/>
        </p:spPr>
      </p:pic>
      <p:pic>
        <p:nvPicPr>
          <p:cNvPr id="2058" name="Picture 10" descr="C:\Documents and Settings\Asus\Local Settings\Temporary Internet Files\Content.IE5\38JPITWQ\MC900053366[2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5013176"/>
            <a:ext cx="1080120" cy="1080120"/>
          </a:xfrm>
          <a:prstGeom prst="rect">
            <a:avLst/>
          </a:prstGeom>
          <a:noFill/>
        </p:spPr>
      </p:pic>
      <p:pic>
        <p:nvPicPr>
          <p:cNvPr id="2059" name="Picture 11" descr="C:\Documents and Settings\Asus\Local Settings\Temporary Internet Files\Content.IE5\9R1LOHZP\MC900053363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75856" y="1340768"/>
            <a:ext cx="576064" cy="592535"/>
          </a:xfrm>
          <a:prstGeom prst="rect">
            <a:avLst/>
          </a:prstGeom>
          <a:noFill/>
        </p:spPr>
      </p:pic>
      <p:pic>
        <p:nvPicPr>
          <p:cNvPr id="2060" name="Picture 12" descr="C:\Documents and Settings\Asus\Local Settings\Temporary Internet Files\Content.IE5\WWCJN1CN\MC900053365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96336" y="2780928"/>
            <a:ext cx="576064" cy="576064"/>
          </a:xfrm>
          <a:prstGeom prst="rect">
            <a:avLst/>
          </a:prstGeom>
          <a:noFill/>
        </p:spPr>
      </p:pic>
      <p:pic>
        <p:nvPicPr>
          <p:cNvPr id="2061" name="Picture 13" descr="C:\Documents and Settings\Asus\Local Settings\Temporary Internet Files\Content.IE5\9R1LOHZP\MC900053363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3568" y="5805264"/>
            <a:ext cx="648072" cy="72008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cs-CZ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KLAPKA:</a:t>
            </a:r>
            <a:r>
              <a:rPr lang="cs-CZ" dirty="0" smtClean="0"/>
              <a:t> STOP</a:t>
            </a:r>
            <a:r>
              <a:rPr lang="cs-CZ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!</a:t>
            </a:r>
            <a:r>
              <a:rPr lang="cs-CZ" dirty="0" smtClean="0"/>
              <a:t> Pro dnešek kon</a:t>
            </a:r>
            <a:r>
              <a:rPr lang="cs-CZ" sz="73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č</a:t>
            </a:r>
            <a:r>
              <a:rPr lang="cs-CZ" dirty="0" smtClean="0"/>
              <a:t>íme</a:t>
            </a:r>
            <a:r>
              <a:rPr lang="cs-CZ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!</a:t>
            </a:r>
            <a:endParaRPr lang="cs-CZ" dirty="0">
              <a:ln>
                <a:solidFill>
                  <a:srgbClr val="00B0F0"/>
                </a:solidFill>
              </a:ln>
              <a:solidFill>
                <a:srgbClr val="00B0F0"/>
              </a:solidFill>
            </a:endParaRPr>
          </a:p>
        </p:txBody>
      </p:sp>
      <p:pic>
        <p:nvPicPr>
          <p:cNvPr id="3074" name="Picture 2" descr="C:\Documents and Settings\Asus\Local Settings\Temporary Internet Files\Content.IE5\WWCJN1CN\MC900254376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412776"/>
            <a:ext cx="7776863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236</Words>
  <Application>Microsoft Office PowerPoint</Application>
  <PresentationFormat>Předvádění na obrazovce (4:3)</PresentationFormat>
  <Paragraphs>49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KLAPKA: Písmeno Č pojedenácté</vt:lpstr>
      <vt:lpstr>Snímek 3</vt:lpstr>
      <vt:lpstr>Snímek 4</vt:lpstr>
      <vt:lpstr>Jméno MARTIN…</vt:lpstr>
      <vt:lpstr>Snímek 6</vt:lpstr>
      <vt:lpstr>KLAPKA: STOP! Pro dnešek končíme!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KLAPKA: Písmeno Č počtvrté</dc:title>
  <dc:creator>Asus</dc:creator>
  <cp:lastModifiedBy>Dum</cp:lastModifiedBy>
  <cp:revision>27</cp:revision>
  <dcterms:created xsi:type="dcterms:W3CDTF">2011-11-18T13:02:03Z</dcterms:created>
  <dcterms:modified xsi:type="dcterms:W3CDTF">2014-08-20T10:49:35Z</dcterms:modified>
</cp:coreProperties>
</file>