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2" r:id="rId12"/>
    <p:sldId id="26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C7402B-EDF3-4876-94BE-04F8859221E4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E9A66B-514E-47AD-96F3-1930034116A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http://cs.wikipedia.org/wiki/Josef_II.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E9A66B-514E-47AD-96F3-1930034116A0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57CAB-8A52-4572-B128-F2A72294F65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8B436-15B9-485C-8576-30189C2769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57CAB-8A52-4572-B128-F2A72294F65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8B436-15B9-485C-8576-30189C2769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57CAB-8A52-4572-B128-F2A72294F65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8B436-15B9-485C-8576-30189C2769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57CAB-8A52-4572-B128-F2A72294F65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8B436-15B9-485C-8576-30189C2769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57CAB-8A52-4572-B128-F2A72294F65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8B436-15B9-485C-8576-30189C2769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57CAB-8A52-4572-B128-F2A72294F65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8B436-15B9-485C-8576-30189C2769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57CAB-8A52-4572-B128-F2A72294F65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8B436-15B9-485C-8576-30189C2769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57CAB-8A52-4572-B128-F2A72294F65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8B436-15B9-485C-8576-30189C2769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57CAB-8A52-4572-B128-F2A72294F65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8B436-15B9-485C-8576-30189C2769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57CAB-8A52-4572-B128-F2A72294F65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8B436-15B9-485C-8576-30189C2769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57CAB-8A52-4572-B128-F2A72294F65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8B436-15B9-485C-8576-30189C2769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57CAB-8A52-4572-B128-F2A72294F65D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8B436-15B9-485C-8576-30189C27692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6.wmf"/><Relationship Id="rId7" Type="http://schemas.openxmlformats.org/officeDocument/2006/relationships/image" Target="../media/image9.pn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wmf"/><Relationship Id="rId5" Type="http://schemas.openxmlformats.org/officeDocument/2006/relationships/image" Target="../media/image7.wmf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image" Target="../media/image13.wmf"/><Relationship Id="rId7" Type="http://schemas.openxmlformats.org/officeDocument/2006/relationships/image" Target="../media/image4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wmf"/><Relationship Id="rId5" Type="http://schemas.openxmlformats.org/officeDocument/2006/relationships/image" Target="../media/image7.wmf"/><Relationship Id="rId4" Type="http://schemas.openxmlformats.org/officeDocument/2006/relationships/image" Target="../media/image14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image" Target="../media/image8.wmf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wmf"/><Relationship Id="rId5" Type="http://schemas.openxmlformats.org/officeDocument/2006/relationships/image" Target="../media/image16.wmf"/><Relationship Id="rId4" Type="http://schemas.openxmlformats.org/officeDocument/2006/relationships/image" Target="../media/image15.jpeg"/><Relationship Id="rId9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image" Target="../media/image17.wmf"/><Relationship Id="rId7" Type="http://schemas.openxmlformats.org/officeDocument/2006/relationships/image" Target="../media/image4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wmf"/><Relationship Id="rId5" Type="http://schemas.openxmlformats.org/officeDocument/2006/relationships/image" Target="../media/image7.wmf"/><Relationship Id="rId4" Type="http://schemas.openxmlformats.org/officeDocument/2006/relationships/image" Target="../media/image18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7" Type="http://schemas.openxmlformats.org/officeDocument/2006/relationships/image" Target="../media/image5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wmf"/><Relationship Id="rId5" Type="http://schemas.openxmlformats.org/officeDocument/2006/relationships/image" Target="../media/image4.wmf"/><Relationship Id="rId4" Type="http://schemas.openxmlformats.org/officeDocument/2006/relationships/image" Target="../media/image7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image" Target="../media/image20.wmf"/><Relationship Id="rId7" Type="http://schemas.openxmlformats.org/officeDocument/2006/relationships/image" Target="../media/image5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Relationship Id="rId9" Type="http://schemas.openxmlformats.org/officeDocument/2006/relationships/image" Target="../media/image6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7" Type="http://schemas.openxmlformats.org/officeDocument/2006/relationships/image" Target="../media/image7.wmf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6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3886200"/>
            <a:ext cx="8712968" cy="2567136"/>
          </a:xfrm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Název školy: </a:t>
            </a:r>
            <a:r>
              <a:rPr lang="cs-CZ" dirty="0" smtClean="0">
                <a:solidFill>
                  <a:schemeClr val="tx1"/>
                </a:solidFill>
              </a:rPr>
              <a:t>ZŠ Pardubice - </a:t>
            </a:r>
            <a:r>
              <a:rPr lang="cs-CZ" dirty="0" err="1" smtClean="0">
                <a:solidFill>
                  <a:schemeClr val="tx1"/>
                </a:solidFill>
              </a:rPr>
              <a:t>Spořilov</a:t>
            </a:r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Autor:</a:t>
            </a:r>
            <a:r>
              <a:rPr lang="cs-CZ" dirty="0" smtClean="0">
                <a:solidFill>
                  <a:schemeClr val="tx1"/>
                </a:solidFill>
              </a:rPr>
              <a:t> Renáta Pasovská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Název:</a:t>
            </a:r>
            <a:r>
              <a:rPr lang="cs-CZ" dirty="0" smtClean="0">
                <a:solidFill>
                  <a:schemeClr val="tx1"/>
                </a:solidFill>
              </a:rPr>
              <a:t> VY_32_INOVACE_VYUŽITÍ AKTUÁLNÍHO DĚNÍ V PŘEDMĚTU_12. SV.MARTIN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Téma: </a:t>
            </a:r>
            <a:r>
              <a:rPr lang="cs-CZ" dirty="0" smtClean="0">
                <a:solidFill>
                  <a:schemeClr val="tx1"/>
                </a:solidFill>
              </a:rPr>
              <a:t>SV. MARTIN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Číslo projektu: </a:t>
            </a:r>
            <a:r>
              <a:rPr lang="cs-CZ" dirty="0" smtClean="0">
                <a:solidFill>
                  <a:schemeClr val="tx1"/>
                </a:solidFill>
              </a:rPr>
              <a:t>CZ.1.07/1.4.00/21.2349</a:t>
            </a:r>
          </a:p>
          <a:p>
            <a:pPr algn="l"/>
            <a:endParaRPr lang="cs-CZ" b="1" dirty="0" smtClean="0">
              <a:solidFill>
                <a:schemeClr val="tx1"/>
              </a:solidFill>
            </a:endParaRP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Anotace: </a:t>
            </a:r>
            <a:r>
              <a:rPr lang="cs-CZ" dirty="0" smtClean="0">
                <a:solidFill>
                  <a:schemeClr val="tx1"/>
                </a:solidFill>
              </a:rPr>
              <a:t>Využití v ČJ, VL a PŘ – učivo 4. ročníku ZŠ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Obrázky: </a:t>
            </a:r>
            <a:r>
              <a:rPr lang="cs-CZ" dirty="0" smtClean="0">
                <a:solidFill>
                  <a:schemeClr val="tx1"/>
                </a:solidFill>
              </a:rPr>
              <a:t>www.office.</a:t>
            </a:r>
            <a:r>
              <a:rPr lang="cs-CZ" dirty="0" err="1" smtClean="0">
                <a:solidFill>
                  <a:schemeClr val="tx1"/>
                </a:solidFill>
              </a:rPr>
              <a:t>microsoft.com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pPr algn="l"/>
            <a:endParaRPr lang="cs-CZ" dirty="0"/>
          </a:p>
        </p:txBody>
      </p:sp>
      <p:pic>
        <p:nvPicPr>
          <p:cNvPr id="4" name="Obrázek 3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753100" cy="140970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3697733" y="1772816"/>
            <a:ext cx="175080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1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OPVK 1.4 EU peníze školám</a:t>
            </a:r>
            <a:endParaRPr lang="cs-CZ" sz="1100" dirty="0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143000"/>
          </a:xfrm>
        </p:spPr>
        <p:txBody>
          <a:bodyPr>
            <a:prstTxWarp prst="textPlain">
              <a:avLst/>
            </a:prstTxWarp>
            <a:normAutofit/>
            <a:scene3d>
              <a:camera prst="isometricOffAxis1Righ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cs-CZ" dirty="0" smtClean="0"/>
              <a:t>KLAPKA: Písmeno </a:t>
            </a:r>
            <a:r>
              <a:rPr lang="cs-CZ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Č</a:t>
            </a:r>
            <a:r>
              <a:rPr lang="cs-CZ" dirty="0" smtClean="0"/>
              <a:t> podvanácté </a:t>
            </a:r>
            <a:endParaRPr lang="cs-CZ" dirty="0"/>
          </a:p>
        </p:txBody>
      </p:sp>
      <p:pic>
        <p:nvPicPr>
          <p:cNvPr id="1026" name="Picture 2" descr="C:\Documents and Settings\Asus\Local Settings\Temporary Internet Files\Content.IE5\NOZEH7U3\MC900254376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556792"/>
            <a:ext cx="7560839" cy="496855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395536" y="1124744"/>
            <a:ext cx="4038600" cy="4525963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Č</a:t>
            </a:r>
            <a:r>
              <a:rPr lang="cs-CZ" sz="3600" dirty="0" smtClean="0"/>
              <a:t>ervená a bílá</a:t>
            </a:r>
          </a:p>
          <a:p>
            <a:pPr>
              <a:buNone/>
            </a:pPr>
            <a:r>
              <a:rPr lang="cs-CZ" sz="3600" dirty="0" smtClean="0"/>
              <a:t>aneb</a:t>
            </a:r>
          </a:p>
          <a:p>
            <a:pPr>
              <a:buNone/>
            </a:pPr>
            <a:r>
              <a:rPr lang="cs-CZ" sz="3600" dirty="0" smtClean="0"/>
              <a:t>Pokra</a:t>
            </a:r>
            <a:r>
              <a:rPr lang="cs-CZ" sz="36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č</a:t>
            </a:r>
            <a:r>
              <a:rPr lang="cs-CZ" sz="3600" dirty="0" smtClean="0"/>
              <a:t>ování o sv.</a:t>
            </a:r>
          </a:p>
          <a:p>
            <a:pPr>
              <a:buNone/>
            </a:pPr>
            <a:r>
              <a:rPr lang="cs-CZ" sz="3600" dirty="0" smtClean="0"/>
              <a:t>Martinovi</a:t>
            </a:r>
          </a:p>
          <a:p>
            <a:pPr>
              <a:buNone/>
            </a:pPr>
            <a:r>
              <a:rPr lang="cs-CZ" sz="3600" dirty="0" smtClean="0"/>
              <a:t>aneb</a:t>
            </a:r>
          </a:p>
          <a:p>
            <a:pPr>
              <a:buNone/>
            </a:pPr>
            <a:r>
              <a:rPr lang="cs-CZ" sz="3600" dirty="0" smtClean="0"/>
              <a:t>Co jsme ještě </a:t>
            </a:r>
          </a:p>
          <a:p>
            <a:pPr>
              <a:buNone/>
            </a:pPr>
            <a:r>
              <a:rPr lang="cs-CZ" sz="3600" dirty="0" smtClean="0"/>
              <a:t>nevěděli</a:t>
            </a:r>
          </a:p>
          <a:p>
            <a:pPr>
              <a:buNone/>
            </a:pPr>
            <a:r>
              <a:rPr lang="cs-CZ" sz="3600" dirty="0" smtClean="0"/>
              <a:t>aneb</a:t>
            </a:r>
          </a:p>
          <a:p>
            <a:pPr>
              <a:buNone/>
            </a:pPr>
            <a:r>
              <a:rPr lang="cs-CZ" sz="3600" dirty="0" smtClean="0"/>
              <a:t>Zajímavosti</a:t>
            </a:r>
          </a:p>
          <a:p>
            <a:pPr>
              <a:buNone/>
            </a:pPr>
            <a:endParaRPr lang="cs-CZ" sz="3600" dirty="0"/>
          </a:p>
        </p:txBody>
      </p:sp>
      <p:pic>
        <p:nvPicPr>
          <p:cNvPr id="2050" name="Picture 2" descr="C:\Documents and Settings\Asus\Local Settings\Temporary Internet Files\Content.IE5\4FUVSG80\MC900413144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860032" y="1556792"/>
            <a:ext cx="3709030" cy="3599781"/>
          </a:xfrm>
          <a:prstGeom prst="rect">
            <a:avLst/>
          </a:prstGeom>
          <a:noFill/>
        </p:spPr>
      </p:pic>
      <p:pic>
        <p:nvPicPr>
          <p:cNvPr id="1026" name="Picture 2" descr="C:\Documents and Settings\Asus\Local Settings\Temporary Internet Files\Content.IE5\38JPITWQ\MC90005336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764704"/>
            <a:ext cx="832104" cy="880567"/>
          </a:xfrm>
          <a:prstGeom prst="rect">
            <a:avLst/>
          </a:prstGeom>
          <a:noFill/>
        </p:spPr>
      </p:pic>
      <p:pic>
        <p:nvPicPr>
          <p:cNvPr id="1027" name="Picture 3" descr="C:\Documents and Settings\Asus\Local Settings\Temporary Internet Files\Content.IE5\K4XQ0H4L\MC90005336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5445224"/>
            <a:ext cx="1162198" cy="1152140"/>
          </a:xfrm>
          <a:prstGeom prst="rect">
            <a:avLst/>
          </a:prstGeom>
          <a:noFill/>
        </p:spPr>
      </p:pic>
      <p:pic>
        <p:nvPicPr>
          <p:cNvPr id="1028" name="Picture 4" descr="C:\Documents and Settings\Asus\Local Settings\Temporary Internet Files\Content.IE5\JUZY2G1Z\MC90005336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4653136"/>
            <a:ext cx="504056" cy="504056"/>
          </a:xfrm>
          <a:prstGeom prst="rect">
            <a:avLst/>
          </a:prstGeom>
          <a:noFill/>
        </p:spPr>
      </p:pic>
      <p:pic>
        <p:nvPicPr>
          <p:cNvPr id="1029" name="Picture 5" descr="C:\Documents and Settings\Asus\Local Settings\Temporary Internet Files\Content.IE5\XF1XV9GO\MC90005336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332656"/>
            <a:ext cx="648072" cy="648072"/>
          </a:xfrm>
          <a:prstGeom prst="rect">
            <a:avLst/>
          </a:prstGeom>
          <a:noFill/>
        </p:spPr>
      </p:pic>
      <p:pic>
        <p:nvPicPr>
          <p:cNvPr id="1030" name="Picture 6" descr="C:\Documents and Settings\Asus\Local Settings\Temporary Internet Files\Content.IE5\K4XQ0H4L\MC90005336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476672"/>
            <a:ext cx="504056" cy="504068"/>
          </a:xfrm>
          <a:prstGeom prst="rect">
            <a:avLst/>
          </a:prstGeom>
          <a:noFill/>
        </p:spPr>
      </p:pic>
      <p:pic>
        <p:nvPicPr>
          <p:cNvPr id="1031" name="Picture 7" descr="C:\Documents and Settings\Asus\Local Settings\Temporary Internet Files\Content.IE5\JUZY2G1Z\MC90005336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2708920"/>
            <a:ext cx="1224136" cy="1296144"/>
          </a:xfrm>
          <a:prstGeom prst="rect">
            <a:avLst/>
          </a:prstGeom>
          <a:noFill/>
        </p:spPr>
      </p:pic>
      <p:pic>
        <p:nvPicPr>
          <p:cNvPr id="1032" name="Picture 8" descr="C:\Documents and Settings\Asus\Local Settings\Temporary Internet Files\Content.IE5\XF1XV9GO\MC90005336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5733256"/>
            <a:ext cx="648072" cy="621566"/>
          </a:xfrm>
          <a:prstGeom prst="rect">
            <a:avLst/>
          </a:prstGeom>
          <a:noFill/>
        </p:spPr>
      </p:pic>
      <p:pic>
        <p:nvPicPr>
          <p:cNvPr id="1033" name="Picture 9" descr="C:\Documents and Settings\Asus\Local Settings\Temporary Internet Files\Content.IE5\38JPITWQ\MC90005336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5229200"/>
            <a:ext cx="648072" cy="73655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00"/>
                            </p:stCondLst>
                            <p:childTnLst>
                              <p:par>
                                <p:cTn id="9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0"/>
                            </p:stCondLst>
                            <p:childTnLst>
                              <p:par>
                                <p:cTn id="9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00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</a:rPr>
              <a:t>Č</a:t>
            </a:r>
            <a:r>
              <a:rPr lang="cs-CZ" dirty="0" smtClean="0"/>
              <a:t>ervená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906888" cy="4525963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Clr>
                <a:schemeClr val="tx1"/>
              </a:buClr>
              <a:buBlip>
                <a:blip r:embed="rId2"/>
              </a:buBlip>
            </a:pPr>
            <a:r>
              <a:rPr lang="cs-CZ" dirty="0" smtClean="0"/>
              <a:t>Pamatuješ si ještě, kdo </a:t>
            </a:r>
          </a:p>
          <a:p>
            <a:pPr>
              <a:buClr>
                <a:schemeClr val="tx1"/>
              </a:buClr>
              <a:buNone/>
            </a:pPr>
            <a:r>
              <a:rPr lang="cs-CZ" dirty="0" smtClean="0"/>
              <a:t>     b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smtClean="0"/>
              <a:t>l sv. Martin?</a:t>
            </a:r>
          </a:p>
          <a:p>
            <a:pPr>
              <a:buClr>
                <a:schemeClr val="tx1"/>
              </a:buClr>
              <a:buBlip>
                <a:blip r:embed="rId2"/>
              </a:buBlip>
            </a:pPr>
            <a:r>
              <a:rPr lang="cs-CZ" dirty="0" smtClean="0"/>
              <a:t>Jaká b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smtClean="0"/>
              <a:t>la barva jeho pláště?</a:t>
            </a:r>
          </a:p>
          <a:p>
            <a:pPr>
              <a:buBlip>
                <a:blip r:embed="rId2"/>
              </a:buBlip>
            </a:pPr>
            <a:r>
              <a:rPr lang="cs-CZ" dirty="0" smtClean="0"/>
              <a:t>Co se svým pláštěm podle legendy udělal?</a:t>
            </a:r>
            <a:endParaRPr lang="cs-CZ" dirty="0"/>
          </a:p>
        </p:txBody>
      </p:sp>
      <p:pic>
        <p:nvPicPr>
          <p:cNvPr id="2050" name="Picture 2" descr="C:\Documents and Settings\Asus\Local Settings\Temporary Internet Files\Content.IE5\JUZY2G1Z\MC90005336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476672"/>
            <a:ext cx="868680" cy="840334"/>
          </a:xfrm>
          <a:prstGeom prst="rect">
            <a:avLst/>
          </a:prstGeom>
          <a:noFill/>
        </p:spPr>
      </p:pic>
      <p:pic>
        <p:nvPicPr>
          <p:cNvPr id="2051" name="Picture 3" descr="C:\Documents and Settings\Asus\Local Settings\Temporary Internet Files\Content.IE5\38JPITWQ\MC90005336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4365104"/>
            <a:ext cx="832104" cy="880567"/>
          </a:xfrm>
          <a:prstGeom prst="rect">
            <a:avLst/>
          </a:prstGeom>
          <a:noFill/>
        </p:spPr>
      </p:pic>
      <p:pic>
        <p:nvPicPr>
          <p:cNvPr id="2052" name="Picture 4" descr="C:\Documents and Settings\Asus\Local Settings\Temporary Internet Files\Content.IE5\XF1XV9GO\MC90005336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1052736"/>
            <a:ext cx="638477" cy="648072"/>
          </a:xfrm>
          <a:prstGeom prst="rect">
            <a:avLst/>
          </a:prstGeom>
          <a:noFill/>
        </p:spPr>
      </p:pic>
      <p:pic>
        <p:nvPicPr>
          <p:cNvPr id="2053" name="Picture 5" descr="C:\Documents and Settings\Asus\Local Settings\Temporary Internet Files\Content.IE5\K4XQ0H4L\MC90005336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00392" y="4149080"/>
            <a:ext cx="504056" cy="504056"/>
          </a:xfrm>
          <a:prstGeom prst="rect">
            <a:avLst/>
          </a:prstGeom>
          <a:noFill/>
        </p:spPr>
      </p:pic>
      <p:pic>
        <p:nvPicPr>
          <p:cNvPr id="2054" name="Picture 6" descr="C:\Documents and Settings\Asus\Local Settings\Temporary Internet Files\Content.IE5\K4XQ0H4L\MC90005336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332656"/>
            <a:ext cx="1152128" cy="1152128"/>
          </a:xfrm>
          <a:prstGeom prst="rect">
            <a:avLst/>
          </a:prstGeom>
          <a:noFill/>
        </p:spPr>
      </p:pic>
      <p:pic>
        <p:nvPicPr>
          <p:cNvPr id="2055" name="Picture 7" descr="C:\Documents and Settings\Asus\Local Settings\Temporary Internet Files\Content.IE5\JUZY2G1Z\MC90005336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5373216"/>
            <a:ext cx="576064" cy="576064"/>
          </a:xfrm>
          <a:prstGeom prst="rect">
            <a:avLst/>
          </a:prstGeom>
          <a:noFill/>
        </p:spPr>
      </p:pic>
      <p:pic>
        <p:nvPicPr>
          <p:cNvPr id="2058" name="Picture 10" descr="C:\Documents and Settings\Asus\Local Settings\Temporary Internet Files\Content.IE5\V8FKSWI4\MC900441283[1]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24128" y="1556791"/>
            <a:ext cx="2952328" cy="3384377"/>
          </a:xfrm>
          <a:prstGeom prst="rect">
            <a:avLst/>
          </a:prstGeom>
          <a:noFill/>
        </p:spPr>
      </p:pic>
      <p:pic>
        <p:nvPicPr>
          <p:cNvPr id="2059" name="Picture 11" descr="C:\Documents and Settings\Asus\Local Settings\Temporary Internet Files\Content.IE5\TI8ER0JX\MC900053364[2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5085184"/>
            <a:ext cx="1080120" cy="1080120"/>
          </a:xfrm>
          <a:prstGeom prst="rect">
            <a:avLst/>
          </a:prstGeom>
          <a:noFill/>
        </p:spPr>
      </p:pic>
      <p:pic>
        <p:nvPicPr>
          <p:cNvPr id="2060" name="Picture 12" descr="C:\Documents and Settings\Asus\Local Settings\Temporary Internet Files\Content.IE5\WWCJN1CN\MC90005336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4293096"/>
            <a:ext cx="514126" cy="504056"/>
          </a:xfrm>
          <a:prstGeom prst="rect">
            <a:avLst/>
          </a:prstGeom>
          <a:noFill/>
        </p:spPr>
      </p:pic>
      <p:pic>
        <p:nvPicPr>
          <p:cNvPr id="2061" name="Picture 13" descr="C:\Documents and Settings\Asus\Local Settings\Temporary Internet Files\Content.IE5\9R1LOHZP\MC90028217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27984" y="1628800"/>
            <a:ext cx="818388" cy="94366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err="1" smtClean="0"/>
              <a:t>lá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2483768" y="1268760"/>
            <a:ext cx="4040188" cy="720080"/>
          </a:xfrm>
        </p:spPr>
        <p:txBody>
          <a:bodyPr/>
          <a:lstStyle/>
          <a:p>
            <a:pPr algn="ctr">
              <a:buNone/>
            </a:pPr>
            <a:r>
              <a:rPr lang="cs-CZ" sz="2800" dirty="0" smtClean="0"/>
              <a:t>Proč m</a:t>
            </a:r>
            <a:r>
              <a:rPr lang="cs-CZ" sz="28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sz="2800" dirty="0" err="1" smtClean="0"/>
              <a:t>slíš</a:t>
            </a:r>
            <a:r>
              <a:rPr lang="cs-CZ" sz="2800" dirty="0" smtClean="0"/>
              <a:t>, že b</a:t>
            </a:r>
            <a:r>
              <a:rPr lang="cs-CZ" sz="28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sz="2800" dirty="0" err="1" smtClean="0"/>
              <a:t>lá</a:t>
            </a:r>
            <a:r>
              <a:rPr lang="cs-CZ" sz="2800" dirty="0" smtClean="0"/>
              <a:t>?</a:t>
            </a:r>
          </a:p>
          <a:p>
            <a:pPr>
              <a:buNone/>
            </a:pPr>
            <a:endParaRPr lang="cs-CZ" dirty="0" smtClean="0"/>
          </a:p>
        </p:txBody>
      </p:sp>
      <p:pic>
        <p:nvPicPr>
          <p:cNvPr id="3075" name="Picture 3" descr="C:\Documents and Settings\Asus\Local Settings\Temporary Internet Files\Content.IE5\RDMR96LJ\MC900282202[1].wmf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420888"/>
            <a:ext cx="8424936" cy="4248472"/>
          </a:xfrm>
          <a:prstGeom prst="rect">
            <a:avLst/>
          </a:prstGeom>
          <a:noFill/>
        </p:spPr>
      </p:pic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>
          <a:xfrm>
            <a:off x="2627784" y="2996952"/>
            <a:ext cx="4041775" cy="720079"/>
          </a:xfrm>
        </p:spPr>
        <p:txBody>
          <a:bodyPr>
            <a:normAutofit fontScale="92500" lnSpcReduction="20000"/>
          </a:bodyPr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Tvůj prostor:</a:t>
            </a:r>
          </a:p>
          <a:p>
            <a:pPr algn="ctr"/>
            <a:endParaRPr lang="cs-CZ" dirty="0"/>
          </a:p>
        </p:txBody>
      </p:sp>
      <p:pic>
        <p:nvPicPr>
          <p:cNvPr id="3076" name="Picture 4" descr="C:\Documents and Settings\Asus\Local Settings\Temporary Internet Files\Content.IE5\TI8ER0JX\MC90005336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052736"/>
            <a:ext cx="832104" cy="880567"/>
          </a:xfrm>
          <a:prstGeom prst="rect">
            <a:avLst/>
          </a:prstGeom>
          <a:noFill/>
        </p:spPr>
      </p:pic>
      <p:pic>
        <p:nvPicPr>
          <p:cNvPr id="3077" name="Picture 5" descr="C:\Documents and Settings\Asus\Local Settings\Temporary Internet Files\Content.IE5\WWCJN1CN\MC900053366[2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00" y="5445224"/>
            <a:ext cx="504056" cy="432060"/>
          </a:xfrm>
          <a:prstGeom prst="rect">
            <a:avLst/>
          </a:prstGeom>
          <a:noFill/>
        </p:spPr>
      </p:pic>
      <p:pic>
        <p:nvPicPr>
          <p:cNvPr id="3078" name="Picture 6" descr="C:\Documents and Settings\Asus\Local Settings\Temporary Internet Files\Content.IE5\9R1LOHZP\MC90005336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1030310"/>
            <a:ext cx="1152128" cy="1222800"/>
          </a:xfrm>
          <a:prstGeom prst="rect">
            <a:avLst/>
          </a:prstGeom>
          <a:noFill/>
        </p:spPr>
      </p:pic>
      <p:pic>
        <p:nvPicPr>
          <p:cNvPr id="3079" name="Picture 7" descr="C:\Documents and Settings\Asus\Local Settings\Temporary Internet Files\Content.IE5\38JPITWQ\MC90005336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404664"/>
            <a:ext cx="648072" cy="648072"/>
          </a:xfrm>
          <a:prstGeom prst="rect">
            <a:avLst/>
          </a:prstGeom>
          <a:noFill/>
        </p:spPr>
      </p:pic>
      <p:pic>
        <p:nvPicPr>
          <p:cNvPr id="3080" name="Picture 8" descr="C:\Documents and Settings\Asus\Local Settings\Temporary Internet Files\Content.IE5\38JPITWQ\MC90005336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5517232"/>
            <a:ext cx="1224136" cy="1197630"/>
          </a:xfrm>
          <a:prstGeom prst="rect">
            <a:avLst/>
          </a:prstGeom>
          <a:noFill/>
        </p:spPr>
      </p:pic>
      <p:pic>
        <p:nvPicPr>
          <p:cNvPr id="3081" name="Picture 9" descr="C:\Documents and Settings\Asus\Local Settings\Temporary Internet Files\Content.IE5\TI8ER0JX\MC90005336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5733256"/>
            <a:ext cx="832104" cy="88056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476672"/>
            <a:ext cx="4752528" cy="6237312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Blip>
                <a:blip r:embed="rId2"/>
              </a:buBlip>
            </a:pPr>
            <a:r>
              <a:rPr lang="cs-CZ" dirty="0" smtClean="0"/>
              <a:t>svátek sv. </a:t>
            </a:r>
            <a:r>
              <a:rPr lang="cs-CZ" dirty="0" err="1" smtClean="0"/>
              <a:t>martina</a:t>
            </a:r>
            <a:r>
              <a:rPr lang="cs-CZ" dirty="0" smtClean="0"/>
              <a:t> b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smtClean="0"/>
              <a:t>l a zůstává jedním z </a:t>
            </a:r>
            <a:r>
              <a:rPr lang="cs-CZ" dirty="0" err="1" smtClean="0"/>
              <a:t>nejobl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err="1" smtClean="0"/>
              <a:t>benějších</a:t>
            </a:r>
            <a:r>
              <a:rPr lang="cs-CZ" dirty="0" smtClean="0"/>
              <a:t> v roce</a:t>
            </a:r>
          </a:p>
          <a:p>
            <a:pPr>
              <a:buBlip>
                <a:blip r:embed="rId2"/>
              </a:buBlip>
            </a:pPr>
            <a:r>
              <a:rPr lang="cs-CZ" dirty="0" smtClean="0"/>
              <a:t>všichni 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č</a:t>
            </a:r>
            <a:r>
              <a:rPr lang="cs-CZ" dirty="0" smtClean="0"/>
              <a:t>ekají na první S - - -</a:t>
            </a:r>
          </a:p>
          <a:p>
            <a:pPr>
              <a:buBlip>
                <a:blip r:embed="rId2"/>
              </a:buBlip>
            </a:pPr>
            <a:r>
              <a:rPr lang="cs-CZ" dirty="0" smtClean="0"/>
              <a:t>mam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err="1" smtClean="0"/>
              <a:t>nky</a:t>
            </a:r>
            <a:r>
              <a:rPr lang="cs-CZ" dirty="0" smtClean="0"/>
              <a:t> pekly </a:t>
            </a:r>
            <a:r>
              <a:rPr lang="cs-CZ" dirty="0" err="1" smtClean="0"/>
              <a:t>posv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err="1" smtClean="0"/>
              <a:t>censkou</a:t>
            </a:r>
            <a:r>
              <a:rPr lang="cs-CZ" dirty="0" smtClean="0"/>
              <a:t> martinskou husu</a:t>
            </a:r>
          </a:p>
          <a:p>
            <a:pPr>
              <a:buBlip>
                <a:blip r:embed="rId2"/>
              </a:buBlip>
            </a:pPr>
            <a:r>
              <a:rPr lang="cs-CZ" dirty="0" smtClean="0"/>
              <a:t>pekly se také martinské </a:t>
            </a:r>
            <a:r>
              <a:rPr lang="cs-CZ" dirty="0" err="1" smtClean="0"/>
              <a:t>rohl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err="1" smtClean="0"/>
              <a:t>ky</a:t>
            </a:r>
            <a:endParaRPr lang="cs-CZ" dirty="0" smtClean="0"/>
          </a:p>
          <a:p>
            <a:pPr>
              <a:buBlip>
                <a:blip r:embed="rId2"/>
              </a:buBlip>
            </a:pPr>
            <a:r>
              <a:rPr lang="cs-CZ" dirty="0" err="1" smtClean="0"/>
              <a:t>otv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err="1" smtClean="0"/>
              <a:t>ralo</a:t>
            </a:r>
            <a:r>
              <a:rPr lang="cs-CZ" dirty="0" smtClean="0"/>
              <a:t> se první v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smtClean="0"/>
              <a:t>no toho roku z 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smtClean="0"/>
              <a:t>rody</a:t>
            </a:r>
          </a:p>
          <a:p>
            <a:pPr>
              <a:buBlip>
                <a:blip r:embed="rId2"/>
              </a:buBlip>
            </a:pPr>
            <a:r>
              <a:rPr lang="cs-CZ" dirty="0" smtClean="0"/>
              <a:t>b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err="1" smtClean="0"/>
              <a:t>lo</a:t>
            </a:r>
            <a:r>
              <a:rPr lang="cs-CZ" dirty="0" smtClean="0"/>
              <a:t> to </a:t>
            </a:r>
            <a:r>
              <a:rPr lang="cs-CZ" dirty="0" err="1" smtClean="0"/>
              <a:t>posv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err="1" smtClean="0"/>
              <a:t>cenÍ</a:t>
            </a:r>
            <a:r>
              <a:rPr lang="cs-CZ" dirty="0" smtClean="0"/>
              <a:t>, jak má b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smtClean="0"/>
              <a:t>t</a:t>
            </a:r>
            <a:endParaRPr lang="cs-CZ" dirty="0"/>
          </a:p>
        </p:txBody>
      </p:sp>
      <p:pic>
        <p:nvPicPr>
          <p:cNvPr id="4098" name="Picture 2" descr="C:\Documents and Settings\Asus\Local Settings\Temporary Internet Files\Content.IE5\XF1XV9GO\MC900030679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1916832"/>
            <a:ext cx="1581286" cy="2103027"/>
          </a:xfrm>
          <a:prstGeom prst="rect">
            <a:avLst/>
          </a:prstGeom>
          <a:noFill/>
        </p:spPr>
      </p:pic>
      <p:pic>
        <p:nvPicPr>
          <p:cNvPr id="4099" name="Picture 3" descr="C:\Documents and Settings\Asus\Local Settings\Temporary Internet Files\Content.IE5\V8FKSWI4\MC90025084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3645024"/>
            <a:ext cx="1193549" cy="2304256"/>
          </a:xfrm>
          <a:prstGeom prst="rect">
            <a:avLst/>
          </a:prstGeom>
          <a:noFill/>
        </p:spPr>
      </p:pic>
      <p:pic>
        <p:nvPicPr>
          <p:cNvPr id="4101" name="Picture 5" descr="C:\Documents and Settings\Asus\Local Settings\Temporary Internet Files\Content.IE5\Q9IOEQ2A\MC900053364[3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548680"/>
            <a:ext cx="844906" cy="837590"/>
          </a:xfrm>
          <a:prstGeom prst="rect">
            <a:avLst/>
          </a:prstGeom>
          <a:noFill/>
        </p:spPr>
      </p:pic>
      <p:pic>
        <p:nvPicPr>
          <p:cNvPr id="4102" name="Picture 6" descr="C:\Documents and Settings\Asus\Local Settings\Temporary Internet Files\Content.IE5\DGYH1D8Z\MC900053366[2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328" y="5013176"/>
            <a:ext cx="1090190" cy="1080132"/>
          </a:xfrm>
          <a:prstGeom prst="rect">
            <a:avLst/>
          </a:prstGeom>
          <a:noFill/>
        </p:spPr>
      </p:pic>
      <p:pic>
        <p:nvPicPr>
          <p:cNvPr id="4103" name="Picture 7" descr="C:\Documents and Settings\Asus\Local Settings\Temporary Internet Files\Content.IE5\HES92NKF\MC90005336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92080" y="6093296"/>
            <a:ext cx="504056" cy="520527"/>
          </a:xfrm>
          <a:prstGeom prst="rect">
            <a:avLst/>
          </a:prstGeom>
          <a:noFill/>
        </p:spPr>
      </p:pic>
      <p:pic>
        <p:nvPicPr>
          <p:cNvPr id="4104" name="Picture 8" descr="C:\Documents and Settings\Asus\Local Settings\Temporary Internet Files\Content.IE5\BDKS70X9\MC900053365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72200" y="2204864"/>
            <a:ext cx="648072" cy="624310"/>
          </a:xfrm>
          <a:prstGeom prst="rect">
            <a:avLst/>
          </a:prstGeom>
          <a:noFill/>
        </p:spPr>
      </p:pic>
      <p:pic>
        <p:nvPicPr>
          <p:cNvPr id="4105" name="Picture 9" descr="C:\Documents and Settings\Asus\Local Settings\Temporary Internet Files\Content.IE5\HES92NKF\MC90005336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1960" y="3501008"/>
            <a:ext cx="832104" cy="880567"/>
          </a:xfrm>
          <a:prstGeom prst="rect">
            <a:avLst/>
          </a:prstGeom>
          <a:noFill/>
        </p:spPr>
      </p:pic>
      <p:pic>
        <p:nvPicPr>
          <p:cNvPr id="4106" name="Picture 10" descr="C:\Documents and Settings\Asus\Local Settings\Temporary Internet Files\Content.IE5\DGYH1D8Z\MC900053366[2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00392" y="404664"/>
            <a:ext cx="432048" cy="43204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836712"/>
            <a:ext cx="4038600" cy="2592288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Blip>
                <a:blip r:embed="rId3"/>
              </a:buBlip>
            </a:pPr>
            <a:r>
              <a:rPr lang="cs-CZ" dirty="0" smtClean="0"/>
              <a:t>Tradice otevírání prvního v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smtClean="0"/>
              <a:t>na úrody roku na svátek svatého Martina se objevila už za vlády císaře Josefa II. (1780 – 1790)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5" name="Zástupný symbol pro obsah 4" descr="200px-Joseph_II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5364088" y="836712"/>
            <a:ext cx="2923356" cy="5400600"/>
          </a:xfrm>
        </p:spPr>
      </p:pic>
      <p:pic>
        <p:nvPicPr>
          <p:cNvPr id="6" name="Picture 13" descr="C:\Documents and Settings\Asus\Local Settings\Temporary Internet Files\Content.IE5\GDHM5CE2\MC90030785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509120"/>
            <a:ext cx="1800200" cy="1872208"/>
          </a:xfrm>
          <a:prstGeom prst="rect">
            <a:avLst/>
          </a:prstGeom>
          <a:noFill/>
        </p:spPr>
      </p:pic>
      <p:pic>
        <p:nvPicPr>
          <p:cNvPr id="4098" name="Picture 2" descr="C:\Documents and Settings\Asus\Local Settings\Temporary Internet Files\Content.IE5\JUZY2G1Z\MC90005336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4077072"/>
            <a:ext cx="844906" cy="837590"/>
          </a:xfrm>
          <a:prstGeom prst="rect">
            <a:avLst/>
          </a:prstGeom>
          <a:noFill/>
        </p:spPr>
      </p:pic>
      <p:pic>
        <p:nvPicPr>
          <p:cNvPr id="4099" name="Picture 3" descr="C:\Documents and Settings\Asus\Local Settings\Temporary Internet Files\Content.IE5\XF1XV9GO\MC900053365[2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936" y="404664"/>
            <a:ext cx="868680" cy="840334"/>
          </a:xfrm>
          <a:prstGeom prst="rect">
            <a:avLst/>
          </a:prstGeom>
          <a:noFill/>
        </p:spPr>
      </p:pic>
      <p:pic>
        <p:nvPicPr>
          <p:cNvPr id="4100" name="Picture 4" descr="C:\Documents and Settings\Asus\Local Settings\Temporary Internet Files\Content.IE5\RZTX8FB4\MC900053366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07904" y="5085184"/>
            <a:ext cx="1378222" cy="1440172"/>
          </a:xfrm>
          <a:prstGeom prst="rect">
            <a:avLst/>
          </a:prstGeom>
          <a:noFill/>
        </p:spPr>
      </p:pic>
      <p:pic>
        <p:nvPicPr>
          <p:cNvPr id="4101" name="Picture 5" descr="C:\Documents and Settings\Asus\Local Settings\Temporary Internet Files\Content.IE5\BS4XNELC\MC900053363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1560" y="188640"/>
            <a:ext cx="576064" cy="548680"/>
          </a:xfrm>
          <a:prstGeom prst="rect">
            <a:avLst/>
          </a:prstGeom>
          <a:noFill/>
        </p:spPr>
      </p:pic>
      <p:pic>
        <p:nvPicPr>
          <p:cNvPr id="4102" name="Picture 6" descr="C:\Documents and Settings\Asus\Local Settings\Temporary Internet Files\Content.IE5\JUZY2G1Z\MC90005336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460432" y="188640"/>
            <a:ext cx="521378" cy="57694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620688"/>
            <a:ext cx="8003232" cy="180020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cs-CZ" dirty="0" smtClean="0"/>
              <a:t>tradice </a:t>
            </a:r>
            <a:r>
              <a:rPr lang="cs-CZ" dirty="0" err="1" smtClean="0"/>
              <a:t>otev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smtClean="0"/>
              <a:t>raní 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SVATOMARTINSKÉHO VÍNA </a:t>
            </a:r>
            <a:r>
              <a:rPr lang="cs-CZ" dirty="0" smtClean="0"/>
              <a:t> nyní najdeme i za hranicemi 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Č</a:t>
            </a:r>
            <a:r>
              <a:rPr lang="cs-CZ" dirty="0" smtClean="0"/>
              <a:t>eské republiky, na Slovensku a i v Japonsku.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1026" name="Picture 2" descr="C:\Documents and Settings\Asus\Local Settings\Temporary Internet Files\Content.IE5\BDKS70X9\MC900015876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636912"/>
            <a:ext cx="2452630" cy="1976438"/>
          </a:xfrm>
          <a:prstGeom prst="rect">
            <a:avLst/>
          </a:prstGeom>
          <a:noFill/>
        </p:spPr>
      </p:pic>
      <p:pic>
        <p:nvPicPr>
          <p:cNvPr id="1027" name="Picture 3" descr="C:\Documents and Settings\Asus\Local Settings\Temporary Internet Files\Content.IE5\NOZEH7U3\MC90001592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1" y="3717032"/>
            <a:ext cx="2736304" cy="2016224"/>
          </a:xfrm>
          <a:prstGeom prst="rect">
            <a:avLst/>
          </a:prstGeom>
          <a:noFill/>
        </p:spPr>
      </p:pic>
      <p:pic>
        <p:nvPicPr>
          <p:cNvPr id="1028" name="Picture 4" descr="C:\Documents and Settings\Asus\Local Settings\Temporary Internet Files\Content.IE5\JUZY2G1Z\MC90005336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5157192"/>
            <a:ext cx="1656184" cy="1368152"/>
          </a:xfrm>
          <a:prstGeom prst="rect">
            <a:avLst/>
          </a:prstGeom>
          <a:noFill/>
        </p:spPr>
      </p:pic>
      <p:pic>
        <p:nvPicPr>
          <p:cNvPr id="1029" name="Picture 5" descr="C:\Documents and Settings\Asus\Local Settings\Temporary Internet Files\Content.IE5\XF1XV9GO\MC900053365[2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4941168"/>
            <a:ext cx="648072" cy="624310"/>
          </a:xfrm>
          <a:prstGeom prst="rect">
            <a:avLst/>
          </a:prstGeom>
          <a:noFill/>
        </p:spPr>
      </p:pic>
      <p:pic>
        <p:nvPicPr>
          <p:cNvPr id="1030" name="Picture 6" descr="C:\Documents and Settings\Asus\Local Settings\Temporary Internet Files\Content.IE5\BS4XNELC\MC90005336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08304" y="1340768"/>
            <a:ext cx="832104" cy="880567"/>
          </a:xfrm>
          <a:prstGeom prst="rect">
            <a:avLst/>
          </a:prstGeom>
          <a:noFill/>
        </p:spPr>
      </p:pic>
      <p:pic>
        <p:nvPicPr>
          <p:cNvPr id="1031" name="Picture 7" descr="C:\Documents and Settings\Asus\Local Settings\Temporary Internet Files\Content.IE5\RZTX8FB4\MC900053366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04048" y="2636912"/>
            <a:ext cx="720080" cy="720080"/>
          </a:xfrm>
          <a:prstGeom prst="rect">
            <a:avLst/>
          </a:prstGeom>
          <a:noFill/>
        </p:spPr>
      </p:pic>
      <p:pic>
        <p:nvPicPr>
          <p:cNvPr id="1032" name="Picture 8" descr="C:\Documents and Settings\Asus\Local Settings\Temporary Internet Files\Content.IE5\BS4XNELC\MC90005336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48264" y="5949280"/>
            <a:ext cx="504056" cy="504056"/>
          </a:xfrm>
          <a:prstGeom prst="rect">
            <a:avLst/>
          </a:prstGeom>
          <a:noFill/>
        </p:spPr>
      </p:pic>
      <p:pic>
        <p:nvPicPr>
          <p:cNvPr id="1033" name="Picture 9" descr="C:\Documents and Settings\Asus\Local Settings\Temporary Internet Files\Content.IE5\JUZY2G1Z\MC90005336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188640"/>
            <a:ext cx="576064" cy="6206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548680"/>
            <a:ext cx="4038600" cy="576064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cs-CZ" dirty="0" smtClean="0"/>
              <a:t>jménem svatého Martina jsou pojmenovány stovky kostelů, </a:t>
            </a:r>
            <a:r>
              <a:rPr lang="cs-CZ" dirty="0" smtClean="0"/>
              <a:t>klášterů </a:t>
            </a:r>
            <a:r>
              <a:rPr lang="cs-CZ" dirty="0" smtClean="0"/>
              <a:t>a míst po celém světě</a:t>
            </a:r>
          </a:p>
          <a:p>
            <a:pPr>
              <a:buBlip>
                <a:blip r:embed="rId2"/>
              </a:buBlip>
            </a:pPr>
            <a:r>
              <a:rPr lang="cs-CZ" dirty="0" smtClean="0"/>
              <a:t>v Karibském moři leží například tropický ostrov tohoto jména</a:t>
            </a:r>
          </a:p>
          <a:p>
            <a:pPr>
              <a:buBlip>
                <a:blip r:embed="rId2"/>
              </a:buBlip>
            </a:pPr>
            <a:r>
              <a:rPr lang="cs-CZ" dirty="0" smtClean="0"/>
              <a:t>památka svatého Martina se rozšířila po celém světě</a:t>
            </a:r>
            <a:endParaRPr lang="cs-CZ" dirty="0"/>
          </a:p>
        </p:txBody>
      </p:sp>
      <p:pic>
        <p:nvPicPr>
          <p:cNvPr id="2062" name="Picture 14" descr="C:\Documents and Settings\Asus\Local Settings\Temporary Internet Files\Content.IE5\ZPYO80XE\MC900434203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620688"/>
            <a:ext cx="3528392" cy="5544616"/>
          </a:xfrm>
          <a:prstGeom prst="rect">
            <a:avLst/>
          </a:prstGeom>
          <a:noFill/>
        </p:spPr>
      </p:pic>
      <p:pic>
        <p:nvPicPr>
          <p:cNvPr id="2063" name="Picture 15" descr="C:\Documents and Settings\Asus\Local Settings\Temporary Internet Files\Content.IE5\JUZY2G1Z\MC90005336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352" y="548680"/>
            <a:ext cx="844906" cy="837590"/>
          </a:xfrm>
          <a:prstGeom prst="rect">
            <a:avLst/>
          </a:prstGeom>
          <a:noFill/>
        </p:spPr>
      </p:pic>
      <p:pic>
        <p:nvPicPr>
          <p:cNvPr id="2064" name="Picture 16" descr="C:\Documents and Settings\Asus\Local Settings\Temporary Internet Files\Content.IE5\BS4XNELC\MC90005336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5085184"/>
            <a:ext cx="1224136" cy="1152128"/>
          </a:xfrm>
          <a:prstGeom prst="rect">
            <a:avLst/>
          </a:prstGeom>
          <a:noFill/>
        </p:spPr>
      </p:pic>
      <p:pic>
        <p:nvPicPr>
          <p:cNvPr id="2065" name="Picture 17" descr="C:\Documents and Settings\Asus\Local Settings\Temporary Internet Files\Content.IE5\XF1XV9GO\MC900053365[2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764704"/>
            <a:ext cx="648072" cy="648072"/>
          </a:xfrm>
          <a:prstGeom prst="rect">
            <a:avLst/>
          </a:prstGeom>
          <a:noFill/>
        </p:spPr>
      </p:pic>
      <p:pic>
        <p:nvPicPr>
          <p:cNvPr id="2066" name="Picture 18" descr="C:\Documents and Settings\Asus\Local Settings\Temporary Internet Files\Content.IE5\RZTX8FB4\MC90005336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100392" y="5805264"/>
            <a:ext cx="720080" cy="720080"/>
          </a:xfrm>
          <a:prstGeom prst="rect">
            <a:avLst/>
          </a:prstGeom>
          <a:noFill/>
        </p:spPr>
      </p:pic>
      <p:pic>
        <p:nvPicPr>
          <p:cNvPr id="2067" name="Picture 19" descr="C:\Documents and Settings\Asus\Local Settings\Temporary Internet Files\Content.IE5\BS4XNELC\MC90005336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2320" y="2780928"/>
            <a:ext cx="576064" cy="592535"/>
          </a:xfrm>
          <a:prstGeom prst="rect">
            <a:avLst/>
          </a:prstGeom>
          <a:noFill/>
        </p:spPr>
      </p:pic>
      <p:pic>
        <p:nvPicPr>
          <p:cNvPr id="2068" name="Picture 20" descr="C:\Documents and Settings\Asus\Local Settings\Temporary Internet Files\Content.IE5\JUZY2G1Z\MC90005336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1" y="6021288"/>
            <a:ext cx="576064" cy="56698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764704"/>
            <a:ext cx="4038600" cy="2808312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Blip>
                <a:blip r:embed="rId2"/>
              </a:buBlip>
            </a:pPr>
            <a:r>
              <a:rPr lang="cs-CZ" dirty="0" smtClean="0"/>
              <a:t>při každoro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č</a:t>
            </a:r>
            <a:r>
              <a:rPr lang="cs-CZ" dirty="0" smtClean="0"/>
              <a:t>ních slavnostech děti v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err="1" smtClean="0"/>
              <a:t>rábějí</a:t>
            </a:r>
            <a:r>
              <a:rPr lang="cs-CZ" dirty="0" smtClean="0"/>
              <a:t> světýlka a lamp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err="1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č</a:t>
            </a:r>
            <a:r>
              <a:rPr lang="cs-CZ" dirty="0" err="1" smtClean="0"/>
              <a:t>ky</a:t>
            </a:r>
            <a:r>
              <a:rPr lang="cs-CZ" dirty="0" smtClean="0"/>
              <a:t>, které </a:t>
            </a:r>
            <a:r>
              <a:rPr lang="cs-CZ" dirty="0" err="1" smtClean="0"/>
              <a:t>posv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err="1" smtClean="0"/>
              <a:t>tí</a:t>
            </a:r>
            <a:r>
              <a:rPr lang="cs-CZ" dirty="0" smtClean="0"/>
              <a:t> svatému Martinovi na cestu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3076" name="Picture 4" descr="C:\Documents and Settings\Asus\Local Settings\Temporary Internet Files\Content.IE5\V8FKSWI4\MC9003315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3429000"/>
            <a:ext cx="1330859" cy="2376264"/>
          </a:xfrm>
          <a:prstGeom prst="rect">
            <a:avLst/>
          </a:prstGeom>
          <a:noFill/>
        </p:spPr>
      </p:pic>
      <p:pic>
        <p:nvPicPr>
          <p:cNvPr id="3079" name="Picture 7" descr="C:\Documents and Settings\Asus\Local Settings\Temporary Internet Files\Content.IE5\WWCJN1CN\MC90033161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548680"/>
            <a:ext cx="2592288" cy="3744416"/>
          </a:xfrm>
          <a:prstGeom prst="rect">
            <a:avLst/>
          </a:prstGeom>
          <a:noFill/>
        </p:spPr>
      </p:pic>
      <p:pic>
        <p:nvPicPr>
          <p:cNvPr id="3083" name="Picture 11" descr="C:\Documents and Settings\Asus\Local Settings\Temporary Internet Files\Content.IE5\9R1LOHZP\MC900290434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3501008"/>
            <a:ext cx="1528527" cy="2304256"/>
          </a:xfrm>
          <a:prstGeom prst="rect">
            <a:avLst/>
          </a:prstGeom>
          <a:noFill/>
        </p:spPr>
      </p:pic>
      <p:pic>
        <p:nvPicPr>
          <p:cNvPr id="3084" name="Picture 12" descr="C:\Documents and Settings\Asus\Local Settings\Temporary Internet Files\Content.IE5\JUZY2G1Z\MC90005336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620688"/>
            <a:ext cx="844906" cy="837590"/>
          </a:xfrm>
          <a:prstGeom prst="rect">
            <a:avLst/>
          </a:prstGeom>
          <a:noFill/>
        </p:spPr>
      </p:pic>
      <p:pic>
        <p:nvPicPr>
          <p:cNvPr id="3085" name="Picture 13" descr="C:\Documents and Settings\Asus\Local Settings\Temporary Internet Files\Content.IE5\RZTX8FB4\MC90005336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4941168"/>
            <a:ext cx="1234206" cy="1224148"/>
          </a:xfrm>
          <a:prstGeom prst="rect">
            <a:avLst/>
          </a:prstGeom>
          <a:noFill/>
        </p:spPr>
      </p:pic>
      <p:pic>
        <p:nvPicPr>
          <p:cNvPr id="3086" name="Picture 14" descr="C:\Documents and Settings\Asus\Local Settings\Temporary Internet Files\Content.IE5\BS4XNELC\MC900053363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5229200"/>
            <a:ext cx="648072" cy="720080"/>
          </a:xfrm>
          <a:prstGeom prst="rect">
            <a:avLst/>
          </a:prstGeom>
          <a:noFill/>
        </p:spPr>
      </p:pic>
      <p:pic>
        <p:nvPicPr>
          <p:cNvPr id="3088" name="Picture 16" descr="C:\Documents and Settings\Asus\Local Settings\Temporary Internet Files\Content.IE5\XF1XV9GO\MC900053365[2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03648" y="5445224"/>
            <a:ext cx="1008112" cy="984350"/>
          </a:xfrm>
          <a:prstGeom prst="rect">
            <a:avLst/>
          </a:prstGeom>
          <a:noFill/>
        </p:spPr>
      </p:pic>
      <p:pic>
        <p:nvPicPr>
          <p:cNvPr id="3089" name="Picture 17" descr="C:\Documents and Settings\Asus\Local Settings\Temporary Internet Files\Content.IE5\BS4XNELC\MC900053363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56376" y="980728"/>
            <a:ext cx="504056" cy="576064"/>
          </a:xfrm>
          <a:prstGeom prst="rect">
            <a:avLst/>
          </a:prstGeom>
          <a:noFill/>
        </p:spPr>
      </p:pic>
      <p:pic>
        <p:nvPicPr>
          <p:cNvPr id="3090" name="Picture 18" descr="C:\Documents and Settings\Asus\Local Settings\Temporary Internet Files\Content.IE5\RZTX8FB4\MC90005336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980728"/>
            <a:ext cx="648072" cy="57607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476672"/>
            <a:ext cx="6275040" cy="6048672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dirty="0" smtClean="0"/>
              <a:t>Dnešní domácí 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smtClean="0"/>
              <a:t>kol, na </a:t>
            </a:r>
          </a:p>
          <a:p>
            <a:pPr>
              <a:buNone/>
            </a:pPr>
            <a:r>
              <a:rPr lang="cs-CZ" dirty="0" smtClean="0"/>
              <a:t>který se těším e-mailem </a:t>
            </a:r>
          </a:p>
          <a:p>
            <a:pPr>
              <a:buNone/>
            </a:pPr>
            <a:r>
              <a:rPr lang="cs-CZ" dirty="0" smtClean="0"/>
              <a:t>nebo na l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smtClean="0"/>
              <a:t>stu </a:t>
            </a:r>
            <a:r>
              <a:rPr lang="cs-CZ" dirty="0" err="1" smtClean="0"/>
              <a:t>pap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err="1" smtClean="0"/>
              <a:t>ru</a:t>
            </a:r>
            <a:r>
              <a:rPr lang="cs-CZ" dirty="0" smtClean="0"/>
              <a:t>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Co jsou přídavná jména, jaké </a:t>
            </a:r>
          </a:p>
          <a:p>
            <a:pPr>
              <a:buNone/>
            </a:pPr>
            <a:r>
              <a:rPr lang="cs-CZ" dirty="0" smtClean="0"/>
              <a:t>mají 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č</a:t>
            </a:r>
            <a:r>
              <a:rPr lang="cs-CZ" dirty="0" smtClean="0"/>
              <a:t>íslo v pořadí slovních </a:t>
            </a:r>
          </a:p>
          <a:p>
            <a:pPr>
              <a:buNone/>
            </a:pPr>
            <a:r>
              <a:rPr lang="cs-CZ" dirty="0" smtClean="0"/>
              <a:t>druhů.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Jaký b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smtClean="0"/>
              <a:t>l podle Tebe sv. </a:t>
            </a:r>
          </a:p>
          <a:p>
            <a:pPr>
              <a:buNone/>
            </a:pPr>
            <a:r>
              <a:rPr lang="cs-CZ" dirty="0" smtClean="0"/>
              <a:t>Martin?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Která přídavná jména b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_</a:t>
            </a:r>
            <a:r>
              <a:rPr lang="cs-CZ" dirty="0" smtClean="0"/>
              <a:t>se k </a:t>
            </a:r>
          </a:p>
          <a:p>
            <a:pPr>
              <a:buNone/>
            </a:pPr>
            <a:r>
              <a:rPr lang="cs-CZ" dirty="0" smtClean="0"/>
              <a:t>němu hodila?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Těším se!</a:t>
            </a:r>
          </a:p>
          <a:p>
            <a:pPr algn="r">
              <a:buNone/>
            </a:pPr>
            <a:r>
              <a:rPr lang="cs-CZ" dirty="0" smtClean="0"/>
              <a:t>paní u</a:t>
            </a:r>
            <a:r>
              <a:rPr lang="cs-CZ" sz="52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č</a:t>
            </a:r>
            <a:r>
              <a:rPr lang="cs-CZ" dirty="0" smtClean="0"/>
              <a:t>itelka</a:t>
            </a:r>
            <a:endParaRPr lang="cs-CZ" dirty="0"/>
          </a:p>
        </p:txBody>
      </p:sp>
      <p:pic>
        <p:nvPicPr>
          <p:cNvPr id="5" name="Picture 14" descr="C:\Documents and Settings\Asus\Local Settings\Temporary Internet Files\Content.IE5\NOZEH7U3\MC90031229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548680"/>
            <a:ext cx="1080120" cy="1008112"/>
          </a:xfrm>
          <a:prstGeom prst="rect">
            <a:avLst/>
          </a:prstGeom>
          <a:noFill/>
        </p:spPr>
      </p:pic>
      <p:pic>
        <p:nvPicPr>
          <p:cNvPr id="6" name="Picture 7" descr="C:\Documents and Settings\Asus\Local Settings\Temporary Internet Files\Content.IE5\Q9IOEQ2A\MC900307847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5229200"/>
            <a:ext cx="1830309" cy="1459117"/>
          </a:xfrm>
          <a:prstGeom prst="rect">
            <a:avLst/>
          </a:prstGeom>
          <a:noFill/>
        </p:spPr>
      </p:pic>
      <p:pic>
        <p:nvPicPr>
          <p:cNvPr id="5122" name="Picture 2" descr="C:\Documents and Settings\Asus\Local Settings\Temporary Internet Files\Content.IE5\BDKS70X9\MC90005336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2420888"/>
            <a:ext cx="868680" cy="840334"/>
          </a:xfrm>
          <a:prstGeom prst="rect">
            <a:avLst/>
          </a:prstGeom>
          <a:noFill/>
        </p:spPr>
      </p:pic>
      <p:pic>
        <p:nvPicPr>
          <p:cNvPr id="5123" name="Picture 3" descr="C:\Documents and Settings\Asus\Local Settings\Temporary Internet Files\Content.IE5\HES92NKF\MC90005336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96336" y="404664"/>
            <a:ext cx="1152128" cy="1224136"/>
          </a:xfrm>
          <a:prstGeom prst="rect">
            <a:avLst/>
          </a:prstGeom>
          <a:noFill/>
        </p:spPr>
      </p:pic>
      <p:pic>
        <p:nvPicPr>
          <p:cNvPr id="5124" name="Picture 4" descr="C:\Documents and Settings\Asus\Local Settings\Temporary Internet Files\Content.IE5\DGYH1D8Z\MC900053366[2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5517232"/>
            <a:ext cx="360040" cy="378051"/>
          </a:xfrm>
          <a:prstGeom prst="rect">
            <a:avLst/>
          </a:prstGeom>
          <a:noFill/>
        </p:spPr>
      </p:pic>
      <p:pic>
        <p:nvPicPr>
          <p:cNvPr id="5125" name="Picture 5" descr="C:\Documents and Settings\Asus\Local Settings\Temporary Internet Files\Content.IE5\Q9IOEQ2A\MC900053364[3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20272" y="4149080"/>
            <a:ext cx="792088" cy="792088"/>
          </a:xfrm>
          <a:prstGeom prst="rect">
            <a:avLst/>
          </a:prstGeom>
          <a:noFill/>
        </p:spPr>
      </p:pic>
      <p:pic>
        <p:nvPicPr>
          <p:cNvPr id="5126" name="Picture 6" descr="C:\Documents and Settings\Asus\Local Settings\Temporary Internet Files\Content.IE5\Q9IOEQ2A\MC900053364[3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912" y="692696"/>
            <a:ext cx="576064" cy="549558"/>
          </a:xfrm>
          <a:prstGeom prst="rect">
            <a:avLst/>
          </a:prstGeom>
          <a:noFill/>
        </p:spPr>
      </p:pic>
      <p:pic>
        <p:nvPicPr>
          <p:cNvPr id="5127" name="Picture 7" descr="C:\Documents and Settings\Asus\Local Settings\Temporary Internet Files\Content.IE5\HES92NKF\MC90005336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5085184"/>
            <a:ext cx="648072" cy="66454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"/>
                            </p:stCondLst>
                            <p:childTnLst>
                              <p:par>
                                <p:cTn id="9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000"/>
                            </p:stCondLst>
                            <p:childTnLst>
                              <p:par>
                                <p:cTn id="10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1143000"/>
          </a:xfrm>
        </p:spPr>
        <p:txBody>
          <a:bodyPr>
            <a:normAutofit fontScale="90000"/>
            <a:scene3d>
              <a:camera prst="isometricOffAxis1Righ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cs-CZ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</a:rPr>
              <a:t>KLAPKA:</a:t>
            </a:r>
            <a:r>
              <a:rPr lang="cs-CZ" dirty="0" smtClean="0"/>
              <a:t> STOP</a:t>
            </a:r>
            <a:r>
              <a:rPr lang="cs-CZ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</a:rPr>
              <a:t>!</a:t>
            </a:r>
            <a:r>
              <a:rPr lang="cs-CZ" dirty="0" smtClean="0"/>
              <a:t> Pro dnešek kon</a:t>
            </a:r>
            <a:r>
              <a:rPr lang="cs-CZ" sz="730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</a:rPr>
              <a:t>č</a:t>
            </a:r>
            <a:r>
              <a:rPr lang="cs-CZ" dirty="0" smtClean="0"/>
              <a:t>íme</a:t>
            </a:r>
            <a:r>
              <a:rPr lang="cs-CZ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</a:rPr>
              <a:t>!</a:t>
            </a:r>
            <a:endParaRPr lang="cs-CZ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146" name="Picture 2" descr="C:\Documents and Settings\Asus\Local Settings\Temporary Internet Files\Content.IE5\ZPYO80XE\MC900254376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844824"/>
            <a:ext cx="7920880" cy="46805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307</Words>
  <Application>Microsoft Office PowerPoint</Application>
  <PresentationFormat>Předvádění na obrazovce (4:3)</PresentationFormat>
  <Paragraphs>60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KLAPKA: Písmeno Č podvanácté </vt:lpstr>
      <vt:lpstr>Snímek 3</vt:lpstr>
      <vt:lpstr>Červená</vt:lpstr>
      <vt:lpstr>B_lá</vt:lpstr>
      <vt:lpstr>Snímek 6</vt:lpstr>
      <vt:lpstr>Snímek 7</vt:lpstr>
      <vt:lpstr>Snímek 8</vt:lpstr>
      <vt:lpstr>Snímek 9</vt:lpstr>
      <vt:lpstr>Snímek 10</vt:lpstr>
      <vt:lpstr>Snímek 11</vt:lpstr>
      <vt:lpstr>KLAPKA: STOP! Pro dnešek končíme!</vt:lpstr>
    </vt:vector>
  </TitlesOfParts>
  <Company>Asus Ltd.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Asus</dc:creator>
  <cp:lastModifiedBy>Dum</cp:lastModifiedBy>
  <cp:revision>19</cp:revision>
  <dcterms:created xsi:type="dcterms:W3CDTF">2011-11-19T15:59:17Z</dcterms:created>
  <dcterms:modified xsi:type="dcterms:W3CDTF">2014-08-20T10:52:18Z</dcterms:modified>
</cp:coreProperties>
</file>