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399950-54D1-4BDD-B5CF-878B29B802F2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CBF7D0-C1EE-42DC-ADB8-E26A056CF10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399950-54D1-4BDD-B5CF-878B29B802F2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CBF7D0-C1EE-42DC-ADB8-E26A056CF10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399950-54D1-4BDD-B5CF-878B29B802F2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CBF7D0-C1EE-42DC-ADB8-E26A056CF10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399950-54D1-4BDD-B5CF-878B29B802F2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CBF7D0-C1EE-42DC-ADB8-E26A056CF10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399950-54D1-4BDD-B5CF-878B29B802F2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CBF7D0-C1EE-42DC-ADB8-E26A056CF10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399950-54D1-4BDD-B5CF-878B29B802F2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CBF7D0-C1EE-42DC-ADB8-E26A056CF10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399950-54D1-4BDD-B5CF-878B29B802F2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CBF7D0-C1EE-42DC-ADB8-E26A056CF10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399950-54D1-4BDD-B5CF-878B29B802F2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CBF7D0-C1EE-42DC-ADB8-E26A056CF10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399950-54D1-4BDD-B5CF-878B29B802F2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CBF7D0-C1EE-42DC-ADB8-E26A056CF10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399950-54D1-4BDD-B5CF-878B29B802F2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CBF7D0-C1EE-42DC-ADB8-E26A056CF10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399950-54D1-4BDD-B5CF-878B29B802F2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CBF7D0-C1EE-42DC-ADB8-E26A056CF10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D399950-54D1-4BDD-B5CF-878B29B802F2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9CBF7D0-C1EE-42DC-ADB8-E26A056CF10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95536" y="2708920"/>
            <a:ext cx="8424936" cy="3096344"/>
          </a:xfr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>
            <a:normAutofit fontScale="62500" lnSpcReduction="20000"/>
          </a:bodyPr>
          <a:lstStyle/>
          <a:p>
            <a:pPr algn="l"/>
            <a:r>
              <a:rPr lang="cs-CZ" b="1" dirty="0" smtClean="0">
                <a:solidFill>
                  <a:schemeClr val="tx1"/>
                </a:solidFill>
              </a:rPr>
              <a:t>Název školy: </a:t>
            </a:r>
            <a:r>
              <a:rPr lang="cs-CZ" dirty="0" smtClean="0">
                <a:solidFill>
                  <a:schemeClr val="tx1"/>
                </a:solidFill>
              </a:rPr>
              <a:t>ZŠ Pardubice - </a:t>
            </a:r>
            <a:r>
              <a:rPr lang="cs-CZ" dirty="0" err="1" smtClean="0">
                <a:solidFill>
                  <a:schemeClr val="tx1"/>
                </a:solidFill>
              </a:rPr>
              <a:t>Spořilov</a:t>
            </a:r>
            <a:endParaRPr lang="cs-CZ" dirty="0" smtClean="0">
              <a:solidFill>
                <a:schemeClr val="tx1"/>
              </a:solidFill>
            </a:endParaRPr>
          </a:p>
          <a:p>
            <a:pPr algn="l"/>
            <a:r>
              <a:rPr lang="cs-CZ" b="1" dirty="0" smtClean="0">
                <a:solidFill>
                  <a:schemeClr val="tx1"/>
                </a:solidFill>
              </a:rPr>
              <a:t>Autor:</a:t>
            </a:r>
            <a:r>
              <a:rPr lang="cs-CZ" dirty="0" smtClean="0">
                <a:solidFill>
                  <a:schemeClr val="tx1"/>
                </a:solidFill>
              </a:rPr>
              <a:t> Renáta Pasovská</a:t>
            </a:r>
          </a:p>
          <a:p>
            <a:pPr algn="l"/>
            <a:r>
              <a:rPr lang="cs-CZ" b="1" dirty="0" smtClean="0">
                <a:solidFill>
                  <a:schemeClr val="tx1"/>
                </a:solidFill>
              </a:rPr>
              <a:t>Název:</a:t>
            </a:r>
            <a:r>
              <a:rPr lang="cs-CZ" dirty="0" smtClean="0">
                <a:solidFill>
                  <a:schemeClr val="tx1"/>
                </a:solidFill>
              </a:rPr>
              <a:t>VY_32_INOVACE_VYUŽITÍ MEZIPŘEDMĚTOVÝCH VZTAHŮ_4 OH ST. LOUIS 1904</a:t>
            </a:r>
          </a:p>
          <a:p>
            <a:pPr algn="l"/>
            <a:r>
              <a:rPr lang="cs-CZ" b="1" dirty="0" smtClean="0">
                <a:solidFill>
                  <a:schemeClr val="tx1"/>
                </a:solidFill>
              </a:rPr>
              <a:t>Téma: </a:t>
            </a:r>
            <a:r>
              <a:rPr lang="cs-CZ" dirty="0" smtClean="0">
                <a:solidFill>
                  <a:schemeClr val="tx1"/>
                </a:solidFill>
              </a:rPr>
              <a:t>ST. LOUIS 1904</a:t>
            </a:r>
          </a:p>
          <a:p>
            <a:pPr algn="l"/>
            <a:r>
              <a:rPr lang="cs-CZ" b="1" dirty="0" smtClean="0">
                <a:solidFill>
                  <a:schemeClr val="tx1"/>
                </a:solidFill>
              </a:rPr>
              <a:t>Číslo projektu: </a:t>
            </a:r>
            <a:r>
              <a:rPr lang="cs-CZ" dirty="0" smtClean="0">
                <a:solidFill>
                  <a:schemeClr val="tx1"/>
                </a:solidFill>
              </a:rPr>
              <a:t>CZ.1.07/1.4.00/21.2349</a:t>
            </a:r>
            <a:endParaRPr lang="cs-CZ" b="1" dirty="0" smtClean="0">
              <a:solidFill>
                <a:schemeClr val="tx1"/>
              </a:solidFill>
            </a:endParaRPr>
          </a:p>
          <a:p>
            <a:pPr algn="l"/>
            <a:endParaRPr lang="cs-CZ" dirty="0" smtClean="0">
              <a:solidFill>
                <a:schemeClr val="tx1"/>
              </a:solidFill>
            </a:endParaRPr>
          </a:p>
          <a:p>
            <a:pPr algn="l"/>
            <a:r>
              <a:rPr lang="cs-CZ" b="1" dirty="0" smtClean="0">
                <a:solidFill>
                  <a:schemeClr val="tx1"/>
                </a:solidFill>
              </a:rPr>
              <a:t>Anotace</a:t>
            </a:r>
            <a:r>
              <a:rPr lang="cs-CZ" b="1" dirty="0" smtClean="0">
                <a:solidFill>
                  <a:schemeClr val="tx1"/>
                </a:solidFill>
              </a:rPr>
              <a:t>: </a:t>
            </a:r>
            <a:r>
              <a:rPr lang="cs-CZ" dirty="0" smtClean="0">
                <a:solidFill>
                  <a:schemeClr val="tx1"/>
                </a:solidFill>
              </a:rPr>
              <a:t>Tato prezentace je určena pro žáky 4. ročníku ZŠ – Mezipředmětové vztahy VL, ČJ, </a:t>
            </a:r>
            <a:r>
              <a:rPr lang="cs-CZ" dirty="0" smtClean="0">
                <a:solidFill>
                  <a:schemeClr val="tx1"/>
                </a:solidFill>
              </a:rPr>
              <a:t>TV</a:t>
            </a:r>
          </a:p>
          <a:p>
            <a:pPr algn="l"/>
            <a:r>
              <a:rPr lang="cs-CZ" b="1" dirty="0" smtClean="0">
                <a:solidFill>
                  <a:schemeClr val="tx1"/>
                </a:solidFill>
              </a:rPr>
              <a:t>Obrázky: </a:t>
            </a:r>
            <a:r>
              <a:rPr lang="cs-CZ" dirty="0" smtClean="0">
                <a:solidFill>
                  <a:schemeClr val="tx1"/>
                </a:solidFill>
              </a:rPr>
              <a:t>www.office.</a:t>
            </a:r>
            <a:r>
              <a:rPr lang="cs-CZ" dirty="0" err="1" smtClean="0">
                <a:solidFill>
                  <a:schemeClr val="tx1"/>
                </a:solidFill>
              </a:rPr>
              <a:t>microsoft.com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</a:p>
          <a:p>
            <a:pPr algn="l"/>
            <a:endParaRPr lang="cs-CZ" dirty="0" smtClean="0">
              <a:solidFill>
                <a:schemeClr val="tx1"/>
              </a:solidFill>
            </a:endParaRPr>
          </a:p>
          <a:p>
            <a:endParaRPr lang="cs-CZ" dirty="0"/>
          </a:p>
        </p:txBody>
      </p:sp>
      <p:pic>
        <p:nvPicPr>
          <p:cNvPr id="4" name="Obrázek 3" descr="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404664"/>
            <a:ext cx="5753100" cy="1409700"/>
          </a:xfrm>
          <a:prstGeom prst="rect">
            <a:avLst/>
          </a:prstGeom>
          <a:noFill/>
        </p:spPr>
      </p:pic>
      <p:sp>
        <p:nvSpPr>
          <p:cNvPr id="6" name="Obdélník 5"/>
          <p:cNvSpPr/>
          <p:nvPr/>
        </p:nvSpPr>
        <p:spPr>
          <a:xfrm>
            <a:off x="3203848" y="1700808"/>
            <a:ext cx="273857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 fontAlgn="base">
              <a:spcBef>
                <a:spcPct val="0"/>
              </a:spcBef>
              <a:spcAft>
                <a:spcPct val="0"/>
              </a:spcAft>
            </a:pPr>
            <a:r>
              <a:rPr lang="cs-CZ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OPVK 1.4 EU peníze školám</a:t>
            </a:r>
            <a:endParaRPr lang="cs-CZ" dirty="0" smtClean="0">
              <a:latin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prstTxWarp prst="textWave2">
              <a:avLst/>
            </a:prstTxWarp>
          </a:bodyPr>
          <a:lstStyle/>
          <a:p>
            <a:r>
              <a:rPr lang="cs-CZ" b="1" dirty="0" smtClean="0">
                <a:ln w="18000">
                  <a:solidFill>
                    <a:schemeClr val="tx1"/>
                  </a:solidFill>
                  <a:prstDash val="solid"/>
                  <a:miter lim="800000"/>
                </a:ln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OD ATÉN 1896 K LONDÝNU 2012</a:t>
            </a:r>
            <a:endParaRPr lang="cs-CZ" b="1" dirty="0">
              <a:ln w="18000">
                <a:solidFill>
                  <a:schemeClr val="tx1"/>
                </a:solidFill>
                <a:prstDash val="solid"/>
                <a:miter lim="800000"/>
              </a:ln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6" name="Zástupný symbol pro obsah 7" descr="800px-Olympic_Rings_svg1.pn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539552" y="2015330"/>
            <a:ext cx="8064896" cy="4365997"/>
          </a:xfrm>
        </p:spPr>
      </p:pic>
    </p:spTree>
  </p:cSld>
  <p:clrMapOvr>
    <a:masterClrMapping/>
  </p:clrMapOvr>
  <p:transition spd="slow"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8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ln>
                  <a:solidFill>
                    <a:srgbClr val="0070C0"/>
                  </a:solidFill>
                </a:ln>
                <a:solidFill>
                  <a:srgbClr val="0070C0"/>
                </a:solidFill>
              </a:rPr>
              <a:t>ST. LOUIS 1904</a:t>
            </a:r>
            <a:br>
              <a:rPr lang="cs-CZ" dirty="0" smtClean="0">
                <a:ln>
                  <a:solidFill>
                    <a:srgbClr val="0070C0"/>
                  </a:solidFill>
                </a:ln>
                <a:solidFill>
                  <a:srgbClr val="0070C0"/>
                </a:solidFill>
              </a:rPr>
            </a:br>
            <a:r>
              <a:rPr lang="cs-CZ" dirty="0" smtClean="0">
                <a:ln>
                  <a:solidFill>
                    <a:srgbClr val="0070C0"/>
                  </a:solidFill>
                </a:ln>
                <a:solidFill>
                  <a:srgbClr val="0070C0"/>
                </a:solidFill>
              </a:rPr>
              <a:t>III.</a:t>
            </a:r>
            <a:endParaRPr lang="cs-CZ" dirty="0">
              <a:ln>
                <a:solidFill>
                  <a:srgbClr val="0070C0"/>
                </a:solidFill>
              </a:ln>
              <a:solidFill>
                <a:srgbClr val="0070C0"/>
              </a:solidFill>
            </a:endParaRPr>
          </a:p>
        </p:txBody>
      </p:sp>
      <p:pic>
        <p:nvPicPr>
          <p:cNvPr id="2050" name="Picture 2" descr="C:\Documents and Settings\Asus\Local Settings\Temporary Internet Files\Content.IE5\BDKS70X9\MC900326960[1].wmf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>
            <a:grayscl/>
          </a:blip>
          <a:srcRect/>
          <a:stretch>
            <a:fillRect/>
          </a:stretch>
        </p:blipFill>
        <p:spPr bwMode="auto">
          <a:xfrm>
            <a:off x="1403648" y="1844824"/>
            <a:ext cx="6840760" cy="4680520"/>
          </a:xfrm>
          <a:prstGeom prst="rect">
            <a:avLst/>
          </a:prstGeom>
          <a:noFill/>
        </p:spPr>
      </p:pic>
      <p:sp>
        <p:nvSpPr>
          <p:cNvPr id="8" name="Zástupný symbol pro obsah 7"/>
          <p:cNvSpPr>
            <a:spLocks noGrp="1"/>
          </p:cNvSpPr>
          <p:nvPr>
            <p:ph sz="half" idx="2"/>
          </p:nvPr>
        </p:nvSpPr>
        <p:spPr>
          <a:xfrm>
            <a:off x="6084168" y="3933056"/>
            <a:ext cx="1656184" cy="316632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sz="1700" dirty="0" smtClean="0">
                <a:ln>
                  <a:solidFill>
                    <a:srgbClr val="0070C0"/>
                  </a:solidFill>
                </a:ln>
                <a:solidFill>
                  <a:srgbClr val="0070C0"/>
                </a:solidFill>
              </a:rPr>
              <a:t>St. Louis</a:t>
            </a:r>
            <a:endParaRPr lang="cs-CZ" sz="1700" dirty="0">
              <a:ln>
                <a:solidFill>
                  <a:srgbClr val="0070C0"/>
                </a:solidFill>
              </a:ln>
              <a:solidFill>
                <a:srgbClr val="0070C0"/>
              </a:solidFill>
            </a:endParaRPr>
          </a:p>
        </p:txBody>
      </p:sp>
      <p:sp>
        <p:nvSpPr>
          <p:cNvPr id="7" name="Vývojový diagram: spojka 6"/>
          <p:cNvSpPr/>
          <p:nvPr/>
        </p:nvSpPr>
        <p:spPr>
          <a:xfrm>
            <a:off x="5868144" y="3933056"/>
            <a:ext cx="144016" cy="144016"/>
          </a:xfrm>
          <a:prstGeom prst="flowChartConnector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slow"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800" decel="100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800" decel="100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800" decel="100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800" decel="100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800" decel="100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800" decel="100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800" decel="100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800" decel="100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8" grpId="0" build="p"/>
      <p:bldP spid="7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92696"/>
            <a:ext cx="8229600" cy="5688632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dirty="0" smtClean="0">
                <a:ln>
                  <a:solidFill>
                    <a:srgbClr val="0070C0"/>
                  </a:solidFill>
                </a:ln>
                <a:solidFill>
                  <a:srgbClr val="0070C0"/>
                </a:solidFill>
              </a:rPr>
              <a:t>III. OLYMPIJSKÉ HRY</a:t>
            </a:r>
          </a:p>
          <a:p>
            <a:pPr algn="ctr">
              <a:buNone/>
            </a:pPr>
            <a:endParaRPr lang="cs-CZ" dirty="0" smtClean="0">
              <a:ln>
                <a:solidFill>
                  <a:srgbClr val="0070C0"/>
                </a:solidFill>
              </a:ln>
              <a:solidFill>
                <a:srgbClr val="0070C0"/>
              </a:solidFill>
            </a:endParaRPr>
          </a:p>
          <a:p>
            <a:pPr algn="ctr">
              <a:buNone/>
            </a:pPr>
            <a:r>
              <a:rPr lang="cs-CZ" dirty="0" smtClean="0">
                <a:ln>
                  <a:solidFill>
                    <a:srgbClr val="0070C0"/>
                  </a:solidFill>
                </a:ln>
                <a:solidFill>
                  <a:srgbClr val="0070C0"/>
                </a:solidFill>
              </a:rPr>
              <a:t>ST. LOUIS</a:t>
            </a:r>
          </a:p>
          <a:p>
            <a:pPr algn="ctr">
              <a:buNone/>
            </a:pPr>
            <a:endParaRPr lang="cs-CZ" dirty="0" smtClean="0">
              <a:ln>
                <a:solidFill>
                  <a:srgbClr val="0070C0"/>
                </a:solidFill>
              </a:ln>
              <a:solidFill>
                <a:srgbClr val="0070C0"/>
              </a:solidFill>
            </a:endParaRPr>
          </a:p>
          <a:p>
            <a:pPr algn="ctr">
              <a:buNone/>
            </a:pPr>
            <a:r>
              <a:rPr lang="cs-CZ" dirty="0" smtClean="0">
                <a:ln>
                  <a:solidFill>
                    <a:srgbClr val="0070C0"/>
                  </a:solidFill>
                </a:ln>
                <a:solidFill>
                  <a:srgbClr val="0070C0"/>
                </a:solidFill>
              </a:rPr>
              <a:t>USA</a:t>
            </a:r>
          </a:p>
          <a:p>
            <a:pPr algn="ctr">
              <a:buNone/>
            </a:pPr>
            <a:endParaRPr lang="cs-CZ" dirty="0" smtClean="0">
              <a:ln>
                <a:solidFill>
                  <a:srgbClr val="0070C0"/>
                </a:solidFill>
              </a:ln>
              <a:solidFill>
                <a:srgbClr val="0070C0"/>
              </a:solidFill>
            </a:endParaRPr>
          </a:p>
          <a:p>
            <a:pPr marL="514350" indent="-514350" algn="ctr">
              <a:buNone/>
            </a:pPr>
            <a:r>
              <a:rPr lang="cs-CZ" dirty="0" smtClean="0">
                <a:ln>
                  <a:solidFill>
                    <a:srgbClr val="0070C0"/>
                  </a:solidFill>
                </a:ln>
                <a:solidFill>
                  <a:srgbClr val="0070C0"/>
                </a:solidFill>
              </a:rPr>
              <a:t>1. července - 23.listopadu 1904</a:t>
            </a:r>
          </a:p>
          <a:p>
            <a:pPr marL="514350" indent="-514350" algn="ctr">
              <a:buAutoNum type="arabicPeriod"/>
            </a:pPr>
            <a:endParaRPr lang="cs-CZ" dirty="0" smtClean="0">
              <a:ln>
                <a:solidFill>
                  <a:srgbClr val="0070C0"/>
                </a:solidFill>
              </a:ln>
              <a:solidFill>
                <a:srgbClr val="0070C0"/>
              </a:solidFill>
            </a:endParaRPr>
          </a:p>
          <a:p>
            <a:pPr algn="ctr">
              <a:buNone/>
            </a:pPr>
            <a:r>
              <a:rPr lang="cs-CZ" dirty="0" smtClean="0">
                <a:ln>
                  <a:solidFill>
                    <a:srgbClr val="0070C0"/>
                  </a:solidFill>
                </a:ln>
                <a:solidFill>
                  <a:srgbClr val="0070C0"/>
                </a:solidFill>
              </a:rPr>
              <a:t>Češi se neúčastnili.</a:t>
            </a:r>
            <a:endParaRPr lang="cs-CZ" dirty="0">
              <a:ln>
                <a:solidFill>
                  <a:srgbClr val="0070C0"/>
                </a:solidFill>
              </a:ln>
              <a:solidFill>
                <a:srgbClr val="0070C0"/>
              </a:solidFill>
            </a:endParaRPr>
          </a:p>
        </p:txBody>
      </p:sp>
      <p:pic>
        <p:nvPicPr>
          <p:cNvPr id="1028" name="Picture 4" descr="C:\Documents and Settings\Asus\Local Settings\Temporary Internet Files\Content.IE5\V8FKSWI4\MC90035420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1412776"/>
            <a:ext cx="3382978" cy="3109865"/>
          </a:xfrm>
          <a:prstGeom prst="rect">
            <a:avLst/>
          </a:prstGeom>
          <a:noFill/>
        </p:spPr>
      </p:pic>
      <p:pic>
        <p:nvPicPr>
          <p:cNvPr id="1029" name="Picture 5" descr="C:\Documents and Settings\Asus\Local Settings\Temporary Internet Files\Content.IE5\EFMV0UZA\MC900308303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868144" y="1700808"/>
            <a:ext cx="2835403" cy="2304256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760640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/>
              <a:t>Rozhodovalo se mezi dvěma městy. Nakonec </a:t>
            </a:r>
          </a:p>
          <a:p>
            <a:pPr>
              <a:buNone/>
            </a:pPr>
            <a:r>
              <a:rPr lang="cs-CZ" dirty="0" smtClean="0"/>
              <a:t>před Chicagem </a:t>
            </a:r>
            <a:r>
              <a:rPr lang="cs-CZ" dirty="0" err="1" smtClean="0"/>
              <a:t>zv</a:t>
            </a:r>
            <a:r>
              <a:rPr lang="cs-CZ" dirty="0" smtClean="0">
                <a:solidFill>
                  <a:srgbClr val="0070C0"/>
                </a:solidFill>
              </a:rPr>
              <a:t>_</a:t>
            </a:r>
            <a:r>
              <a:rPr lang="cs-CZ" dirty="0" err="1" smtClean="0"/>
              <a:t>tězilo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0070C0"/>
                </a:solidFill>
              </a:rPr>
              <a:t>ST</a:t>
            </a:r>
            <a:r>
              <a:rPr lang="cs-CZ" dirty="0" smtClean="0">
                <a:solidFill>
                  <a:srgbClr val="0070C0"/>
                </a:solidFill>
              </a:rPr>
              <a:t>. LOUIS</a:t>
            </a:r>
            <a:r>
              <a:rPr lang="cs-CZ" dirty="0" smtClean="0"/>
              <a:t>. Rozhodl až </a:t>
            </a:r>
          </a:p>
          <a:p>
            <a:pPr>
              <a:buNone/>
            </a:pPr>
            <a:r>
              <a:rPr lang="cs-CZ" dirty="0" smtClean="0"/>
              <a:t>americký prezident </a:t>
            </a:r>
            <a:r>
              <a:rPr lang="cs-CZ" dirty="0" smtClean="0">
                <a:solidFill>
                  <a:srgbClr val="0070C0"/>
                </a:solidFill>
              </a:rPr>
              <a:t>Theodor </a:t>
            </a:r>
            <a:r>
              <a:rPr lang="cs-CZ" dirty="0" err="1" smtClean="0">
                <a:solidFill>
                  <a:srgbClr val="0070C0"/>
                </a:solidFill>
              </a:rPr>
              <a:t>Roosvelt</a:t>
            </a:r>
            <a:r>
              <a:rPr lang="cs-CZ" dirty="0" smtClean="0"/>
              <a:t>. Podobně </a:t>
            </a:r>
          </a:p>
          <a:p>
            <a:pPr>
              <a:buNone/>
            </a:pPr>
            <a:r>
              <a:rPr lang="cs-CZ" dirty="0" smtClean="0"/>
              <a:t>jako v Paříži se i v St. Louis konala v době </a:t>
            </a:r>
          </a:p>
          <a:p>
            <a:pPr>
              <a:buNone/>
            </a:pPr>
            <a:r>
              <a:rPr lang="cs-CZ" dirty="0" smtClean="0"/>
              <a:t>olympiády v</a:t>
            </a:r>
            <a:r>
              <a:rPr lang="cs-CZ" dirty="0" smtClean="0">
                <a:solidFill>
                  <a:srgbClr val="0070C0"/>
                </a:solidFill>
              </a:rPr>
              <a:t>_</a:t>
            </a:r>
            <a:r>
              <a:rPr lang="cs-CZ" dirty="0" err="1" smtClean="0"/>
              <a:t>stava</a:t>
            </a:r>
            <a:r>
              <a:rPr lang="cs-CZ" dirty="0" smtClean="0"/>
              <a:t> ke 140. v</a:t>
            </a:r>
            <a:r>
              <a:rPr lang="cs-CZ" dirty="0" smtClean="0">
                <a:solidFill>
                  <a:srgbClr val="0070C0"/>
                </a:solidFill>
              </a:rPr>
              <a:t>_</a:t>
            </a:r>
            <a:r>
              <a:rPr lang="cs-CZ" dirty="0" err="1" smtClean="0"/>
              <a:t>ročí</a:t>
            </a:r>
            <a:r>
              <a:rPr lang="cs-CZ" dirty="0" smtClean="0"/>
              <a:t> </a:t>
            </a:r>
          </a:p>
          <a:p>
            <a:pPr>
              <a:buNone/>
            </a:pPr>
            <a:r>
              <a:rPr lang="cs-CZ" dirty="0" smtClean="0"/>
              <a:t>založení města a 100. v</a:t>
            </a:r>
            <a:r>
              <a:rPr lang="cs-CZ" dirty="0" smtClean="0">
                <a:solidFill>
                  <a:srgbClr val="0070C0"/>
                </a:solidFill>
              </a:rPr>
              <a:t>_</a:t>
            </a:r>
            <a:r>
              <a:rPr lang="cs-CZ" dirty="0" err="1" smtClean="0"/>
              <a:t>ročí</a:t>
            </a:r>
            <a:r>
              <a:rPr lang="cs-CZ" dirty="0" smtClean="0"/>
              <a:t> </a:t>
            </a:r>
          </a:p>
          <a:p>
            <a:pPr>
              <a:buNone/>
            </a:pPr>
            <a:r>
              <a:rPr lang="cs-CZ" dirty="0" smtClean="0"/>
              <a:t>Západní </a:t>
            </a:r>
            <a:r>
              <a:rPr lang="cs-CZ" dirty="0" err="1" smtClean="0"/>
              <a:t>Lousiany</a:t>
            </a:r>
            <a:r>
              <a:rPr lang="cs-CZ" dirty="0" smtClean="0"/>
              <a:t>.</a:t>
            </a:r>
          </a:p>
          <a:p>
            <a:pPr>
              <a:buNone/>
            </a:pPr>
            <a:r>
              <a:rPr lang="cs-CZ" dirty="0" smtClean="0"/>
              <a:t>Před 100 lety </a:t>
            </a:r>
          </a:p>
          <a:p>
            <a:pPr>
              <a:buNone/>
            </a:pPr>
            <a:r>
              <a:rPr lang="cs-CZ" dirty="0" smtClean="0"/>
              <a:t>b</a:t>
            </a:r>
            <a:r>
              <a:rPr lang="cs-CZ" dirty="0" smtClean="0">
                <a:solidFill>
                  <a:srgbClr val="0070C0"/>
                </a:solidFill>
              </a:rPr>
              <a:t>_</a:t>
            </a:r>
            <a:r>
              <a:rPr lang="cs-CZ" dirty="0" smtClean="0"/>
              <a:t>la koupena od</a:t>
            </a:r>
          </a:p>
          <a:p>
            <a:pPr>
              <a:buNone/>
            </a:pPr>
            <a:r>
              <a:rPr lang="cs-CZ" dirty="0" smtClean="0"/>
              <a:t>Napoleona.</a:t>
            </a:r>
            <a:endParaRPr lang="cs-CZ" dirty="0"/>
          </a:p>
        </p:txBody>
      </p:sp>
      <p:pic>
        <p:nvPicPr>
          <p:cNvPr id="3076" name="Picture 4" descr="C:\Documents and Settings\Asus\Local Settings\Temporary Internet Files\Content.IE5\38JPITWQ\MC900228845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07904" y="3429000"/>
            <a:ext cx="4908685" cy="3096344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circl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764704"/>
            <a:ext cx="4474840" cy="5544616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err="1" smtClean="0"/>
              <a:t>Ray</a:t>
            </a:r>
            <a:r>
              <a:rPr lang="cs-CZ" dirty="0" smtClean="0"/>
              <a:t> </a:t>
            </a:r>
            <a:r>
              <a:rPr lang="cs-CZ" dirty="0" err="1" smtClean="0"/>
              <a:t>Ewry</a:t>
            </a:r>
            <a:r>
              <a:rPr lang="cs-CZ" dirty="0" smtClean="0"/>
              <a:t>, o kterém jsme si </a:t>
            </a:r>
          </a:p>
          <a:p>
            <a:pPr>
              <a:buNone/>
            </a:pPr>
            <a:r>
              <a:rPr lang="cs-CZ" dirty="0" smtClean="0"/>
              <a:t>v</a:t>
            </a:r>
            <a:r>
              <a:rPr lang="cs-CZ" dirty="0" smtClean="0">
                <a:solidFill>
                  <a:srgbClr val="0070C0"/>
                </a:solidFill>
              </a:rPr>
              <a:t>_</a:t>
            </a:r>
            <a:r>
              <a:rPr lang="cs-CZ" dirty="0" err="1" smtClean="0"/>
              <a:t>právěli</a:t>
            </a:r>
            <a:r>
              <a:rPr lang="cs-CZ" dirty="0" smtClean="0"/>
              <a:t> </a:t>
            </a:r>
            <a:r>
              <a:rPr lang="cs-CZ" dirty="0" smtClean="0"/>
              <a:t>m</a:t>
            </a:r>
            <a:r>
              <a:rPr lang="cs-CZ" dirty="0" smtClean="0">
                <a:solidFill>
                  <a:srgbClr val="0070C0"/>
                </a:solidFill>
              </a:rPr>
              <a:t>_</a:t>
            </a:r>
            <a:r>
              <a:rPr lang="cs-CZ" dirty="0" smtClean="0"/>
              <a:t>nule, </a:t>
            </a:r>
            <a:r>
              <a:rPr lang="cs-CZ" dirty="0" smtClean="0"/>
              <a:t>opět </a:t>
            </a:r>
          </a:p>
          <a:p>
            <a:pPr>
              <a:buNone/>
            </a:pPr>
            <a:r>
              <a:rPr lang="cs-CZ" dirty="0" smtClean="0"/>
              <a:t>v</a:t>
            </a:r>
            <a:r>
              <a:rPr lang="cs-CZ" dirty="0" smtClean="0">
                <a:solidFill>
                  <a:srgbClr val="0070C0"/>
                </a:solidFill>
              </a:rPr>
              <a:t>_</a:t>
            </a:r>
            <a:r>
              <a:rPr lang="cs-CZ" dirty="0" smtClean="0"/>
              <a:t>borně skákal z m</a:t>
            </a:r>
            <a:r>
              <a:rPr lang="cs-CZ" dirty="0" smtClean="0">
                <a:solidFill>
                  <a:srgbClr val="0070C0"/>
                </a:solidFill>
              </a:rPr>
              <a:t>_</a:t>
            </a:r>
            <a:r>
              <a:rPr lang="cs-CZ" dirty="0" smtClean="0"/>
              <a:t>sta. 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Nejvíce diváků přilákal </a:t>
            </a:r>
          </a:p>
          <a:p>
            <a:pPr>
              <a:buNone/>
            </a:pPr>
            <a:r>
              <a:rPr lang="cs-CZ" dirty="0" smtClean="0">
                <a:solidFill>
                  <a:srgbClr val="0070C0"/>
                </a:solidFill>
              </a:rPr>
              <a:t>maratónský běh.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>
                <a:solidFill>
                  <a:srgbClr val="0070C0"/>
                </a:solidFill>
              </a:rPr>
              <a:t>Zajímavost: </a:t>
            </a:r>
          </a:p>
          <a:p>
            <a:pPr>
              <a:buNone/>
            </a:pPr>
            <a:r>
              <a:rPr lang="cs-CZ" dirty="0" smtClean="0"/>
              <a:t>Olympijský oheň neb</a:t>
            </a:r>
            <a:r>
              <a:rPr lang="cs-CZ" dirty="0" smtClean="0">
                <a:solidFill>
                  <a:srgbClr val="0070C0"/>
                </a:solidFill>
              </a:rPr>
              <a:t>_</a:t>
            </a:r>
            <a:r>
              <a:rPr lang="cs-CZ" dirty="0" smtClean="0"/>
              <a:t>l </a:t>
            </a:r>
          </a:p>
          <a:p>
            <a:pPr>
              <a:buNone/>
            </a:pPr>
            <a:r>
              <a:rPr lang="cs-CZ" dirty="0" smtClean="0"/>
              <a:t>stále ještě zapálen.</a:t>
            </a:r>
            <a:endParaRPr lang="cs-CZ" dirty="0"/>
          </a:p>
        </p:txBody>
      </p:sp>
      <p:pic>
        <p:nvPicPr>
          <p:cNvPr id="4099" name="Picture 3" descr="C:\Documents and Settings\Asus\Local Settings\Temporary Internet Files\Content.IE5\JUZY2G1Z\MC90029004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436096" y="692696"/>
            <a:ext cx="3006989" cy="5544616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95536" y="404664"/>
            <a:ext cx="3096344" cy="6048672"/>
          </a:xfr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buNone/>
            </a:pPr>
            <a:r>
              <a:rPr lang="cs-CZ" dirty="0" smtClean="0">
                <a:solidFill>
                  <a:srgbClr val="0070C0"/>
                </a:solidFill>
              </a:rPr>
              <a:t>50 bodů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>
                <a:solidFill>
                  <a:srgbClr val="0070C0"/>
                </a:solidFill>
              </a:rPr>
              <a:t>100 bodů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>
                <a:solidFill>
                  <a:srgbClr val="0070C0"/>
                </a:solidFill>
              </a:rPr>
              <a:t>200 bodů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</a:rPr>
              <a:t>Prémie za 300 bodů</a:t>
            </a:r>
          </a:p>
          <a:p>
            <a:pPr>
              <a:buNone/>
            </a:pPr>
            <a:r>
              <a:rPr lang="cs-CZ" dirty="0" smtClean="0"/>
              <a:t>Kdo byl Napoleon?</a:t>
            </a:r>
          </a:p>
          <a:p>
            <a:pPr>
              <a:buNone/>
            </a:pP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3923928" y="404664"/>
            <a:ext cx="4690864" cy="5760639"/>
          </a:xfrm>
        </p:spPr>
        <p:txBody>
          <a:bodyPr>
            <a:normAutofit/>
          </a:bodyPr>
          <a:lstStyle/>
          <a:p>
            <a:pPr>
              <a:buFont typeface="Calibri" pitchFamily="34" charset="0"/>
              <a:buChar char="?"/>
            </a:pPr>
            <a:r>
              <a:rPr lang="cs-CZ" dirty="0" smtClean="0"/>
              <a:t>Kde se nachází USA?</a:t>
            </a:r>
          </a:p>
          <a:p>
            <a:pPr>
              <a:buFont typeface="Calibri" pitchFamily="34" charset="0"/>
              <a:buChar char="?"/>
            </a:pPr>
            <a:endParaRPr lang="cs-CZ" dirty="0" smtClean="0"/>
          </a:p>
          <a:p>
            <a:pPr>
              <a:buFont typeface="Calibri" pitchFamily="34" charset="0"/>
              <a:buChar char="?"/>
            </a:pPr>
            <a:r>
              <a:rPr lang="cs-CZ" dirty="0" smtClean="0"/>
              <a:t>Které je hlavní město USA?</a:t>
            </a:r>
          </a:p>
          <a:p>
            <a:pPr>
              <a:buFont typeface="Calibri" pitchFamily="34" charset="0"/>
              <a:buChar char="?"/>
            </a:pPr>
            <a:endParaRPr lang="cs-CZ" dirty="0" smtClean="0"/>
          </a:p>
          <a:p>
            <a:pPr>
              <a:buFont typeface="Calibri" pitchFamily="34" charset="0"/>
              <a:buChar char="?"/>
            </a:pPr>
            <a:r>
              <a:rPr lang="cs-CZ" dirty="0" smtClean="0"/>
              <a:t>Kdo je prezidentem USA nyní? Byl tento prezident na návštěvě České republiky?</a:t>
            </a:r>
          </a:p>
          <a:p>
            <a:pPr>
              <a:buFont typeface="Calibri" pitchFamily="34" charset="0"/>
              <a:buChar char="?"/>
            </a:pPr>
            <a:endParaRPr lang="cs-CZ" dirty="0" smtClean="0"/>
          </a:p>
        </p:txBody>
      </p:sp>
      <p:pic>
        <p:nvPicPr>
          <p:cNvPr id="5128" name="Picture 8" descr="C:\Documents and Settings\Asus\Local Settings\Temporary Internet Files\Content.IE5\UZ21FW96\MC900438067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16016" y="3933056"/>
            <a:ext cx="2808312" cy="2664296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prstTxWarp prst="textWave2">
              <a:avLst/>
            </a:prstTxWarp>
          </a:bodyPr>
          <a:lstStyle/>
          <a:p>
            <a:r>
              <a:rPr lang="cs-CZ" b="1" dirty="0" smtClean="0">
                <a:ln w="18000">
                  <a:solidFill>
                    <a:schemeClr val="tx1"/>
                  </a:solidFill>
                  <a:prstDash val="solid"/>
                  <a:miter lim="800000"/>
                </a:ln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Náš </a:t>
            </a:r>
            <a:r>
              <a:rPr lang="cs-CZ" b="1" dirty="0" smtClean="0">
                <a:ln w="18000">
                  <a:solidFill>
                    <a:srgbClr val="00B0F0"/>
                  </a:solidFill>
                  <a:prstDash val="solid"/>
                  <a:miter lim="800000"/>
                </a:ln>
                <a:solidFill>
                  <a:srgbClr val="00B0F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C</a:t>
            </a:r>
            <a:r>
              <a:rPr lang="cs-CZ" b="1" dirty="0" smtClean="0">
                <a:ln w="18000">
                  <a:solidFill>
                    <a:srgbClr val="FF0000"/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Í</a:t>
            </a:r>
            <a:r>
              <a:rPr lang="cs-CZ" b="1" dirty="0" smtClean="0">
                <a:ln w="18000">
                  <a:solidFill>
                    <a:srgbClr val="FFFF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L</a:t>
            </a:r>
            <a:r>
              <a:rPr lang="cs-CZ" b="1" dirty="0" smtClean="0">
                <a:ln w="18000">
                  <a:solidFill>
                    <a:schemeClr val="tx1"/>
                  </a:solidFill>
                  <a:prstDash val="solid"/>
                  <a:miter lim="800000"/>
                </a:ln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už je o čtyři úseky blíž.</a:t>
            </a:r>
            <a:endParaRPr lang="cs-CZ" dirty="0"/>
          </a:p>
        </p:txBody>
      </p:sp>
      <p:pic>
        <p:nvPicPr>
          <p:cNvPr id="7" name="Picture 8" descr="C:\Documents and Settings\Asus\Local Settings\Temporary Internet Files\Content.IE5\4FUVSG80\MC90028899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27784" y="1268760"/>
            <a:ext cx="3600400" cy="5256584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8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51</TotalTime>
  <Words>224</Words>
  <Application>Microsoft Office PowerPoint</Application>
  <PresentationFormat>Předvádění na obrazovce (4:3)</PresentationFormat>
  <Paragraphs>56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Snímek 1</vt:lpstr>
      <vt:lpstr>OD ATÉN 1896 K LONDÝNU 2012</vt:lpstr>
      <vt:lpstr>ST. LOUIS 1904 III.</vt:lpstr>
      <vt:lpstr>Snímek 4</vt:lpstr>
      <vt:lpstr>Snímek 5</vt:lpstr>
      <vt:lpstr>Snímek 6</vt:lpstr>
      <vt:lpstr>Snímek 7</vt:lpstr>
      <vt:lpstr>Náš CÍL už je o čtyři úseky blíž.</vt:lpstr>
    </vt:vector>
  </TitlesOfParts>
  <Company>Asus Ltd.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Asus</dc:creator>
  <cp:lastModifiedBy>Dum</cp:lastModifiedBy>
  <cp:revision>15</cp:revision>
  <dcterms:created xsi:type="dcterms:W3CDTF">2012-01-08T18:41:15Z</dcterms:created>
  <dcterms:modified xsi:type="dcterms:W3CDTF">2014-08-20T18:05:30Z</dcterms:modified>
</cp:coreProperties>
</file>