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71" r:id="rId3"/>
    <p:sldId id="257" r:id="rId4"/>
    <p:sldId id="258" r:id="rId5"/>
    <p:sldId id="264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76" d="100"/>
          <a:sy n="76" d="100"/>
        </p:scale>
        <p:origin x="-121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EFD30-9A5D-4DFD-8749-4F988FD6593B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FBC30B-7CB5-47AF-97FB-EFC8E9776E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339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FBC30B-7CB5-47AF-97FB-EFC8E9776E7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080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0C55468-1C5E-44AF-BDD4-E7D23F84F646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B8FEEFE-5D71-447B-8D62-04CEEC3966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//upload.wikimedia.org/wikipedia/commons/b/ba/Urinary_system_00000.gif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71922" y="1667551"/>
            <a:ext cx="7383753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Vylučovací soustava</a:t>
            </a:r>
          </a:p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člověka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JM0T8JCG\MP900449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205" y="3789040"/>
            <a:ext cx="2567186" cy="2800567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47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176540"/>
              </p:ext>
            </p:extLst>
          </p:nvPr>
        </p:nvGraphicFramePr>
        <p:xfrm>
          <a:off x="1403648" y="908720"/>
          <a:ext cx="6374765" cy="4216786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11712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Prezentace je určena k seznámení a  procvičování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učiva „Vylučovací soustava“. Žák má možnost názorně vidět systém této soustavy. Funkce jednotlivých orgánů jsou popsány tak, aby odpovídalo schopnostem a vědomostem  žáka navštěvujícího ZŠS.  Závěr prezentace tvoří zopakování učiva.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Hana</a:t>
                      </a:r>
                      <a:r>
                        <a:rPr lang="cs-CZ" sz="1200" baseline="0" dirty="0" smtClean="0">
                          <a:effectLst/>
                        </a:rPr>
                        <a:t> Lukovská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Sada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Člověk a příroda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Přírodopis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Žák by měl znát jednotlivé části lidského těla a umět je pojmenovat, vědět o základních životních funkcích </a:t>
                      </a: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Vylučovací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speciální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 –  II. stupeň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 </a:t>
                      </a:r>
                      <a:r>
                        <a:rPr lang="cs-CZ" sz="1200" dirty="0" smtClean="0">
                          <a:effectLst/>
                        </a:rPr>
                        <a:t>10.</a:t>
                      </a:r>
                      <a:r>
                        <a:rPr lang="cs-CZ" sz="1200" baseline="0" dirty="0" smtClean="0">
                          <a:effectLst/>
                        </a:rPr>
                        <a:t> 4</a:t>
                      </a:r>
                      <a:r>
                        <a:rPr lang="cs-CZ" sz="1200" dirty="0" smtClean="0">
                          <a:effectLst/>
                        </a:rPr>
                        <a:t>. 2012   </a:t>
                      </a:r>
                      <a:r>
                        <a:rPr lang="cs-CZ" sz="1200" dirty="0">
                          <a:effectLst/>
                        </a:rPr>
                        <a:t>třída: IX. C </a:t>
                      </a:r>
                      <a:endParaRPr lang="cs-CZ" sz="12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pracoviště</a:t>
                      </a:r>
                      <a:r>
                        <a:rPr lang="cs-CZ" sz="1200" dirty="0">
                          <a:effectLst/>
                        </a:rPr>
                        <a:t>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Microsoft Office </a:t>
                      </a:r>
                      <a:r>
                        <a:rPr lang="cs-CZ" sz="1200" dirty="0" smtClean="0">
                          <a:effectLst/>
                        </a:rPr>
                        <a:t>klipart ,</a:t>
                      </a:r>
                      <a:r>
                        <a:rPr lang="cs-CZ" sz="1200" baseline="0" dirty="0" smtClean="0">
                          <a:effectLst/>
                        </a:rPr>
                        <a:t> Wikipedia.org (citace viz. níže)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819" y="5373216"/>
            <a:ext cx="5762625" cy="12287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755576" y="260648"/>
            <a:ext cx="74888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DUM_0010_ </a:t>
            </a:r>
            <a:r>
              <a:rPr lang="cs-CZ" sz="16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/ KOMENSKÉHO / LUKOVSKÁ / </a:t>
            </a:r>
            <a:r>
              <a:rPr lang="cs-CZ" sz="16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ČLOVĚK A PŘÍRODA/2012 </a:t>
            </a:r>
            <a:endParaRPr lang="cs-CZ" sz="16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Urinary system 00000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3024336" cy="5058123"/>
          </a:xfrm>
          <a:prstGeom prst="rect">
            <a:avLst/>
          </a:prstGeom>
          <a:noFill/>
          <a:effectLst>
            <a:softEdge rad="254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05229" y="1489720"/>
            <a:ext cx="193354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ledviny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14096" y="3170584"/>
            <a:ext cx="271580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močovody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68709" y="4797151"/>
            <a:ext cx="457529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--- močový měchýř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8079" y="5365821"/>
            <a:ext cx="448392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</a:t>
            </a:r>
            <a:r>
              <a:rPr lang="cs-CZ" sz="4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očová trubice ---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2462" y="266038"/>
            <a:ext cx="86324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patří do vylučovací soustavy?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23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713" y="875396"/>
            <a:ext cx="3838575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450792" y="121343"/>
            <a:ext cx="62424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ak to vypadá v těle?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2739749"/>
            <a:ext cx="161454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ledviny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3290500"/>
            <a:ext cx="22541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močovody</a:t>
            </a:r>
            <a:endParaRPr lang="cs-CZ" sz="36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64088" y="4077072"/>
            <a:ext cx="33265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</a:t>
            </a:r>
            <a:r>
              <a:rPr lang="cs-CZ" sz="36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očový měchýř</a:t>
            </a:r>
            <a:endParaRPr lang="cs-CZ" sz="36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64088" y="4753574"/>
            <a:ext cx="325121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</a:t>
            </a:r>
            <a:r>
              <a:rPr lang="cs-CZ" sz="36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očová trubice</a:t>
            </a:r>
            <a:endParaRPr lang="cs-CZ" sz="36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001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kovska\AppData\Local\Microsoft\Windows\Temporary Internet Files\Content.IE5\HWQXUXRG\MC9004042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357" y="2562849"/>
            <a:ext cx="3105293" cy="286394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4967" y="491081"/>
            <a:ext cx="69140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to vlastně funguje?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093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3802839" cy="625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644008" y="2276872"/>
            <a:ext cx="3802839" cy="3600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14300" y="476672"/>
            <a:ext cx="827455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V</a:t>
            </a:r>
            <a:r>
              <a:rPr lang="cs-CZ" sz="2800" dirty="0" smtClean="0"/>
              <a:t>ypadají </a:t>
            </a:r>
            <a:r>
              <a:rPr lang="cs-CZ" sz="2800" dirty="0"/>
              <a:t>jako fazole. </a:t>
            </a:r>
            <a:endParaRPr lang="cs-CZ" sz="2800" dirty="0" smtClean="0"/>
          </a:p>
          <a:p>
            <a:r>
              <a:rPr lang="cs-CZ" sz="2800" dirty="0" smtClean="0"/>
              <a:t>Je </a:t>
            </a:r>
            <a:r>
              <a:rPr lang="cs-CZ" sz="2800" dirty="0"/>
              <a:t>to párový orgán </a:t>
            </a:r>
            <a:r>
              <a:rPr lang="cs-CZ" sz="2800" dirty="0" smtClean="0"/>
              <a:t>– to </a:t>
            </a:r>
            <a:r>
              <a:rPr lang="cs-CZ" sz="2800" dirty="0"/>
              <a:t>znamená, že </a:t>
            </a:r>
            <a:r>
              <a:rPr lang="cs-CZ" sz="2800" dirty="0" smtClean="0"/>
              <a:t>je máme </a:t>
            </a:r>
            <a:r>
              <a:rPr lang="cs-CZ" sz="2800" dirty="0"/>
              <a:t>v těle </a:t>
            </a:r>
            <a:r>
              <a:rPr lang="cs-CZ" sz="2800" dirty="0" smtClean="0"/>
              <a:t>2.</a:t>
            </a:r>
          </a:p>
          <a:p>
            <a:r>
              <a:rPr lang="cs-CZ" sz="2800" dirty="0" smtClean="0"/>
              <a:t>Jsou velké </a:t>
            </a:r>
            <a:r>
              <a:rPr lang="cs-CZ" sz="2800" dirty="0"/>
              <a:t>12cm. </a:t>
            </a:r>
            <a:endParaRPr lang="cs-CZ" sz="2800" dirty="0" smtClean="0"/>
          </a:p>
          <a:p>
            <a:r>
              <a:rPr lang="cs-CZ" sz="2800" dirty="0" smtClean="0"/>
              <a:t>Tvoří </a:t>
            </a:r>
            <a:r>
              <a:rPr lang="cs-CZ" sz="2800" dirty="0"/>
              <a:t>se v nich moč. </a:t>
            </a:r>
            <a:endParaRPr lang="cs-CZ" sz="2800" dirty="0" smtClean="0"/>
          </a:p>
          <a:p>
            <a:r>
              <a:rPr lang="cs-CZ" sz="2800" dirty="0" smtClean="0"/>
              <a:t>V moči jsou látky, </a:t>
            </a:r>
          </a:p>
          <a:p>
            <a:r>
              <a:rPr lang="cs-CZ" sz="2800" dirty="0" smtClean="0"/>
              <a:t>které tělo nepotřebuje </a:t>
            </a:r>
          </a:p>
          <a:p>
            <a:r>
              <a:rPr lang="cs-CZ" sz="2800" dirty="0" smtClean="0"/>
              <a:t>a pomocí vylučovací soustavy </a:t>
            </a:r>
          </a:p>
          <a:p>
            <a:r>
              <a:rPr lang="cs-CZ" sz="2800" dirty="0" smtClean="0"/>
              <a:t>jdou tyto látky z těla pryč.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48902" y="335118"/>
            <a:ext cx="27655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ledviny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6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0983"/>
            <a:ext cx="3838211" cy="630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476672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800" dirty="0" smtClean="0"/>
              <a:t>Močovod je trubice. </a:t>
            </a:r>
          </a:p>
          <a:p>
            <a:r>
              <a:rPr lang="cs-CZ" sz="2800" dirty="0" smtClean="0"/>
              <a:t>Je dlouhá 30 cm. </a:t>
            </a:r>
          </a:p>
          <a:p>
            <a:r>
              <a:rPr lang="cs-CZ" sz="2800" dirty="0" smtClean="0"/>
              <a:t>V těle ji máme proto, aby odváděla moč z ledvin do močového měchýře.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23528" y="479134"/>
            <a:ext cx="38462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močovody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55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5921"/>
            <a:ext cx="3816424" cy="634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1045155"/>
            <a:ext cx="4572000" cy="3077766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Močový měchýř je jako sáček, který sbírá moč. 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dyž se naplní množstvím jedné až dvou skleniček, chce se nám čůrat.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95536" y="583490"/>
            <a:ext cx="56480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Močový měchýř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9EZWMVGB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53136"/>
            <a:ext cx="15190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ukovska\AppData\Local\Microsoft\Windows\Temporary Internet Files\Content.IE5\9EZWMVGB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004" y="4653136"/>
            <a:ext cx="15190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3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627" y="250628"/>
            <a:ext cx="3818369" cy="6309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256" y="1844824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dvádí </a:t>
            </a:r>
            <a:r>
              <a:rPr lang="cs-CZ" sz="3200" dirty="0"/>
              <a:t>moč z močového měchýře </a:t>
            </a:r>
            <a:r>
              <a:rPr lang="cs-CZ" sz="3200" dirty="0" smtClean="0"/>
              <a:t>pryč z těla. </a:t>
            </a:r>
          </a:p>
          <a:p>
            <a:r>
              <a:rPr lang="cs-CZ" sz="3200" dirty="0" smtClean="0"/>
              <a:t>U </a:t>
            </a:r>
            <a:r>
              <a:rPr lang="cs-CZ" sz="3200" dirty="0"/>
              <a:t>žen je dlouhá asi 3 cm. </a:t>
            </a:r>
            <a:r>
              <a:rPr lang="cs-CZ" sz="3200" dirty="0" smtClean="0"/>
              <a:t>U mužů je dlouhá </a:t>
            </a:r>
            <a:r>
              <a:rPr lang="cs-CZ" sz="3200" dirty="0"/>
              <a:t>12 – 20 </a:t>
            </a:r>
            <a:r>
              <a:rPr lang="cs-CZ" sz="3200" dirty="0" smtClean="0"/>
              <a:t>cm.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79512" y="476672"/>
            <a:ext cx="56934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Močová trubice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48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4667" y="764704"/>
            <a:ext cx="723467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Teď už to všechno víš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můžeme si zopakovat,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jsme se dozvěděli.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C:\Users\lukovska\AppData\Local\Microsoft\Windows\Temporary Internet Files\Content.IE5\SDKTNFSM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015" y="410368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40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63284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patří do vylučovací soustavy?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Co svým tvarem připomínají ledviny?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Co se tvoří v ledvinách?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Je pravda, že ženy mají delší močovou trubici?</a:t>
            </a:r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13486" y="1425293"/>
            <a:ext cx="826104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Ledviny, močovody, močový měchýř, močová trubice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3486" y="2674947"/>
            <a:ext cx="131157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Fazole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7074" y="3891524"/>
            <a:ext cx="9509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</a:t>
            </a:r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oč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3486" y="5301207"/>
            <a:ext cx="64059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Ne, delší močovou trubici mají muži</a:t>
            </a:r>
            <a:endParaRPr lang="cs-CZ" sz="32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263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645080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dělá močová trubice?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Je pravda, že v moči jsou látky, které tělo </a:t>
            </a:r>
          </a:p>
          <a:p>
            <a:r>
              <a:rPr lang="cs-CZ" sz="2800" dirty="0" smtClean="0"/>
              <a:t>nepotřebuje?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279829"/>
            <a:ext cx="78005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Odvádí moč z ledvin do močového měchýře</a:t>
            </a:r>
            <a:endParaRPr lang="cs-CZ" sz="32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959241"/>
            <a:ext cx="8980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</a:t>
            </a:r>
            <a:endParaRPr lang="cs-CZ" sz="32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4077072"/>
            <a:ext cx="3008698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KONEC!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9" name="Picture 3" descr="C:\Users\lukovska\AppData\Local\Microsoft\Windows\Temporary Internet Files\Content.IE5\IY2TO6GK\MP9003156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053" y="3561522"/>
            <a:ext cx="1847647" cy="2645795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99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4086" y="908720"/>
            <a:ext cx="712879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CITACE</a:t>
            </a:r>
          </a:p>
          <a:p>
            <a:endParaRPr lang="cs-CZ" dirty="0"/>
          </a:p>
          <a:p>
            <a:r>
              <a:rPr lang="cs-CZ" i="1" dirty="0" smtClean="0"/>
              <a:t>3D náhled </a:t>
            </a:r>
            <a:endParaRPr lang="cs-CZ" i="1" dirty="0"/>
          </a:p>
          <a:p>
            <a:r>
              <a:rPr lang="cs-CZ" dirty="0" smtClean="0"/>
              <a:t>LENNERT </a:t>
            </a:r>
            <a:r>
              <a:rPr lang="cs-CZ" dirty="0"/>
              <a:t>B. </a:t>
            </a:r>
            <a:r>
              <a:rPr lang="cs-CZ" dirty="0" err="1"/>
              <a:t>Wikipedia</a:t>
            </a:r>
            <a:r>
              <a:rPr lang="cs-CZ" dirty="0"/>
              <a:t>, otevřená encyklopedie  </a:t>
            </a:r>
            <a:r>
              <a:rPr lang="en-US" dirty="0"/>
              <a:t>[online], 12. 5. 2006, 17:19 [cit.2012/04/01],</a:t>
            </a:r>
          </a:p>
          <a:p>
            <a:r>
              <a:rPr lang="en-US" dirty="0" err="1"/>
              <a:t>Soubor</a:t>
            </a:r>
            <a:r>
              <a:rPr lang="en-US" dirty="0"/>
              <a:t>:</a:t>
            </a:r>
            <a:r>
              <a:rPr lang="cs-CZ" dirty="0" err="1"/>
              <a:t>Urinary</a:t>
            </a:r>
            <a:r>
              <a:rPr lang="cs-CZ" dirty="0"/>
              <a:t> </a:t>
            </a:r>
            <a:r>
              <a:rPr lang="cs-CZ" dirty="0" err="1"/>
              <a:t>tract</a:t>
            </a:r>
            <a:r>
              <a:rPr lang="cs-CZ" dirty="0"/>
              <a:t> la.png</a:t>
            </a:r>
            <a:endParaRPr lang="en-US" dirty="0"/>
          </a:p>
          <a:p>
            <a:r>
              <a:rPr lang="en-US" dirty="0" err="1"/>
              <a:t>Dostupn</a:t>
            </a:r>
            <a:r>
              <a:rPr lang="cs-CZ" dirty="0"/>
              <a:t>é z: 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cs.wikipedia.org/wiki/Org%C3%A1nov%C3%A9_soustavy_obratlovc%C5%AF#Org.C3.A1ny_vylu.C4.8Dovac.C3.AD_soustavy</a:t>
            </a:r>
          </a:p>
          <a:p>
            <a:endParaRPr lang="cs-CZ" dirty="0" smtClean="0"/>
          </a:p>
          <a:p>
            <a:pPr algn="ctr"/>
            <a:r>
              <a:rPr lang="cs-CZ" b="1" u="sng" dirty="0" smtClean="0"/>
              <a:t>Upravené  a sloučené obrázky </a:t>
            </a:r>
          </a:p>
          <a:p>
            <a:r>
              <a:rPr lang="cs-CZ" i="1" dirty="0" smtClean="0"/>
              <a:t>Vyluč. Soustava </a:t>
            </a:r>
            <a:endParaRPr lang="cs-CZ" i="1" dirty="0"/>
          </a:p>
          <a:p>
            <a:r>
              <a:rPr lang="cs-CZ" dirty="0" smtClean="0"/>
              <a:t>ARCADIAN. </a:t>
            </a:r>
            <a:r>
              <a:rPr lang="cs-CZ" dirty="0" err="1" smtClean="0"/>
              <a:t>Wikipedia</a:t>
            </a:r>
            <a:r>
              <a:rPr lang="cs-CZ" dirty="0" smtClean="0"/>
              <a:t>, otevřená encyklopedie </a:t>
            </a:r>
            <a:r>
              <a:rPr lang="en-US" dirty="0" smtClean="0"/>
              <a:t> [online], </a:t>
            </a:r>
            <a:r>
              <a:rPr lang="cs-CZ" dirty="0" smtClean="0"/>
              <a:t>21. 10. 2006, 20:50 </a:t>
            </a:r>
            <a:r>
              <a:rPr lang="en-US" dirty="0" smtClean="0"/>
              <a:t>[</a:t>
            </a:r>
            <a:r>
              <a:rPr lang="cs-CZ" dirty="0" smtClean="0"/>
              <a:t>cit.2012/04/01</a:t>
            </a:r>
            <a:r>
              <a:rPr lang="en-US" dirty="0" smtClean="0"/>
              <a:t>]</a:t>
            </a:r>
            <a:r>
              <a:rPr lang="cs-CZ" dirty="0" smtClean="0"/>
              <a:t>,</a:t>
            </a:r>
          </a:p>
          <a:p>
            <a:r>
              <a:rPr lang="cs-CZ" dirty="0" err="1"/>
              <a:t>Soubor:Illu</a:t>
            </a:r>
            <a:r>
              <a:rPr lang="cs-CZ" dirty="0"/>
              <a:t> </a:t>
            </a:r>
            <a:r>
              <a:rPr lang="cs-CZ" dirty="0" err="1"/>
              <a:t>urinary</a:t>
            </a:r>
            <a:r>
              <a:rPr lang="cs-CZ" dirty="0"/>
              <a:t> </a:t>
            </a:r>
            <a:r>
              <a:rPr lang="cs-CZ" dirty="0" smtClean="0"/>
              <a:t>system.jpg</a:t>
            </a:r>
          </a:p>
          <a:p>
            <a:r>
              <a:rPr lang="cs-CZ" dirty="0" smtClean="0"/>
              <a:t>Dostupné z:</a:t>
            </a:r>
          </a:p>
          <a:p>
            <a:r>
              <a:rPr lang="en-US" dirty="0"/>
              <a:t>http://</a:t>
            </a:r>
            <a:r>
              <a:rPr lang="en-US" dirty="0" smtClean="0"/>
              <a:t>cs.wikipedia.org/wiki/Vylu%C4%8Dovac%C3%AD_soustava</a:t>
            </a:r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4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4888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Trup</a:t>
            </a:r>
          </a:p>
          <a:p>
            <a:r>
              <a:rPr lang="en-US" dirty="0" smtClean="0"/>
              <a:t>MANSKE Magnus</a:t>
            </a:r>
            <a:r>
              <a:rPr lang="cs-CZ" dirty="0" smtClean="0"/>
              <a:t>. </a:t>
            </a:r>
            <a:r>
              <a:rPr lang="cs-CZ" dirty="0" err="1" smtClean="0"/>
              <a:t>Wikipedia</a:t>
            </a:r>
            <a:r>
              <a:rPr lang="cs-CZ" dirty="0" smtClean="0"/>
              <a:t>, otevřená encyklopedie </a:t>
            </a:r>
            <a:r>
              <a:rPr lang="en-US" dirty="0" smtClean="0"/>
              <a:t> [online], 1. 6. 2008, 19</a:t>
            </a:r>
            <a:r>
              <a:rPr lang="cs-CZ" dirty="0" smtClean="0"/>
              <a:t>:31 </a:t>
            </a:r>
            <a:r>
              <a:rPr lang="en-US" dirty="0" smtClean="0"/>
              <a:t> [</a:t>
            </a:r>
            <a:r>
              <a:rPr lang="cs-CZ" dirty="0" smtClean="0"/>
              <a:t>cit. 2012/04/01</a:t>
            </a:r>
            <a:r>
              <a:rPr lang="en-US" dirty="0" smtClean="0"/>
              <a:t>]</a:t>
            </a:r>
            <a:r>
              <a:rPr lang="cs-CZ" dirty="0" smtClean="0"/>
              <a:t>,</a:t>
            </a:r>
          </a:p>
          <a:p>
            <a:r>
              <a:rPr lang="cs-CZ" dirty="0" err="1"/>
              <a:t>Soubor:Grays</a:t>
            </a:r>
            <a:r>
              <a:rPr lang="cs-CZ" dirty="0"/>
              <a:t> Anatomy </a:t>
            </a:r>
            <a:r>
              <a:rPr lang="cs-CZ" dirty="0" smtClean="0"/>
              <a:t>image1219.gif</a:t>
            </a:r>
          </a:p>
          <a:p>
            <a:r>
              <a:rPr lang="cs-CZ" dirty="0" smtClean="0"/>
              <a:t>Dostupné z:</a:t>
            </a:r>
          </a:p>
          <a:p>
            <a:r>
              <a:rPr lang="en-US" dirty="0"/>
              <a:t>http://cs.wikipedia.org/wiki/Trup_(anatomie</a:t>
            </a:r>
            <a:r>
              <a:rPr lang="en-US" dirty="0" smtClean="0"/>
              <a:t>)</a:t>
            </a:r>
            <a:endParaRPr lang="cs-CZ" dirty="0" smtClean="0"/>
          </a:p>
          <a:p>
            <a:endParaRPr lang="en-US" dirty="0" smtClean="0"/>
          </a:p>
          <a:p>
            <a:r>
              <a:rPr lang="cs-CZ" i="1" dirty="0" smtClean="0"/>
              <a:t>Vylučovací soustava</a:t>
            </a:r>
          </a:p>
          <a:p>
            <a:r>
              <a:rPr lang="cs-CZ" dirty="0" smtClean="0"/>
              <a:t>LENNERT B. </a:t>
            </a:r>
            <a:r>
              <a:rPr lang="cs-CZ" dirty="0" err="1" smtClean="0"/>
              <a:t>Wikipedia</a:t>
            </a:r>
            <a:r>
              <a:rPr lang="cs-CZ" dirty="0" smtClean="0"/>
              <a:t>, otevřená encyklopedie </a:t>
            </a:r>
            <a:r>
              <a:rPr lang="en-US" dirty="0" smtClean="0"/>
              <a:t>[online],</a:t>
            </a:r>
            <a:r>
              <a:rPr lang="cs-CZ" dirty="0" smtClean="0"/>
              <a:t> 12. 5. 2006, 17:19,</a:t>
            </a:r>
          </a:p>
          <a:p>
            <a:r>
              <a:rPr lang="en-US" dirty="0" smtClean="0"/>
              <a:t>[</a:t>
            </a:r>
            <a:r>
              <a:rPr lang="cs-CZ" dirty="0" smtClean="0"/>
              <a:t>cit. 2012/04/01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err="1"/>
              <a:t>Soubor:Urinary</a:t>
            </a:r>
            <a:r>
              <a:rPr lang="cs-CZ" dirty="0"/>
              <a:t> </a:t>
            </a:r>
            <a:r>
              <a:rPr lang="cs-CZ" dirty="0" err="1"/>
              <a:t>tract</a:t>
            </a:r>
            <a:r>
              <a:rPr lang="cs-CZ" dirty="0"/>
              <a:t> la.png</a:t>
            </a:r>
            <a:endParaRPr lang="cs-CZ" dirty="0" smtClean="0"/>
          </a:p>
          <a:p>
            <a:r>
              <a:rPr lang="cs-CZ" dirty="0" smtClean="0"/>
              <a:t>Dostupné z:</a:t>
            </a:r>
          </a:p>
          <a:p>
            <a:r>
              <a:rPr lang="en-US" dirty="0"/>
              <a:t>http://cs.wikipedia.org/wiki/Anatomie_obratlovc%C5%AF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02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571</TotalTime>
  <Words>517</Words>
  <Application>Microsoft Office PowerPoint</Application>
  <PresentationFormat>Předvádění na obrazovce (4:3)</PresentationFormat>
  <Paragraphs>118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Martin Králík</cp:lastModifiedBy>
  <cp:revision>54</cp:revision>
  <dcterms:created xsi:type="dcterms:W3CDTF">2012-04-03T16:35:08Z</dcterms:created>
  <dcterms:modified xsi:type="dcterms:W3CDTF">2012-04-11T07:50:24Z</dcterms:modified>
</cp:coreProperties>
</file>