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4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DE2CD-0075-49A2-AF1D-FF2418D8C0C1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E7F212-874F-4235-89B9-D202AB699B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61474-0594-44EF-A6DE-D0A1E40B9EC6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12B82-42E3-4D63-BC74-12FCBBD444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E4D44-89EB-416A-9E07-9D1A3D2680FC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1CF59B-90BC-4581-B2D9-C16C593130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ACA3A-EC36-4565-9B10-66EC5A10FBC4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05229-35AC-41B2-948D-0593BE660E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75B476-3AF8-484A-A529-32EF0959565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B05CF8-549A-462D-96DE-AABC67D9E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650E0-F98F-479F-A1FF-EA6ACEB4A089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FE5D4-CE6F-42FE-93E9-34BAB726B3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77FB6-DD92-4E97-A661-F16AA792B8E7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41BDB0-2B90-467B-8ECE-37EF651356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52E07-D256-4EA5-8AED-2CF7F8A7E91B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37D0F0-1F29-458A-B11F-D989C8AEDA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5336B4-EC71-4945-BFBC-1F735448E795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891634-E27E-46DF-B6A2-6EAB0E3C7F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313FA0-09BB-4CC9-B8AD-3F618D733E5E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02B3F-E602-4C6F-B60A-AB83665FE9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8864EB-AEC6-4470-B327-88D9ED546FDC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E0693F-FAE1-4C80-AD13-942815F779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ECB0DAB-7E73-4101-81FF-F04925991422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DC555F9-74C5-4522-A512-D5C55DCA8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circl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hp?hl=cs&amp;tab=wi" TargetMode="External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2004_Pardubicky_kraj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088" y="2492375"/>
            <a:ext cx="7416800" cy="3168650"/>
          </a:xfrm>
        </p:spPr>
        <p:txBody>
          <a:bodyPr rtlCol="0">
            <a:normAutofit fontScale="700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VY_32_INOVACE_15_VLASTIVĚDA 5_PARDUBICKÝ KRAJ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PARDUBICKÝ KRAJ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/>
          </a:p>
        </p:txBody>
      </p:sp>
      <p:pic>
        <p:nvPicPr>
          <p:cNvPr id="13314" name="Obrázek 3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4813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 A SVĚT</a:t>
            </a:r>
            <a:b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73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KRAJE ČR</a:t>
            </a:r>
            <a:endParaRPr lang="cs-CZ" dirty="0"/>
          </a:p>
        </p:txBody>
      </p:sp>
      <p:pic>
        <p:nvPicPr>
          <p:cNvPr id="4" name="Picture 4" descr="C:\Documents and Settings\Asus\Local Settings\Temporary Internet Files\Content.IE5\I5JKP938\MC9003494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547664" y="2060848"/>
            <a:ext cx="6359986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Pardubický kraj</a:t>
            </a:r>
            <a:endParaRPr lang="cs-CZ" sz="6600" b="1" dirty="0">
              <a:ln w="31550" cmpd="sng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5362" name="Zástupný symbol pro obsah 5" descr="2004_Pardubicky_kraj.PN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84213" y="1700213"/>
            <a:ext cx="8012112" cy="4608512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604837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Pardubický kraj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krajské město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Pardubice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města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Chrudim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Litomyšl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Ústí nad Orlicí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poloha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SV Čech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povrch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Orlické hory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Hrubý Jeseník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Českomoravská vrchovina</a:t>
            </a:r>
          </a:p>
          <a:p>
            <a:pPr lvl="3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Žďárské vrchy a Železné hory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Polabská nížina</a:t>
            </a:r>
            <a:endParaRPr lang="cs-CZ" dirty="0"/>
          </a:p>
        </p:txBody>
      </p:sp>
      <p:pic>
        <p:nvPicPr>
          <p:cNvPr id="4" name="Zástupný symbol pro obsah 5" descr="2004_Pardubicky_kraj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6600" y="908050"/>
            <a:ext cx="5673725" cy="326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Elipsa 4"/>
          <p:cNvSpPr/>
          <p:nvPr/>
        </p:nvSpPr>
        <p:spPr>
          <a:xfrm>
            <a:off x="6227763" y="2205038"/>
            <a:ext cx="144462" cy="144462"/>
          </a:xfrm>
          <a:prstGeom prst="ellips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948488" y="2276475"/>
            <a:ext cx="71437" cy="7302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659563" y="2420938"/>
            <a:ext cx="73025" cy="7143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156325" y="2349500"/>
            <a:ext cx="71438" cy="7143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15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5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10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"/>
                            </p:stCondLst>
                            <p:childTnLst>
                              <p:par>
                                <p:cTn id="8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1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 tmFilter="0,0; .5, 1; 1, 1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3050"/>
                            </p:stCondLst>
                            <p:childTnLst>
                              <p:par>
                                <p:cTn id="1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 tmFilter="0,0; .5, 1; 1, 1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4600"/>
                            </p:stCondLst>
                            <p:childTnLst>
                              <p:par>
                                <p:cTn id="12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 tmFilter="0,0; .5, 1; 1, 1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6250"/>
                            </p:stCondLst>
                            <p:childTnLst>
                              <p:par>
                                <p:cTn id="13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 tmFilter="0,0; .5, 1; 1, 1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975350"/>
          </a:xfrm>
        </p:spPr>
        <p:txBody>
          <a:bodyPr/>
          <a:lstStyle/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vodstvo</a:t>
            </a:r>
          </a:p>
          <a:p>
            <a:pPr lvl="1"/>
            <a:r>
              <a:rPr lang="cs-CZ" smtClean="0"/>
              <a:t>Labe</a:t>
            </a:r>
          </a:p>
          <a:p>
            <a:pPr lvl="1"/>
            <a:r>
              <a:rPr lang="cs-CZ" smtClean="0"/>
              <a:t>Morava</a:t>
            </a:r>
          </a:p>
          <a:p>
            <a:pPr lvl="1"/>
            <a:r>
              <a:rPr lang="cs-CZ" smtClean="0"/>
              <a:t>Svitava</a:t>
            </a:r>
          </a:p>
          <a:p>
            <a:pPr lvl="1"/>
            <a:r>
              <a:rPr lang="cs-CZ" smtClean="0"/>
              <a:t>Chrudimka</a:t>
            </a:r>
          </a:p>
          <a:p>
            <a:pPr lvl="2"/>
            <a:r>
              <a:rPr lang="cs-CZ" smtClean="0"/>
              <a:t>vodní nádrž Seč</a:t>
            </a:r>
          </a:p>
          <a:p>
            <a:pPr lvl="1"/>
            <a:r>
              <a:rPr lang="cs-CZ" smtClean="0"/>
              <a:t>Tichá Orlice</a:t>
            </a:r>
          </a:p>
        </p:txBody>
      </p:sp>
      <p:pic>
        <p:nvPicPr>
          <p:cNvPr id="1029" name="Picture 5" descr="C:\Documents and Settings\Asus\Local Settings\Temporary Internet Files\Content.IE5\NINMONCL\MC9002291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772816"/>
            <a:ext cx="4330594" cy="3240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1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100"/>
                            </p:stCondLst>
                            <p:childTnLst>
                              <p:par>
                                <p:cTn id="51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761037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rgbClr val="FF0000"/>
                </a:solidFill>
              </a:rPr>
              <a:t>ZEMĚDĚLSTVÍ </a:t>
            </a:r>
          </a:p>
          <a:p>
            <a:pPr lvl="1"/>
            <a:r>
              <a:rPr lang="cs-CZ" smtClean="0"/>
              <a:t>Polabí</a:t>
            </a:r>
          </a:p>
          <a:p>
            <a:pPr lvl="2"/>
            <a:r>
              <a:rPr lang="cs-CZ" smtClean="0"/>
              <a:t>obiloviny</a:t>
            </a:r>
          </a:p>
          <a:p>
            <a:pPr lvl="2"/>
            <a:r>
              <a:rPr lang="cs-CZ" smtClean="0"/>
              <a:t>řepa</a:t>
            </a:r>
          </a:p>
          <a:p>
            <a:pPr lvl="2"/>
            <a:r>
              <a:rPr lang="cs-CZ" smtClean="0"/>
              <a:t>brambory</a:t>
            </a:r>
          </a:p>
          <a:p>
            <a:pPr lvl="2"/>
            <a:r>
              <a:rPr lang="cs-CZ" smtClean="0"/>
              <a:t>řepka olejka</a:t>
            </a:r>
          </a:p>
          <a:p>
            <a:endParaRPr lang="cs-CZ" smtClean="0"/>
          </a:p>
        </p:txBody>
      </p:sp>
      <p:pic>
        <p:nvPicPr>
          <p:cNvPr id="2050" name="Picture 2" descr="C:\Documents and Settings\Asus\Local Settings\Temporary Internet Files\Content.IE5\I5JKP938\MP9004486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692696"/>
            <a:ext cx="2214246" cy="29523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1" name="Picture 3" descr="C:\Documents and Settings\Asus\Local Settings\Temporary Internet Files\Content.IE5\IASPX8TS\MC90003638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48488" y="2852738"/>
            <a:ext cx="1665287" cy="259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Documents and Settings\Asus\Local Settings\Temporary Internet Files\Content.IE5\IZAMVR7H\MC900331282[2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4149725"/>
            <a:ext cx="1795462" cy="1423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Documents and Settings\Asus\Local Settings\Temporary Internet Files\Content.IE5\OK3J7WQM\MC90034026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908175" y="3933825"/>
            <a:ext cx="1568450" cy="208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9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900"/>
                            </p:stCondLst>
                            <p:childTnLst>
                              <p:par>
                                <p:cTn id="3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5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50"/>
                            </p:stCondLst>
                            <p:childTnLst>
                              <p:par>
                                <p:cTn id="4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400"/>
                            </p:stCondLst>
                            <p:childTnLst>
                              <p:par>
                                <p:cTn id="5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"/>
                            </p:stCondLst>
                            <p:childTnLst>
                              <p:par>
                                <p:cTn id="5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400"/>
                            </p:stCondLst>
                            <p:childTnLst>
                              <p:par>
                                <p:cTn id="6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6" name="Picture 22" descr="C:\Documents and Settings\Asus\Local Settings\Temporary Internet Files\Content.IE5\02J247OK\MP90042283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3573463"/>
            <a:ext cx="1727200" cy="213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9" name="Picture 25" descr="C:\Documents and Settings\Asus\Local Settings\Temporary Internet Files\Content.IE5\GGDJL5KZ\MP90038607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4221088"/>
            <a:ext cx="1666471" cy="23330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759450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3500" b="1" dirty="0" smtClean="0">
                <a:solidFill>
                  <a:srgbClr val="FF0000"/>
                </a:solidFill>
              </a:rPr>
              <a:t>PRŮMYSL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strojírenský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chemický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textilní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oděvní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kožedělní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elektrotechnický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potravinářský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tepelné elektrárny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Opatovice</a:t>
            </a:r>
            <a:endParaRPr lang="cs-CZ" dirty="0" smtClean="0"/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Chvaletice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Česká Třebová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železnice</a:t>
            </a:r>
            <a:endParaRPr lang="cs-CZ" dirty="0"/>
          </a:p>
        </p:txBody>
      </p:sp>
      <p:pic>
        <p:nvPicPr>
          <p:cNvPr id="1027" name="Picture 3" descr="C:\Documents and Settings\Asus\Local Settings\Temporary Internet Files\Content.IE5\OK3J7WQM\MP9004487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332656"/>
            <a:ext cx="2808312" cy="18722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 descr="C:\Documents and Settings\Asus\Local Settings\Temporary Internet Files\Content.IE5\IZAMVR7H\MP90033729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404664"/>
            <a:ext cx="2075990" cy="29102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3" name="Picture 9" descr="C:\Documents and Settings\Asus\Local Settings\Temporary Internet Files\Content.IE5\CRWN13XR\MC90023529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48038" y="2349500"/>
            <a:ext cx="264795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1" name="Picture 17" descr="C:\Documents and Settings\Asus\Local Settings\Temporary Internet Files\Content.IE5\VYI2URY4\MP90039014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7864" y="4653136"/>
            <a:ext cx="2624591" cy="18722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0"/>
                            </p:stCondLst>
                            <p:childTnLst>
                              <p:par>
                                <p:cTn id="4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0"/>
                            </p:stCondLst>
                            <p:childTnLst>
                              <p:par>
                                <p:cTn id="4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7000"/>
                            </p:stCondLst>
                            <p:childTnLst>
                              <p:par>
                                <p:cTn id="6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7000"/>
                            </p:stCondLst>
                            <p:childTnLst>
                              <p:par>
                                <p:cTn id="66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000"/>
                            </p:stCondLst>
                            <p:childTnLst>
                              <p:par>
                                <p:cTn id="7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8000"/>
                            </p:stCondLst>
                            <p:childTnLst>
                              <p:par>
                                <p:cTn id="76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9000"/>
                            </p:stCondLst>
                            <p:childTnLst>
                              <p:par>
                                <p:cTn id="8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9900"/>
                            </p:stCondLst>
                            <p:childTnLst>
                              <p:par>
                                <p:cTn id="9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850"/>
                            </p:stCondLst>
                            <p:childTnLst>
                              <p:par>
                                <p:cTn id="9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9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1850"/>
                            </p:stCondLst>
                            <p:childTnLst>
                              <p:par>
                                <p:cTn id="10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 tmFilter="0,0; .5, 1; 1, 1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2750"/>
                            </p:stCondLst>
                            <p:childTnLst>
                              <p:par>
                                <p:cTn id="1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sz="6600" b="1" dirty="0">
              <a:ln w="31550" cmpd="sng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mtClean="0"/>
              <a:t>Čím se proslavily Pardubice?</a:t>
            </a:r>
          </a:p>
        </p:txBody>
      </p:sp>
      <p:pic>
        <p:nvPicPr>
          <p:cNvPr id="2050" name="Picture 2" descr="C:\Documents and Settings\Asus\Local Settings\Temporary Internet Files\Content.IE5\NINMONCL\MC90043209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2492375"/>
            <a:ext cx="3130550" cy="294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Obdélník 4"/>
          <p:cNvSpPr>
            <a:spLocks noChangeArrowheads="1"/>
          </p:cNvSpPr>
          <p:nvPr/>
        </p:nvSpPr>
        <p:spPr bwMode="auto">
          <a:xfrm>
            <a:off x="539750" y="5805488"/>
            <a:ext cx="20256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  <a:hlinkClick r:id="rId3"/>
              </a:rPr>
              <a:t>http://www.google.cz/imghp?hl=cs&amp;tab=wi</a:t>
            </a:r>
            <a:endParaRPr lang="cs-CZ" sz="800">
              <a:latin typeface="Calibri" pitchFamily="3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759450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z="2000" smtClean="0"/>
              <a:t>Pardubický kraj. In: </a:t>
            </a:r>
            <a:r>
              <a:rPr lang="cs-CZ" sz="2000" i="1" smtClean="0"/>
              <a:t>Wikipedia: the free encyclopedia</a:t>
            </a:r>
            <a:r>
              <a:rPr lang="cs-CZ" sz="2000" smtClean="0"/>
              <a:t> [online]. San Francisco (CA): Wikimedia Foundation, 2001- [cit. 2013-06-02]. Dostupné z: </a:t>
            </a:r>
            <a:r>
              <a:rPr lang="cs-CZ" sz="2000" smtClean="0">
                <a:hlinkClick r:id="rId2"/>
              </a:rPr>
              <a:t>http://cs.wikipedia.org/wiki/Soubor:2004_Pardubicky_kraj.PNG</a:t>
            </a:r>
            <a:endParaRPr lang="cs-CZ" sz="2000" smtClean="0"/>
          </a:p>
          <a:p>
            <a:pPr>
              <a:buFont typeface="Courier New" pitchFamily="49" charset="0"/>
              <a:buChar char="o"/>
            </a:pPr>
            <a:r>
              <a:rPr lang="cs-CZ" sz="2000" smtClean="0"/>
              <a:t>Ostatní obrázky – klipart</a:t>
            </a:r>
            <a:r>
              <a:rPr lang="cs-CZ" sz="2000" smtClean="0">
                <a:latin typeface="Arial" charset="0"/>
              </a:rPr>
              <a:t> - </a:t>
            </a:r>
            <a:r>
              <a:rPr lang="cs-CZ" sz="2000" smtClean="0"/>
              <a:t>www.office.microsoft.com</a:t>
            </a:r>
          </a:p>
          <a:p>
            <a:pPr>
              <a:buFont typeface="Courier New" pitchFamily="49" charset="0"/>
              <a:buChar char="o"/>
            </a:pPr>
            <a:r>
              <a:rPr lang="cs-CZ" sz="2000" smtClean="0"/>
              <a:t>Použitá literatura – pouze vlastní myšlenky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118</Words>
  <Application>Microsoft Office PowerPoint</Application>
  <PresentationFormat>On-screen Show (4:3)</PresentationFormat>
  <Paragraphs>54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Calibri</vt:lpstr>
      <vt:lpstr>Arial</vt:lpstr>
      <vt:lpstr>Wingdings</vt:lpstr>
      <vt:lpstr>Courier New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14</cp:revision>
  <dcterms:created xsi:type="dcterms:W3CDTF">2013-05-26T17:15:44Z</dcterms:created>
  <dcterms:modified xsi:type="dcterms:W3CDTF">2014-08-20T16:43:06Z</dcterms:modified>
</cp:coreProperties>
</file>