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4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500ED1-C405-4FB7-A9A6-194A0050F4F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5CBF6-534C-4153-9281-F8A8A4C0D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hp?hl=cs&amp;tab=wi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2004_Kraj_Vysocina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564904"/>
            <a:ext cx="7056784" cy="3168352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VY_32_INOVACE_16_VLASTIVĚDA </a:t>
            </a:r>
            <a:r>
              <a:rPr lang="cs-CZ" dirty="0" smtClean="0">
                <a:solidFill>
                  <a:schemeClr val="tx1"/>
                </a:solidFill>
              </a:rPr>
              <a:t>5_KRAJ VYSOČINA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KRAJ VYSOČINA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31550" cmpd="sng">
                  <a:solidFill>
                    <a:srgbClr val="7030A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 Vysočina</a:t>
            </a:r>
            <a:endParaRPr lang="cs-CZ" sz="6600" b="1" dirty="0">
              <a:ln w="31550" cmpd="sng">
                <a:solidFill>
                  <a:srgbClr val="7030A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004_Kraj_Vysocina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11560" y="1556792"/>
            <a:ext cx="8028384" cy="4617294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004_Kraj_Vysocina.PNG"/>
          <p:cNvPicPr>
            <a:picLocks noChangeAspect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384575" y="476672"/>
            <a:ext cx="5759425" cy="3312368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 lnSpcReduction="10000"/>
          </a:bodyPr>
          <a:lstStyle/>
          <a:p>
            <a:r>
              <a:rPr lang="cs-CZ" b="1" smtClean="0">
                <a:solidFill>
                  <a:srgbClr val="7030A0"/>
                </a:solidFill>
              </a:rPr>
              <a:t>Kraj Vysočina</a:t>
            </a:r>
            <a:endParaRPr lang="cs-CZ" b="1" dirty="0" smtClean="0">
              <a:solidFill>
                <a:srgbClr val="7030A0"/>
              </a:solidFill>
            </a:endParaRP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krajské město</a:t>
            </a:r>
          </a:p>
          <a:p>
            <a:pPr lvl="2"/>
            <a:r>
              <a:rPr lang="cs-CZ" dirty="0" smtClean="0"/>
              <a:t>Jihlava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města</a:t>
            </a:r>
          </a:p>
          <a:p>
            <a:pPr lvl="2"/>
            <a:r>
              <a:rPr lang="cs-CZ" dirty="0" smtClean="0"/>
              <a:t>Havlíčkův Brod</a:t>
            </a:r>
          </a:p>
          <a:p>
            <a:pPr lvl="2"/>
            <a:r>
              <a:rPr lang="cs-CZ" dirty="0" smtClean="0"/>
              <a:t>Žďár nad Sázavou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poloha</a:t>
            </a:r>
          </a:p>
          <a:p>
            <a:pPr lvl="2"/>
            <a:r>
              <a:rPr lang="cs-CZ" dirty="0" smtClean="0"/>
              <a:t>JV Čechy</a:t>
            </a:r>
          </a:p>
          <a:p>
            <a:pPr lvl="2"/>
            <a:r>
              <a:rPr lang="cs-CZ" dirty="0" smtClean="0"/>
              <a:t>JZ Morava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povrch</a:t>
            </a:r>
          </a:p>
          <a:p>
            <a:pPr lvl="2"/>
            <a:r>
              <a:rPr lang="cs-CZ" dirty="0" smtClean="0"/>
              <a:t>Českomoravská vrchovina</a:t>
            </a:r>
          </a:p>
          <a:p>
            <a:pPr lvl="2"/>
            <a:r>
              <a:rPr lang="cs-CZ" dirty="0" smtClean="0"/>
              <a:t>Žďárské vrchy</a:t>
            </a:r>
          </a:p>
          <a:p>
            <a:pPr lvl="2"/>
            <a:r>
              <a:rPr lang="cs-CZ" dirty="0" smtClean="0"/>
              <a:t>Jihlavské vrchy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372200" y="256490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300192" y="2276872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588224" y="2420888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5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5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800"/>
                            </p:stCondLst>
                            <p:childTnLst>
                              <p:par>
                                <p:cTn id="8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550"/>
                            </p:stCondLst>
                            <p:childTnLst>
                              <p:par>
                                <p:cTn id="10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600"/>
                            </p:stCondLst>
                            <p:childTnLst>
                              <p:par>
                                <p:cTn id="11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85000" lnSpcReduction="20000"/>
          </a:bodyPr>
          <a:lstStyle/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vodstvo</a:t>
            </a:r>
          </a:p>
          <a:p>
            <a:pPr lvl="1"/>
            <a:r>
              <a:rPr lang="cs-CZ" dirty="0" smtClean="0"/>
              <a:t>Sázava</a:t>
            </a:r>
          </a:p>
          <a:p>
            <a:pPr lvl="1"/>
            <a:r>
              <a:rPr lang="cs-CZ" dirty="0" err="1" smtClean="0"/>
              <a:t>Želivka</a:t>
            </a:r>
            <a:endParaRPr lang="cs-CZ" dirty="0" smtClean="0"/>
          </a:p>
          <a:p>
            <a:pPr lvl="1"/>
            <a:r>
              <a:rPr lang="cs-CZ" dirty="0" smtClean="0"/>
              <a:t>Nežárka</a:t>
            </a:r>
          </a:p>
          <a:p>
            <a:pPr lvl="2"/>
            <a:r>
              <a:rPr lang="cs-CZ" dirty="0" smtClean="0"/>
              <a:t>odvádějí vodu do Čech - úmoří Severního moře</a:t>
            </a:r>
          </a:p>
          <a:p>
            <a:pPr lvl="1"/>
            <a:r>
              <a:rPr lang="cs-CZ" dirty="0" smtClean="0"/>
              <a:t>Svratka</a:t>
            </a:r>
          </a:p>
          <a:p>
            <a:pPr lvl="1"/>
            <a:r>
              <a:rPr lang="cs-CZ" dirty="0" smtClean="0"/>
              <a:t>Oslava</a:t>
            </a:r>
          </a:p>
          <a:p>
            <a:pPr lvl="1"/>
            <a:r>
              <a:rPr lang="cs-CZ" dirty="0" smtClean="0"/>
              <a:t>Jihlava</a:t>
            </a:r>
          </a:p>
          <a:p>
            <a:pPr lvl="2"/>
            <a:r>
              <a:rPr lang="cs-CZ" dirty="0" smtClean="0"/>
              <a:t>odvádějí vodu na Moravu - úmoří Černého moře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rybníky</a:t>
            </a:r>
          </a:p>
          <a:p>
            <a:pPr lvl="1"/>
            <a:r>
              <a:rPr lang="cs-CZ" dirty="0" smtClean="0"/>
              <a:t>největší Velké </a:t>
            </a:r>
            <a:r>
              <a:rPr lang="cs-CZ" dirty="0" err="1" smtClean="0"/>
              <a:t>Dářko</a:t>
            </a:r>
            <a:endParaRPr lang="cs-CZ" dirty="0" smtClean="0"/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přehrady</a:t>
            </a:r>
          </a:p>
          <a:p>
            <a:pPr lvl="1"/>
            <a:r>
              <a:rPr lang="cs-CZ" dirty="0" smtClean="0"/>
              <a:t>Vírská</a:t>
            </a:r>
          </a:p>
          <a:p>
            <a:pPr lvl="2"/>
            <a:r>
              <a:rPr lang="cs-CZ" dirty="0" smtClean="0"/>
              <a:t>řeka Svratka</a:t>
            </a:r>
          </a:p>
          <a:p>
            <a:pPr lvl="1"/>
            <a:r>
              <a:rPr lang="cs-CZ" dirty="0" err="1" smtClean="0"/>
              <a:t>Dalešická</a:t>
            </a:r>
            <a:endParaRPr lang="cs-CZ" dirty="0" smtClean="0"/>
          </a:p>
          <a:p>
            <a:pPr lvl="2"/>
            <a:r>
              <a:rPr lang="cs-CZ" dirty="0" smtClean="0"/>
              <a:t>řeka Jihlava</a:t>
            </a:r>
          </a:p>
        </p:txBody>
      </p:sp>
      <p:pic>
        <p:nvPicPr>
          <p:cNvPr id="1030" name="Picture 6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4509120"/>
            <a:ext cx="913486" cy="658368"/>
          </a:xfrm>
          <a:prstGeom prst="rect">
            <a:avLst/>
          </a:prstGeom>
          <a:noFill/>
        </p:spPr>
      </p:pic>
      <p:pic>
        <p:nvPicPr>
          <p:cNvPr id="1031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564904"/>
            <a:ext cx="913486" cy="658368"/>
          </a:xfrm>
          <a:prstGeom prst="rect">
            <a:avLst/>
          </a:prstGeom>
          <a:noFill/>
        </p:spPr>
      </p:pic>
      <p:pic>
        <p:nvPicPr>
          <p:cNvPr id="10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132856"/>
            <a:ext cx="913486" cy="658368"/>
          </a:xfrm>
          <a:prstGeom prst="rect">
            <a:avLst/>
          </a:prstGeom>
          <a:noFill/>
        </p:spPr>
      </p:pic>
      <p:pic>
        <p:nvPicPr>
          <p:cNvPr id="11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32656"/>
            <a:ext cx="913486" cy="658368"/>
          </a:xfrm>
          <a:prstGeom prst="rect">
            <a:avLst/>
          </a:prstGeom>
          <a:noFill/>
        </p:spPr>
      </p:pic>
      <p:pic>
        <p:nvPicPr>
          <p:cNvPr id="12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5589240"/>
            <a:ext cx="913486" cy="658368"/>
          </a:xfrm>
          <a:prstGeom prst="rect">
            <a:avLst/>
          </a:prstGeom>
          <a:noFill/>
        </p:spPr>
      </p:pic>
      <p:pic>
        <p:nvPicPr>
          <p:cNvPr id="13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8384" y="3501008"/>
            <a:ext cx="913486" cy="658368"/>
          </a:xfrm>
          <a:prstGeom prst="rect">
            <a:avLst/>
          </a:prstGeom>
          <a:noFill/>
        </p:spPr>
      </p:pic>
      <p:pic>
        <p:nvPicPr>
          <p:cNvPr id="14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052736"/>
            <a:ext cx="913486" cy="658368"/>
          </a:xfrm>
          <a:prstGeom prst="rect">
            <a:avLst/>
          </a:prstGeom>
          <a:noFill/>
        </p:spPr>
      </p:pic>
      <p:pic>
        <p:nvPicPr>
          <p:cNvPr id="15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8384" y="5949280"/>
            <a:ext cx="913486" cy="658368"/>
          </a:xfrm>
          <a:prstGeom prst="rect">
            <a:avLst/>
          </a:prstGeom>
          <a:noFill/>
        </p:spPr>
      </p:pic>
      <p:pic>
        <p:nvPicPr>
          <p:cNvPr id="16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60648"/>
            <a:ext cx="913486" cy="658368"/>
          </a:xfrm>
          <a:prstGeom prst="rect">
            <a:avLst/>
          </a:prstGeom>
          <a:noFill/>
        </p:spPr>
      </p:pic>
      <p:pic>
        <p:nvPicPr>
          <p:cNvPr id="17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8384" y="2060848"/>
            <a:ext cx="913486" cy="658368"/>
          </a:xfrm>
          <a:prstGeom prst="rect">
            <a:avLst/>
          </a:prstGeom>
          <a:noFill/>
        </p:spPr>
      </p:pic>
      <p:pic>
        <p:nvPicPr>
          <p:cNvPr id="18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5085184"/>
            <a:ext cx="913486" cy="658368"/>
          </a:xfrm>
          <a:prstGeom prst="rect">
            <a:avLst/>
          </a:prstGeom>
          <a:noFill/>
        </p:spPr>
      </p:pic>
      <p:pic>
        <p:nvPicPr>
          <p:cNvPr id="19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933056"/>
            <a:ext cx="913486" cy="658368"/>
          </a:xfrm>
          <a:prstGeom prst="rect">
            <a:avLst/>
          </a:prstGeom>
          <a:noFill/>
        </p:spPr>
      </p:pic>
      <p:pic>
        <p:nvPicPr>
          <p:cNvPr id="20" name="Picture 7" descr="C:\Documents and Settings\Asus\Local Settings\Temporary Internet Files\Content.IE5\OK3J7WQM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8384" y="4725144"/>
            <a:ext cx="913486" cy="65836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9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4000"/>
                            </p:stCondLst>
                            <p:childTnLst>
                              <p:par>
                                <p:cTn id="9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000"/>
                            </p:stCondLst>
                            <p:childTnLst>
                              <p:par>
                                <p:cTn id="97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9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6000"/>
                            </p:stCondLst>
                            <p:childTnLst>
                              <p:par>
                                <p:cTn id="103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0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8000"/>
                            </p:stCondLst>
                            <p:childTnLst>
                              <p:par>
                                <p:cTn id="10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8000"/>
                            </p:stCondLst>
                            <p:childTnLst>
                              <p:par>
                                <p:cTn id="109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5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1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121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7012E-6 L -0.25 -2.7012E-6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7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2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6000"/>
                            </p:stCondLst>
                            <p:childTnLst>
                              <p:par>
                                <p:cTn id="13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16000"/>
                            </p:stCondLst>
                            <p:childTnLst>
                              <p:par>
                                <p:cTn id="133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1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18000"/>
                            </p:stCondLst>
                            <p:childTnLst>
                              <p:par>
                                <p:cTn id="139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145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2000"/>
                            </p:stCondLst>
                            <p:childTnLst>
                              <p:par>
                                <p:cTn id="14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2000"/>
                            </p:stCondLst>
                            <p:childTnLst>
                              <p:par>
                                <p:cTn id="151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4000"/>
                            </p:stCondLst>
                            <p:childTnLst>
                              <p:par>
                                <p:cTn id="15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24000"/>
                            </p:stCondLst>
                            <p:childTnLst>
                              <p:par>
                                <p:cTn id="157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5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26000"/>
                            </p:stCondLst>
                            <p:childTnLst>
                              <p:par>
                                <p:cTn id="16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6000"/>
                            </p:stCondLst>
                            <p:childTnLst>
                              <p:par>
                                <p:cTn id="163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1000"/>
                            </p:stCondLst>
                            <p:childTnLst>
                              <p:par>
                                <p:cTn id="174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9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2000"/>
                            </p:stCondLst>
                            <p:childTnLst>
                              <p:par>
                                <p:cTn id="18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000"/>
                            </p:stCondLst>
                            <p:childTnLst>
                              <p:par>
                                <p:cTn id="18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900" decel="100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4000"/>
                            </p:stCondLst>
                            <p:childTnLst>
                              <p:par>
                                <p:cTn id="19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 tmFilter="0,0; .5, 1; 1, 1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7030A0"/>
                </a:solidFill>
              </a:rPr>
              <a:t>ZEMĚDĚLSTVÍ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brambory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len 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oves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žito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Documents and Settings\Asus\Local Settings\Temporary Internet Files\Content.IE5\373A2Q34\MC9003312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556792"/>
            <a:ext cx="2440939" cy="1936342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IASPX8TS\MP9004486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564904"/>
            <a:ext cx="2862318" cy="38164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7030A0"/>
                </a:solidFill>
              </a:rPr>
              <a:t>PRŮMYSL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žula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potravinářský</a:t>
            </a:r>
          </a:p>
          <a:p>
            <a:pPr lvl="2"/>
            <a:r>
              <a:rPr lang="cs-CZ" dirty="0" smtClean="0"/>
              <a:t>zpracování brambor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strojírenský</a:t>
            </a:r>
          </a:p>
          <a:p>
            <a:pPr lvl="2"/>
            <a:r>
              <a:rPr lang="cs-CZ" dirty="0" smtClean="0"/>
              <a:t>Žďár nad Sázavou</a:t>
            </a:r>
          </a:p>
          <a:p>
            <a:pPr lvl="2"/>
            <a:r>
              <a:rPr lang="cs-CZ" dirty="0" smtClean="0"/>
              <a:t>Jihlava</a:t>
            </a:r>
            <a:endParaRPr lang="cs-CZ" dirty="0"/>
          </a:p>
        </p:txBody>
      </p:sp>
      <p:pic>
        <p:nvPicPr>
          <p:cNvPr id="3080" name="Picture 8" descr="C:\Documents and Settings\Asus\Local Settings\Temporary Internet Files\Content.IE5\A3OHOQ91\MP900433744[1].jpg"/>
          <p:cNvPicPr>
            <a:picLocks noChangeAspect="1" noChangeArrowheads="1"/>
          </p:cNvPicPr>
          <p:nvPr/>
        </p:nvPicPr>
        <p:blipFill>
          <a:blip r:embed="rId2" cstate="print"/>
          <a:srcRect t="24880"/>
          <a:stretch>
            <a:fillRect/>
          </a:stretch>
        </p:blipFill>
        <p:spPr bwMode="auto">
          <a:xfrm>
            <a:off x="4716016" y="764704"/>
            <a:ext cx="2880320" cy="32907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81" name="Picture 9" descr="C:\Documents and Settings\Asus\Local Settings\Temporary Internet Files\Content.IE5\IASPX8TS\MC9003312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4581128"/>
            <a:ext cx="2269320" cy="1800200"/>
          </a:xfrm>
          <a:prstGeom prst="rect">
            <a:avLst/>
          </a:prstGeom>
          <a:noFill/>
        </p:spPr>
      </p:pic>
      <p:pic>
        <p:nvPicPr>
          <p:cNvPr id="3082" name="Picture 10" descr="C:\Documents and Settings\Asus\Local Settings\Temporary Internet Files\Content.IE5\TJVZW7GQ\MP9004487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4221088"/>
            <a:ext cx="3672408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3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150"/>
                            </p:stCondLst>
                            <p:childTnLst>
                              <p:par>
                                <p:cTn id="6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31550" cmpd="sng">
                  <a:solidFill>
                    <a:srgbClr val="7030A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solidFill>
                  <a:srgbClr val="7030A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24536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Kde se v tomto kraji nachází jaderná elektrárna?</a:t>
            </a:r>
            <a:endParaRPr lang="cs-CZ" dirty="0"/>
          </a:p>
        </p:txBody>
      </p:sp>
      <p:pic>
        <p:nvPicPr>
          <p:cNvPr id="4098" name="Picture 2" descr="C:\Documents and Settings\Asus\Local Settings\Temporary Internet Files\Content.IE5\3W220ZCC\MC90043709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276872"/>
            <a:ext cx="3747864" cy="374786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11560" y="6021288"/>
            <a:ext cx="202651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800" dirty="0" smtClean="0">
                <a:hlinkClick r:id="rId3"/>
              </a:rPr>
              <a:t>http://www.</a:t>
            </a:r>
            <a:r>
              <a:rPr lang="cs-CZ" sz="800" dirty="0" err="1" smtClean="0">
                <a:hlinkClick r:id="rId3"/>
              </a:rPr>
              <a:t>google.cz</a:t>
            </a:r>
            <a:r>
              <a:rPr lang="cs-CZ" sz="800" dirty="0" smtClean="0">
                <a:hlinkClick r:id="rId3"/>
              </a:rPr>
              <a:t>/</a:t>
            </a:r>
            <a:r>
              <a:rPr lang="cs-CZ" sz="800" dirty="0" err="1" smtClean="0">
                <a:hlinkClick r:id="rId3"/>
              </a:rPr>
              <a:t>imghp</a:t>
            </a:r>
            <a:r>
              <a:rPr lang="cs-CZ" sz="800" dirty="0" smtClean="0">
                <a:hlinkClick r:id="rId3"/>
              </a:rPr>
              <a:t>?</a:t>
            </a:r>
            <a:r>
              <a:rPr lang="cs-CZ" sz="800" dirty="0" err="1" smtClean="0">
                <a:hlinkClick r:id="rId3"/>
              </a:rPr>
              <a:t>hl</a:t>
            </a:r>
            <a:r>
              <a:rPr lang="cs-CZ" sz="800" dirty="0" smtClean="0">
                <a:hlinkClick r:id="rId3"/>
              </a:rPr>
              <a:t>=</a:t>
            </a:r>
            <a:r>
              <a:rPr lang="cs-CZ" sz="800" dirty="0" err="1" smtClean="0">
                <a:hlinkClick r:id="rId3"/>
              </a:rPr>
              <a:t>cs</a:t>
            </a:r>
            <a:r>
              <a:rPr lang="cs-CZ" sz="800" dirty="0" smtClean="0">
                <a:hlinkClick r:id="rId3"/>
              </a:rPr>
              <a:t>&amp;</a:t>
            </a:r>
            <a:r>
              <a:rPr lang="cs-CZ" sz="800" dirty="0" err="1" smtClean="0">
                <a:hlinkClick r:id="rId3"/>
              </a:rPr>
              <a:t>tab</a:t>
            </a:r>
            <a:r>
              <a:rPr lang="cs-CZ" sz="800" dirty="0" smtClean="0">
                <a:hlinkClick r:id="rId3"/>
              </a:rPr>
              <a:t>=</a:t>
            </a:r>
            <a:r>
              <a:rPr lang="cs-CZ" sz="800" dirty="0" err="1" smtClean="0">
                <a:hlinkClick r:id="rId3"/>
              </a:rPr>
              <a:t>wi</a:t>
            </a:r>
            <a:endParaRPr lang="cs-CZ" sz="800" dirty="0" smtClean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2648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 smtClean="0"/>
              <a:t>Kraj vysočina. In: 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 [online]. San </a:t>
            </a:r>
            <a:r>
              <a:rPr lang="cs-CZ" sz="2000" dirty="0" err="1" smtClean="0"/>
              <a:t>Francisco</a:t>
            </a:r>
            <a:r>
              <a:rPr lang="cs-CZ" sz="2000" dirty="0" smtClean="0"/>
              <a:t>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2013-06-08]. Dostupné z: </a:t>
            </a:r>
            <a:r>
              <a:rPr lang="cs-CZ" sz="2000" dirty="0" smtClean="0">
                <a:hlinkClick r:id="rId2"/>
              </a:rPr>
              <a:t>http://cs.wikipedia.org/wiki/Soubor:2004_Kraj_Vysocina.PNG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Ostatní obrázky – klipart</a:t>
            </a:r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Použitá literatura – pouze vlastní myšlenky</a:t>
            </a:r>
            <a:endParaRPr lang="cs-CZ" sz="20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126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EVROPA A SVĚT KRAJE ČR</vt:lpstr>
      <vt:lpstr>Kraj Vysočina</vt:lpstr>
      <vt:lpstr>Snímek 4</vt:lpstr>
      <vt:lpstr>Snímek 5</vt:lpstr>
      <vt:lpstr>Snímek 6</vt:lpstr>
      <vt:lpstr>Snímek 7</vt:lpstr>
      <vt:lpstr>OTÁZKA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15</cp:revision>
  <dcterms:created xsi:type="dcterms:W3CDTF">2013-05-26T17:22:15Z</dcterms:created>
  <dcterms:modified xsi:type="dcterms:W3CDTF">2013-09-11T18:50:03Z</dcterms:modified>
</cp:coreProperties>
</file>