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22343-C95E-467B-88E2-11A4786ED00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1700808"/>
            <a:ext cx="7772400" cy="504825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</a:rPr>
              <a:t>DIGITÁLNÍ UČEBNÍ MATERIÁL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: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VY_32_INOVACE_01_Aj7_63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25.8.2013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 - positive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68407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naučení a procvičení kladné věty budoucího</a:t>
            </a:r>
          </a:p>
          <a:p>
            <a:r>
              <a:rPr lang="cs-CZ" sz="2400" dirty="0" smtClean="0">
                <a:latin typeface="Comic Sans MS" pitchFamily="66" charset="0"/>
              </a:rPr>
              <a:t>času prostého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4, 5, 6, – teoretická část – je zde vysvětlena tvorba věty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7,8, 9, 10, 11 – praktická část – děti tvoří věty podle obrázku a daných slovíček.</a:t>
            </a:r>
          </a:p>
          <a:p>
            <a:r>
              <a:rPr lang="cs-CZ" sz="2400" dirty="0" smtClean="0">
                <a:latin typeface="Comic Sans MS" pitchFamily="66" charset="0"/>
              </a:rPr>
              <a:t>Pokud na obrázek kliknou, objeví se jim správné řešení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259632" y="1484784"/>
            <a:ext cx="6768752" cy="331236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0000"/>
                </a:solidFill>
                <a:latin typeface="Comic Sans MS" pitchFamily="66" charset="0"/>
              </a:rPr>
              <a:t>Future</a:t>
            </a:r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  <a:latin typeface="Comic Sans MS" pitchFamily="66" charset="0"/>
              </a:rPr>
              <a:t>simple</a:t>
            </a:r>
            <a:endParaRPr lang="cs-CZ" sz="5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ctr"/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</a:rPr>
              <a:t>Positive sentence</a:t>
            </a:r>
            <a:endParaRPr lang="cs-CZ" sz="5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Budoucí čas prostý –</a:t>
            </a:r>
            <a:b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 kladná věta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Kladná věta v budoucím čase prostém se tvoří takto: </a:t>
            </a:r>
          </a:p>
          <a:p>
            <a:endParaRPr lang="cs-CZ" sz="2800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Podmět (zájmeno, podstatné jméno) </a:t>
            </a:r>
          </a:p>
          <a:p>
            <a:r>
              <a:rPr lang="cs-CZ" sz="2800" b="1" dirty="0" smtClean="0">
                <a:latin typeface="Comic Sans MS" pitchFamily="66" charset="0"/>
              </a:rPr>
              <a:t>+ pomocné sloveso WILL</a:t>
            </a:r>
          </a:p>
          <a:p>
            <a:r>
              <a:rPr lang="cs-CZ" sz="2800" b="1" dirty="0" smtClean="0">
                <a:latin typeface="Comic Sans MS" pitchFamily="66" charset="0"/>
              </a:rPr>
              <a:t>+ sloveso v základním tvaru</a:t>
            </a:r>
          </a:p>
          <a:p>
            <a:r>
              <a:rPr lang="cs-CZ" sz="2800" b="1" dirty="0" smtClean="0">
                <a:latin typeface="Comic Sans MS" pitchFamily="66" charset="0"/>
              </a:rPr>
              <a:t>+ zbytek věty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Př.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get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up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at</a:t>
            </a:r>
            <a:r>
              <a:rPr lang="cs-CZ" sz="2800" b="1" dirty="0" smtClean="0">
                <a:latin typeface="Comic Sans MS" pitchFamily="66" charset="0"/>
              </a:rPr>
              <a:t> 8 o´</a:t>
            </a:r>
            <a:r>
              <a:rPr lang="cs-CZ" sz="2800" b="1" dirty="0" err="1" smtClean="0">
                <a:latin typeface="Comic Sans MS" pitchFamily="66" charset="0"/>
              </a:rPr>
              <a:t>clock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Tvary v různých osobách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Tvar pomocného slovesa WILL je v každé osobě stejný</a:t>
            </a:r>
          </a:p>
          <a:p>
            <a:endParaRPr lang="cs-CZ" b="1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Používáme také zkrácenou formu pomocného slovesa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´LL</a:t>
            </a:r>
          </a:p>
          <a:p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Př</a:t>
            </a:r>
            <a:r>
              <a:rPr lang="cs-CZ" sz="2800" dirty="0" smtClean="0">
                <a:latin typeface="Comic Sans MS" pitchFamily="66" charset="0"/>
              </a:rPr>
              <a:t>: He‘ </a:t>
            </a:r>
            <a:r>
              <a:rPr lang="cs-CZ" sz="2800" dirty="0" err="1" smtClean="0">
                <a:latin typeface="Comic Sans MS" pitchFamily="66" charset="0"/>
              </a:rPr>
              <a:t>ll</a:t>
            </a:r>
            <a:r>
              <a:rPr lang="cs-CZ" sz="2800" dirty="0" smtClean="0">
                <a:latin typeface="Comic Sans MS" pitchFamily="66" charset="0"/>
              </a:rPr>
              <a:t> play </a:t>
            </a:r>
            <a:r>
              <a:rPr lang="cs-CZ" sz="2800" dirty="0" err="1" smtClean="0">
                <a:latin typeface="Comic Sans MS" pitchFamily="66" charset="0"/>
              </a:rPr>
              <a:t>football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Příklad časování slovesa GO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>
                <a:latin typeface="Comic Sans MS" pitchFamily="66" charset="0"/>
              </a:rPr>
              <a:t>I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You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latin typeface="Comic Sans MS" pitchFamily="66" charset="0"/>
              </a:rPr>
              <a:t>He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She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latin typeface="Comic Sans MS" pitchFamily="66" charset="0"/>
              </a:rPr>
              <a:t>It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We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You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</a:p>
          <a:p>
            <a:pPr>
              <a:lnSpc>
                <a:spcPct val="210000"/>
              </a:lnSpc>
            </a:pPr>
            <a:r>
              <a:rPr lang="cs-CZ" sz="3600" b="1" dirty="0" err="1" smtClean="0">
                <a:latin typeface="Comic Sans MS" pitchFamily="66" charset="0"/>
              </a:rPr>
              <a:t>They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go</a:t>
            </a:r>
            <a:endParaRPr lang="cs-CZ" sz="36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332656"/>
            <a:ext cx="49685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PROCVIČOVÁNÍ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3" name="Obrázek 2" descr="C:\Users\ucitel\AppData\Local\Microsoft\Windows\Temporary Internet Files\Low\Content.IE5\PBR7XT5Y\MC90035798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ucitel\AppData\Local\Microsoft\Windows\Temporary Internet Files\Low\Content.IE5\UTBJ4F2Q\MC9002329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19442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707904" y="227687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I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write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homework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479715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read</a:t>
            </a:r>
            <a:r>
              <a:rPr lang="cs-CZ" sz="3200" b="1" dirty="0" smtClean="0">
                <a:latin typeface="Comic Sans MS" pitchFamily="66" charset="0"/>
              </a:rPr>
              <a:t> a </a:t>
            </a:r>
            <a:r>
              <a:rPr lang="cs-CZ" sz="3200" b="1" dirty="0" err="1" smtClean="0">
                <a:latin typeface="Comic Sans MS" pitchFamily="66" charset="0"/>
              </a:rPr>
              <a:t>comic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356992"/>
            <a:ext cx="2839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homework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93296"/>
            <a:ext cx="2747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read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comic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G6ZWGQFZ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520280" cy="193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AG694MCM\MC90023272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1691680" cy="2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44624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060848"/>
            <a:ext cx="1706245" cy="1727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635896" y="9807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They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watch</a:t>
            </a:r>
            <a:r>
              <a:rPr lang="cs-CZ" sz="3200" b="1" dirty="0" smtClean="0">
                <a:latin typeface="Comic Sans MS" pitchFamily="66" charset="0"/>
              </a:rPr>
              <a:t> TV.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299695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count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numbers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494116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sing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well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60848"/>
            <a:ext cx="2494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63083" y="3789040"/>
            <a:ext cx="2880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count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numbers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165304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34911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G6ZWGQFZ\MC9001283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060848"/>
            <a:ext cx="220716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XS5UDPB1\MC900232441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581128"/>
            <a:ext cx="2952328" cy="1763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55576" y="321297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We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learn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English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5229200"/>
            <a:ext cx="5472608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I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go to </a:t>
            </a:r>
            <a:r>
              <a:rPr lang="cs-CZ" sz="3200" b="1" dirty="0" err="1" smtClean="0">
                <a:latin typeface="Comic Sans MS" pitchFamily="66" charset="0"/>
              </a:rPr>
              <a:t>bed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at</a:t>
            </a:r>
            <a:r>
              <a:rPr lang="cs-CZ" sz="3200" b="1" dirty="0" smtClean="0">
                <a:latin typeface="Comic Sans MS" pitchFamily="66" charset="0"/>
              </a:rPr>
              <a:t> 10 </a:t>
            </a:r>
            <a:r>
              <a:rPr lang="cs-CZ" sz="3200" b="1" dirty="0" err="1" smtClean="0">
                <a:latin typeface="Comic Sans MS" pitchFamily="66" charset="0"/>
              </a:rPr>
              <a:t>pm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836712"/>
            <a:ext cx="5760640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work</a:t>
            </a:r>
            <a:r>
              <a:rPr lang="cs-CZ" sz="3200" b="1" dirty="0" smtClean="0">
                <a:latin typeface="Comic Sans MS" pitchFamily="66" charset="0"/>
              </a:rPr>
              <a:t> in </a:t>
            </a:r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garden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276872"/>
            <a:ext cx="3684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work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3383" y="4149080"/>
            <a:ext cx="2720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learn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English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093296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I/go to </a:t>
            </a:r>
            <a:r>
              <a:rPr lang="cs-CZ" sz="2400" b="1" dirty="0" err="1" smtClean="0">
                <a:latin typeface="Comic Sans MS" pitchFamily="66" charset="0"/>
              </a:rPr>
              <a:t>bed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AG694MCM\MC90021667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237626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SD8TKQRG\MC90028562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05064"/>
            <a:ext cx="273630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31840" y="1628800"/>
            <a:ext cx="5760640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have</a:t>
            </a:r>
            <a:r>
              <a:rPr lang="cs-CZ" sz="3200" b="1" dirty="0" smtClean="0">
                <a:latin typeface="Comic Sans MS" pitchFamily="66" charset="0"/>
              </a:rPr>
              <a:t> a piano </a:t>
            </a:r>
            <a:r>
              <a:rPr lang="cs-CZ" sz="3200" b="1" dirty="0" err="1" smtClean="0">
                <a:latin typeface="Comic Sans MS" pitchFamily="66" charset="0"/>
              </a:rPr>
              <a:t>lesson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486916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They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have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dinner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3615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6165304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dinner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XS5UDPB1\MC9003616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23042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EKHJ0FHD\MC9003559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556792"/>
            <a:ext cx="200138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35799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8"/>
            <a:ext cx="2016224" cy="2296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419872" y="47667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swim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fast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27809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She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go </a:t>
            </a:r>
            <a:r>
              <a:rPr lang="cs-CZ" sz="3200" b="1" dirty="0" err="1" smtClean="0">
                <a:latin typeface="Comic Sans MS" pitchFamily="66" charset="0"/>
              </a:rPr>
              <a:t>shopping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47864" y="501317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He </a:t>
            </a:r>
            <a:r>
              <a:rPr lang="cs-CZ" sz="3200" b="1" dirty="0" err="1" smtClean="0">
                <a:latin typeface="Comic Sans MS" pitchFamily="66" charset="0"/>
              </a:rPr>
              <a:t>will</a:t>
            </a:r>
            <a:r>
              <a:rPr lang="cs-CZ" sz="3200" b="1" dirty="0" smtClean="0">
                <a:latin typeface="Comic Sans MS" pitchFamily="66" charset="0"/>
              </a:rPr>
              <a:t> play </a:t>
            </a:r>
            <a:r>
              <a:rPr lang="cs-CZ" sz="3200" b="1" dirty="0" err="1" smtClean="0">
                <a:latin typeface="Comic Sans MS" pitchFamily="66" charset="0"/>
              </a:rPr>
              <a:t>football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628800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50020" y="3717032"/>
            <a:ext cx="2593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/go </a:t>
            </a:r>
            <a:r>
              <a:rPr lang="cs-CZ" sz="2400" b="1" dirty="0" err="1" smtClean="0">
                <a:latin typeface="Comic Sans MS" pitchFamily="66" charset="0"/>
              </a:rPr>
              <a:t>shopping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6165304"/>
            <a:ext cx="2622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He/play </a:t>
            </a:r>
            <a:r>
              <a:rPr lang="cs-CZ" sz="2400" b="1" dirty="0" err="1" smtClean="0">
                <a:latin typeface="Comic Sans MS" pitchFamily="66" charset="0"/>
              </a:rPr>
              <a:t>football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http://officeimg.vo.msecnd.net/en-us/images/MH900357981.jpg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83671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1268760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TELEVIZI: http://officeimg.vo.msecnd.net/en-us/images/MH900232151.jpg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162880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http://officeimg.vo.msecnd.net/en-us/images/MH900232728.jpg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88840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POČÍTÁNÍ: http://officeimg.vo.msecnd.net/en-us/images/MH900446248.jpg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234888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http://officeimg.vo.msecnd.net/en-us/images/MH900361626.jpg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08920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NAKUPOVÁNÍ: http://officeimg.vo.msecnd.net/en-us/images/MH900355903.jpg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5536" y="3068960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FOTBAL: http://officeimg.vo.msecnd.net/en-us/images/MH900357999.jpg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536" y="3501008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PRÁCE NA ZAHRADĚ: http://officeimg.vo.msecnd.net/en-us/images/MH900349115.jpg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3528" y="386104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UČENÍ: http://officeimg.vo.msecnd.net/en-us/images/MH900128388.jpg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429309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JÍT DO POSTELE: http://officeimg.vo.msecnd.net/en-us/images/MH900232441.jpg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3528" y="465313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HRANÍ NA PIANO: http://officeimg.vo.msecnd.net/en-us/images/MH900216670.jpg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013176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VEČEŘET: http://officeimg.vo.msecnd.net/en-us/images/MH900285626.jpg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88640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387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MATERIÁL: VY_32_INOVACE_01_Aj7_63 </vt:lpstr>
      <vt:lpstr>Snímek 2</vt:lpstr>
      <vt:lpstr>Snímek 3</vt:lpstr>
      <vt:lpstr>Budoucí čas prostý –  kladná věta</vt:lpstr>
      <vt:lpstr>Tvary v různých osobách</vt:lpstr>
      <vt:lpstr>Příklad časování slovesa GO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MATERIÁL: VY_32_INOVACE_01_Aj6_01</dc:title>
  <dc:creator>ucitel</dc:creator>
  <cp:lastModifiedBy>ucitel</cp:lastModifiedBy>
  <cp:revision>19</cp:revision>
  <dcterms:created xsi:type="dcterms:W3CDTF">2013-10-07T16:07:02Z</dcterms:created>
  <dcterms:modified xsi:type="dcterms:W3CDTF">2014-04-28T20:14:26Z</dcterms:modified>
</cp:coreProperties>
</file>