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3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994902-BF6C-4A90-B58A-CEA88D98746D}" type="datetimeFigureOut">
              <a:rPr lang="cs-CZ" smtClean="0"/>
              <a:pPr/>
              <a:t>4.5.2014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A6531-1EE4-42AD-896B-79397B4E932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232157.jpg" TargetMode="External"/><Relationship Id="rId3" Type="http://schemas.openxmlformats.org/officeDocument/2006/relationships/hyperlink" Target="http://officeimg.vo.msecnd.net/en-us/images/MH900357981.jpg" TargetMode="External"/><Relationship Id="rId7" Type="http://schemas.openxmlformats.org/officeDocument/2006/relationships/hyperlink" Target="http://officeimg.vo.msecnd.net/en-us/images/MH900357967.jpg" TargetMode="External"/><Relationship Id="rId2" Type="http://schemas.openxmlformats.org/officeDocument/2006/relationships/hyperlink" Target="http://officeimg.vo.msecnd.net/en-us/images/MH900232907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232899.jpg" TargetMode="External"/><Relationship Id="rId5" Type="http://schemas.openxmlformats.org/officeDocument/2006/relationships/hyperlink" Target="http://officeimg.vo.msecnd.net/en-us/images/MH900232441.jpg" TargetMode="External"/><Relationship Id="rId10" Type="http://schemas.openxmlformats.org/officeDocument/2006/relationships/hyperlink" Target="http://officeimg.vo.msecnd.net/en-us/images/MH900232913.jpg" TargetMode="External"/><Relationship Id="rId4" Type="http://schemas.openxmlformats.org/officeDocument/2006/relationships/hyperlink" Target="http://officeimg.vo.msecnd.net/en-us/images/MH900349109.jpg" TargetMode="External"/><Relationship Id="rId9" Type="http://schemas.openxmlformats.org/officeDocument/2006/relationships/hyperlink" Target="http://officeimg.vo.msecnd.net/en-us/images/MH900355905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H900237319.jpg" TargetMode="External"/><Relationship Id="rId2" Type="http://schemas.openxmlformats.org/officeDocument/2006/relationships/hyperlink" Target="http://officeimg.vo.msecnd.net/en-us/images/MH900134537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officeimg.vo.msecnd.net/en-us/images/MH900318736.jpg" TargetMode="External"/><Relationship Id="rId4" Type="http://schemas.openxmlformats.org/officeDocument/2006/relationships/hyperlink" Target="http://officeimg.vo.msecnd.net/en-us/images/MH900355937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Škola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Základní škola T.G. Masaryka </a:t>
                      </a:r>
                      <a:r>
                        <a:rPr lang="cs-CZ" b="1" dirty="0" err="1" smtClean="0"/>
                        <a:t>Komárov</a:t>
                      </a:r>
                      <a:r>
                        <a:rPr lang="cs-CZ" b="1" dirty="0" smtClean="0"/>
                        <a:t>, okres Beroun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Jméno autora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Pavla </a:t>
                      </a:r>
                      <a:r>
                        <a:rPr lang="cs-CZ" b="1" dirty="0" err="1" smtClean="0"/>
                        <a:t>Kredbová</a:t>
                      </a:r>
                      <a:endParaRPr lang="cs-CZ" b="1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Datum vytvoření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3.11. </a:t>
                      </a:r>
                      <a:r>
                        <a:rPr lang="cs-CZ" b="1" dirty="0" smtClean="0"/>
                        <a:t>2013</a:t>
                      </a:r>
                      <a:endParaRPr lang="cs-CZ" b="1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b="1" dirty="0" smtClean="0"/>
                        <a:t>Vzdělávací obor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err="1" smtClean="0"/>
                        <a:t>Tématická</a:t>
                      </a:r>
                      <a:r>
                        <a:rPr lang="cs-CZ" b="1" dirty="0" smtClean="0"/>
                        <a:t> oblast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Anglický jazyk  </a:t>
                      </a:r>
                      <a:r>
                        <a:rPr lang="cs-CZ" b="1" dirty="0" smtClean="0"/>
                        <a:t>7. </a:t>
                      </a:r>
                      <a:r>
                        <a:rPr lang="cs-CZ" b="1" dirty="0" smtClean="0"/>
                        <a:t>ročník</a:t>
                      </a:r>
                      <a:endParaRPr lang="cs-CZ" b="1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Téma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Past </a:t>
                      </a:r>
                      <a:r>
                        <a:rPr lang="cs-CZ" b="1" dirty="0" err="1" smtClean="0"/>
                        <a:t>continuous</a:t>
                      </a:r>
                      <a:r>
                        <a:rPr lang="cs-CZ" b="1" baseline="0" dirty="0" smtClean="0"/>
                        <a:t> </a:t>
                      </a:r>
                      <a:r>
                        <a:rPr lang="cs-CZ" b="1" baseline="0" dirty="0" smtClean="0"/>
                        <a:t>- </a:t>
                      </a:r>
                      <a:r>
                        <a:rPr lang="cs-CZ" b="1" baseline="0" dirty="0" err="1" smtClean="0"/>
                        <a:t>questions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9552" y="188640"/>
            <a:ext cx="8064896" cy="136815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Obdélník 5"/>
          <p:cNvSpPr/>
          <p:nvPr/>
        </p:nvSpPr>
        <p:spPr>
          <a:xfrm>
            <a:off x="683568" y="1700808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cs-CZ" b="1" dirty="0" smtClean="0"/>
              <a:t>DIGITÁLNÍ UČEBNÍ MATERIÁL: </a:t>
            </a:r>
            <a:r>
              <a:rPr lang="cs-CZ" b="1" dirty="0" smtClean="0"/>
              <a:t>VY_32_INOVACE_01_Aj7_73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8204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6138"/>
            <a:ext cx="763284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Anotace:</a:t>
            </a:r>
          </a:p>
          <a:p>
            <a:r>
              <a:rPr lang="cs-CZ" sz="2000" b="1" dirty="0" smtClean="0"/>
              <a:t>Tento materiál slouží k vysvětlení a procvičení otázek v minulém čase </a:t>
            </a:r>
            <a:r>
              <a:rPr lang="cs-CZ" sz="2000" b="1" dirty="0" smtClean="0"/>
              <a:t>průběhovém. </a:t>
            </a:r>
            <a:r>
              <a:rPr lang="cs-CZ" sz="2000" b="1" dirty="0" smtClean="0"/>
              <a:t>První část je zaměřena na jednoduché otázky, na které odpovídáme ANO/NE. Druhá část je zaměřena na otázky s tázacím zájmenem.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Str. 4,5 – vysvětlení tvorby otázek, funkce pomocného slovesa a tvorba </a:t>
            </a:r>
            <a:r>
              <a:rPr lang="cs-CZ" sz="2000" b="1" dirty="0" err="1" smtClean="0"/>
              <a:t>tvz</a:t>
            </a:r>
            <a:r>
              <a:rPr lang="cs-CZ" sz="2000" b="1" dirty="0" smtClean="0"/>
              <a:t>. krátkých odpovědí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Str. 6-12 – procvičování tvorby otázky a krátkých odpovědí</a:t>
            </a:r>
          </a:p>
          <a:p>
            <a:r>
              <a:rPr lang="cs-CZ" sz="2000" b="1" dirty="0" smtClean="0"/>
              <a:t>Děti vidí jen obrázek a slovíčka, která mají použít, vytvoří otázku, po kliknutí se jim objeví správná verze, pak vytvoří obě dvě (kladnou i zápornou) odpovědi. Opět po kliknutí mohou vidět, jak to mělo vypadat.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Str. 13 – vysvětlení tvorby otázky pomocí tázacího zájmena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Str. </a:t>
            </a:r>
            <a:r>
              <a:rPr lang="cs-CZ" sz="2000" b="1" dirty="0" smtClean="0"/>
              <a:t>14,15 </a:t>
            </a:r>
            <a:r>
              <a:rPr lang="cs-CZ" sz="2000" b="1" dirty="0" smtClean="0"/>
              <a:t>– procvičování tvorby otázky i odpovědi</a:t>
            </a:r>
          </a:p>
          <a:p>
            <a:r>
              <a:rPr lang="cs-CZ" sz="2000" b="1" dirty="0" smtClean="0"/>
              <a:t>Děti vidí obrázek, tázací zájmeno a slovní zásobu, které mají použít, po kliknutí se jim zobrazí, jak měla otázka vypadat správně, po dalším kliknutí , jak měla vypadat správná odpověď.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ál 3"/>
          <p:cNvSpPr/>
          <p:nvPr/>
        </p:nvSpPr>
        <p:spPr>
          <a:xfrm>
            <a:off x="1475656" y="854759"/>
            <a:ext cx="6480720" cy="475252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rgbClr val="FF0000"/>
                </a:solidFill>
              </a:rPr>
              <a:t>PAST CONTINUOUS - QUESTIONS</a:t>
            </a:r>
            <a:endParaRPr lang="cs-CZ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8091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Tvorba otázky – YES/NO </a:t>
            </a: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/>
              <a:t>Při tvorbě otázky využíváme pomocného slovesa </a:t>
            </a:r>
            <a:r>
              <a:rPr lang="cs-CZ" b="1" dirty="0" smtClean="0">
                <a:solidFill>
                  <a:srgbClr val="FF0000"/>
                </a:solidFill>
              </a:rPr>
              <a:t>BÝT (WAS/WERE)</a:t>
            </a:r>
            <a:r>
              <a:rPr lang="cs-CZ" b="1" dirty="0" smtClean="0"/>
              <a:t>, které dáme na začátek věty</a:t>
            </a:r>
          </a:p>
          <a:p>
            <a:r>
              <a:rPr lang="cs-CZ" b="1" dirty="0" smtClean="0"/>
              <a:t>Na druhé místo otázky dáme podmět</a:t>
            </a:r>
          </a:p>
          <a:p>
            <a:r>
              <a:rPr lang="cs-CZ" b="1" dirty="0" smtClean="0"/>
              <a:t>Na třetím místě bude plnovýznamové sloveso v ING tvaru</a:t>
            </a:r>
          </a:p>
          <a:p>
            <a:r>
              <a:rPr lang="cs-CZ" dirty="0" smtClean="0"/>
              <a:t>Ex.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hee</a:t>
            </a:r>
            <a:r>
              <a:rPr lang="cs-CZ" dirty="0" smtClean="0"/>
              <a:t> </a:t>
            </a:r>
            <a:r>
              <a:rPr lang="cs-CZ" dirty="0" err="1" smtClean="0"/>
              <a:t>playing</a:t>
            </a:r>
            <a:r>
              <a:rPr lang="cs-CZ" dirty="0" smtClean="0"/>
              <a:t> </a:t>
            </a:r>
            <a:r>
              <a:rPr lang="cs-CZ" dirty="0" err="1" smtClean="0"/>
              <a:t>tennis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r>
              <a:rPr lang="cs-CZ" dirty="0" smtClean="0"/>
              <a:t>         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eating</a:t>
            </a:r>
            <a:r>
              <a:rPr lang="cs-CZ" dirty="0" smtClean="0"/>
              <a:t> pizza?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1967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dirty="0" smtClean="0"/>
              <a:t>Krátké odpovědi – </a:t>
            </a:r>
            <a:r>
              <a:rPr lang="cs-CZ" dirty="0" err="1" smtClean="0"/>
              <a:t>Short</a:t>
            </a:r>
            <a:r>
              <a:rPr lang="cs-CZ" dirty="0" smtClean="0"/>
              <a:t> </a:t>
            </a:r>
            <a:r>
              <a:rPr lang="cs-CZ" dirty="0" err="1" smtClean="0"/>
              <a:t>answers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/>
              <a:t>Na otázky lze odpovídat krátkými odpověďmi</a:t>
            </a:r>
          </a:p>
          <a:p>
            <a:r>
              <a:rPr lang="cs-CZ" b="1" dirty="0" smtClean="0"/>
              <a:t>Využíváme pouze pomocné sloveso BÝT a osobní zájmeno</a:t>
            </a:r>
          </a:p>
          <a:p>
            <a:r>
              <a:rPr lang="cs-CZ" b="1" dirty="0" smtClean="0"/>
              <a:t>Ex. </a:t>
            </a:r>
            <a:r>
              <a:rPr lang="cs-CZ" b="1" dirty="0" err="1" smtClean="0"/>
              <a:t>Were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playing</a:t>
            </a:r>
            <a:r>
              <a:rPr lang="cs-CZ" b="1" dirty="0" smtClean="0"/>
              <a:t> </a:t>
            </a:r>
            <a:r>
              <a:rPr lang="cs-CZ" b="1" dirty="0" err="1" smtClean="0"/>
              <a:t>tennis</a:t>
            </a:r>
            <a:r>
              <a:rPr lang="cs-CZ" b="1" dirty="0" smtClean="0"/>
              <a:t>? </a:t>
            </a:r>
            <a:r>
              <a:rPr lang="cs-CZ" b="1" dirty="0" err="1" smtClean="0"/>
              <a:t>Yes</a:t>
            </a:r>
            <a:r>
              <a:rPr lang="cs-CZ" b="1" dirty="0" smtClean="0"/>
              <a:t>, I </a:t>
            </a:r>
            <a:r>
              <a:rPr lang="cs-CZ" b="1" dirty="0" err="1" smtClean="0"/>
              <a:t>was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                No, I </a:t>
            </a:r>
            <a:r>
              <a:rPr lang="cs-CZ" b="1" dirty="0" err="1" smtClean="0"/>
              <a:t>wasn</a:t>
            </a:r>
            <a:r>
              <a:rPr lang="cs-CZ" b="1" dirty="0" smtClean="0"/>
              <a:t>´</a:t>
            </a:r>
            <a:r>
              <a:rPr lang="cs-CZ" b="1" dirty="0" err="1" smtClean="0"/>
              <a:t>t</a:t>
            </a:r>
            <a:r>
              <a:rPr lang="cs-CZ" b="1" dirty="0" smtClean="0"/>
              <a:t>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</a:t>
            </a:r>
            <a:r>
              <a:rPr lang="cs-CZ" b="1" dirty="0" err="1" smtClean="0"/>
              <a:t>Was</a:t>
            </a:r>
            <a:r>
              <a:rPr lang="cs-CZ" b="1" dirty="0" smtClean="0"/>
              <a:t> he </a:t>
            </a:r>
            <a:r>
              <a:rPr lang="cs-CZ" b="1" dirty="0" err="1" smtClean="0"/>
              <a:t>writing</a:t>
            </a:r>
            <a:r>
              <a:rPr lang="cs-CZ" b="1" dirty="0" smtClean="0"/>
              <a:t> a </a:t>
            </a:r>
            <a:r>
              <a:rPr lang="cs-CZ" b="1" dirty="0" err="1" smtClean="0"/>
              <a:t>letter</a:t>
            </a:r>
            <a:r>
              <a:rPr lang="cs-CZ" b="1" dirty="0" smtClean="0"/>
              <a:t>? </a:t>
            </a:r>
            <a:r>
              <a:rPr lang="cs-CZ" b="1" dirty="0" err="1" smtClean="0"/>
              <a:t>Yes</a:t>
            </a:r>
            <a:r>
              <a:rPr lang="cs-CZ" b="1" dirty="0" smtClean="0"/>
              <a:t>, he </a:t>
            </a:r>
            <a:r>
              <a:rPr lang="cs-CZ" b="1" dirty="0" err="1" smtClean="0"/>
              <a:t>was</a:t>
            </a:r>
            <a:r>
              <a:rPr lang="cs-CZ" b="1" dirty="0" smtClean="0"/>
              <a:t>. 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No, he </a:t>
            </a:r>
            <a:r>
              <a:rPr lang="cs-CZ" b="1" dirty="0" err="1" smtClean="0"/>
              <a:t>wasn</a:t>
            </a:r>
            <a:r>
              <a:rPr lang="cs-CZ" b="1" dirty="0" smtClean="0"/>
              <a:t>´</a:t>
            </a:r>
            <a:r>
              <a:rPr lang="cs-CZ" b="1" dirty="0" err="1" smtClean="0"/>
              <a:t>t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63610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24744"/>
            <a:ext cx="2371949" cy="3552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2411760" y="260648"/>
            <a:ext cx="6444208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Was</a:t>
            </a:r>
            <a:r>
              <a:rPr lang="cs-CZ" sz="4000" b="1" dirty="0" smtClean="0"/>
              <a:t> he </a:t>
            </a:r>
            <a:r>
              <a:rPr lang="cs-CZ" sz="4000" b="1" dirty="0" err="1" smtClean="0"/>
              <a:t>eating</a:t>
            </a:r>
            <a:endParaRPr lang="cs-CZ" sz="4000" b="1" dirty="0" smtClean="0"/>
          </a:p>
          <a:p>
            <a:pPr algn="ctr"/>
            <a:r>
              <a:rPr lang="cs-CZ" sz="4000" b="1" dirty="0" smtClean="0"/>
              <a:t> a pizza?</a:t>
            </a:r>
            <a:endParaRPr lang="cs-CZ" sz="4000" b="1" dirty="0"/>
          </a:p>
        </p:txBody>
      </p:sp>
      <p:sp>
        <p:nvSpPr>
          <p:cNvPr id="4" name="Obláček 3"/>
          <p:cNvSpPr/>
          <p:nvPr/>
        </p:nvSpPr>
        <p:spPr>
          <a:xfrm>
            <a:off x="3347864" y="4437112"/>
            <a:ext cx="5184576" cy="1944216"/>
          </a:xfrm>
          <a:prstGeom prst="cloudCallout">
            <a:avLst>
              <a:gd name="adj1" fmla="val -70823"/>
              <a:gd name="adj2" fmla="val -4314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he </a:t>
            </a:r>
            <a:r>
              <a:rPr lang="cs-CZ" sz="4000" b="1" dirty="0" err="1" smtClean="0"/>
              <a:t>was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he </a:t>
            </a:r>
            <a:r>
              <a:rPr lang="cs-CZ" sz="4000" b="1" dirty="0" err="1" smtClean="0"/>
              <a:t>wasn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sz="4000" b="1" dirty="0" smtClean="0"/>
              <a:t>.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140968"/>
            <a:ext cx="38279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HE/EAT A PIZZA</a:t>
            </a:r>
            <a:endParaRPr lang="cs-CZ" sz="4400" b="1" dirty="0"/>
          </a:p>
        </p:txBody>
      </p:sp>
    </p:spTree>
    <p:extLst>
      <p:ext uri="{BB962C8B-B14F-4D97-AF65-F5344CB8AC3E}">
        <p14:creationId xmlns="" xmlns:p14="http://schemas.microsoft.com/office/powerpoint/2010/main" val="2502518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93435"/>
            <a:ext cx="2860576" cy="31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3203848" y="4437112"/>
            <a:ext cx="5328592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</a:t>
            </a:r>
            <a:r>
              <a:rPr lang="cs-CZ" sz="4000" b="1" dirty="0" err="1" smtClean="0"/>
              <a:t>she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was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</a:t>
            </a:r>
            <a:r>
              <a:rPr lang="cs-CZ" sz="4000" b="1" dirty="0" err="1" smtClean="0"/>
              <a:t>she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wasn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2987824" y="332656"/>
            <a:ext cx="6156176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Lucy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writing</a:t>
            </a:r>
            <a:r>
              <a:rPr lang="cs-CZ" sz="4000" b="1" dirty="0" smtClean="0"/>
              <a:t> a test?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3284984"/>
            <a:ext cx="4062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LUCY/WRITE  A TEST</a:t>
            </a:r>
            <a:endParaRPr lang="cs-CZ" sz="3600" b="1" dirty="0"/>
          </a:p>
        </p:txBody>
      </p:sp>
    </p:spTree>
    <p:extLst>
      <p:ext uri="{BB962C8B-B14F-4D97-AF65-F5344CB8AC3E}">
        <p14:creationId xmlns="" xmlns:p14="http://schemas.microsoft.com/office/powerpoint/2010/main" val="32798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2863428" cy="3217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3635896" y="4437112"/>
            <a:ext cx="4896544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I </a:t>
            </a:r>
            <a:r>
              <a:rPr lang="cs-CZ" sz="4000" b="1" dirty="0" err="1" smtClean="0"/>
              <a:t>was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I </a:t>
            </a:r>
            <a:r>
              <a:rPr lang="cs-CZ" sz="4000" b="1" dirty="0" err="1" smtClean="0"/>
              <a:t>wasn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2987824" y="188640"/>
            <a:ext cx="6156176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Were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you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cooking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pancakes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212976"/>
            <a:ext cx="39815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YOU/COOK PANCAKES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75094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4211960" cy="2546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láček 2"/>
          <p:cNvSpPr/>
          <p:nvPr/>
        </p:nvSpPr>
        <p:spPr>
          <a:xfrm>
            <a:off x="3059832" y="4437112"/>
            <a:ext cx="5472608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b="1" dirty="0" err="1" smtClean="0"/>
              <a:t>Yes</a:t>
            </a:r>
            <a:r>
              <a:rPr lang="cs-CZ" sz="3600" b="1" dirty="0" smtClean="0"/>
              <a:t>, </a:t>
            </a:r>
            <a:r>
              <a:rPr lang="cs-CZ" sz="3600" b="1" dirty="0" err="1" smtClean="0"/>
              <a:t>they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were</a:t>
            </a:r>
            <a:r>
              <a:rPr lang="cs-CZ" sz="3600" b="1" dirty="0" smtClean="0"/>
              <a:t>.</a:t>
            </a:r>
          </a:p>
          <a:p>
            <a:pPr algn="ctr"/>
            <a:r>
              <a:rPr lang="cs-CZ" sz="3600" b="1" dirty="0" smtClean="0"/>
              <a:t>No, </a:t>
            </a:r>
            <a:r>
              <a:rPr lang="cs-CZ" sz="3600" b="1" dirty="0" err="1" smtClean="0"/>
              <a:t>they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weren</a:t>
            </a:r>
            <a:r>
              <a:rPr lang="cs-CZ" sz="3600" b="1" dirty="0" smtClean="0"/>
              <a:t>´</a:t>
            </a:r>
            <a:r>
              <a:rPr lang="cs-CZ" sz="3600" b="1" dirty="0" err="1" smtClean="0"/>
              <a:t>t</a:t>
            </a:r>
            <a:r>
              <a:rPr lang="cs-CZ" sz="3600" b="1" dirty="0" smtClean="0"/>
              <a:t>.</a:t>
            </a:r>
            <a:endParaRPr lang="cs-CZ" sz="3600" b="1" dirty="0"/>
          </a:p>
        </p:txBody>
      </p:sp>
      <p:sp>
        <p:nvSpPr>
          <p:cNvPr id="4" name="Obláček 3"/>
          <p:cNvSpPr/>
          <p:nvPr/>
        </p:nvSpPr>
        <p:spPr>
          <a:xfrm>
            <a:off x="2663280" y="188640"/>
            <a:ext cx="6480720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Were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they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reading</a:t>
            </a:r>
            <a:r>
              <a:rPr lang="cs-CZ" sz="4000" b="1" dirty="0" smtClean="0"/>
              <a:t> </a:t>
            </a:r>
          </a:p>
          <a:p>
            <a:pPr algn="ctr"/>
            <a:r>
              <a:rPr lang="cs-CZ" sz="4000" b="1" dirty="0" smtClean="0"/>
              <a:t>a </a:t>
            </a:r>
            <a:r>
              <a:rPr lang="cs-CZ" sz="4000" b="1" dirty="0" err="1" smtClean="0"/>
              <a:t>book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7984" y="3284984"/>
            <a:ext cx="40150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THEY/READ A BOOK</a:t>
            </a:r>
            <a:endParaRPr lang="cs-CZ" sz="3600" b="1" dirty="0"/>
          </a:p>
        </p:txBody>
      </p:sp>
    </p:spTree>
    <p:extLst>
      <p:ext uri="{BB962C8B-B14F-4D97-AF65-F5344CB8AC3E}">
        <p14:creationId xmlns="" xmlns:p14="http://schemas.microsoft.com/office/powerpoint/2010/main" val="4256073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298782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láček 2"/>
          <p:cNvSpPr/>
          <p:nvPr/>
        </p:nvSpPr>
        <p:spPr>
          <a:xfrm>
            <a:off x="2987824" y="4437112"/>
            <a:ext cx="5544616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</a:t>
            </a:r>
            <a:r>
              <a:rPr lang="cs-CZ" sz="4000" b="1" dirty="0" err="1" smtClean="0"/>
              <a:t>we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were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</a:t>
            </a:r>
            <a:r>
              <a:rPr lang="cs-CZ" sz="4000" b="1" dirty="0" err="1" smtClean="0"/>
              <a:t>we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weren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2483768" y="260648"/>
            <a:ext cx="6156176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Were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we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running</a:t>
            </a:r>
            <a:r>
              <a:rPr lang="cs-CZ" sz="4000" b="1" dirty="0" smtClean="0"/>
              <a:t> a </a:t>
            </a:r>
            <a:r>
              <a:rPr lang="cs-CZ" sz="4000" b="1" dirty="0" err="1" smtClean="0"/>
              <a:t>marathon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3284984"/>
            <a:ext cx="47075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WE/RUN A MARATHON</a:t>
            </a:r>
            <a:endParaRPr lang="cs-CZ" sz="3600" b="1" dirty="0"/>
          </a:p>
        </p:txBody>
      </p:sp>
    </p:spTree>
    <p:extLst>
      <p:ext uri="{BB962C8B-B14F-4D97-AF65-F5344CB8AC3E}">
        <p14:creationId xmlns="" xmlns:p14="http://schemas.microsoft.com/office/powerpoint/2010/main" val="93213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2555776" cy="2382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láček 2"/>
          <p:cNvSpPr/>
          <p:nvPr/>
        </p:nvSpPr>
        <p:spPr>
          <a:xfrm>
            <a:off x="3131840" y="4365104"/>
            <a:ext cx="4896544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I </a:t>
            </a:r>
            <a:r>
              <a:rPr lang="cs-CZ" sz="4000" b="1" dirty="0" err="1" smtClean="0"/>
              <a:t>was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I </a:t>
            </a:r>
            <a:r>
              <a:rPr lang="cs-CZ" sz="4000" b="1" dirty="0" err="1" smtClean="0"/>
              <a:t>wasn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2483768" y="260648"/>
            <a:ext cx="6156176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Was</a:t>
            </a:r>
            <a:r>
              <a:rPr lang="cs-CZ" sz="4000" b="1" dirty="0" smtClean="0"/>
              <a:t> I </a:t>
            </a:r>
            <a:r>
              <a:rPr lang="cs-CZ" sz="4000" b="1" dirty="0" err="1" smtClean="0"/>
              <a:t>sleeping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at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night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95936" y="3212976"/>
            <a:ext cx="35405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I/SLEEP AT NIGHT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00808"/>
            <a:ext cx="3429422" cy="3621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Obláček 2"/>
          <p:cNvSpPr/>
          <p:nvPr/>
        </p:nvSpPr>
        <p:spPr>
          <a:xfrm>
            <a:off x="3707904" y="4437112"/>
            <a:ext cx="4896544" cy="1944216"/>
          </a:xfrm>
          <a:prstGeom prst="cloudCallout">
            <a:avLst>
              <a:gd name="adj1" fmla="val -49850"/>
              <a:gd name="adj2" fmla="val -5688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Yes</a:t>
            </a:r>
            <a:r>
              <a:rPr lang="cs-CZ" sz="4000" b="1" dirty="0" smtClean="0"/>
              <a:t>, </a:t>
            </a:r>
            <a:r>
              <a:rPr lang="cs-CZ" sz="4000" b="1" dirty="0" err="1" smtClean="0"/>
              <a:t>it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was</a:t>
            </a:r>
            <a:r>
              <a:rPr lang="cs-CZ" sz="4000" b="1" dirty="0" smtClean="0"/>
              <a:t>.</a:t>
            </a:r>
          </a:p>
          <a:p>
            <a:pPr algn="ctr"/>
            <a:r>
              <a:rPr lang="cs-CZ" sz="4000" b="1" dirty="0" smtClean="0"/>
              <a:t>No, </a:t>
            </a:r>
            <a:r>
              <a:rPr lang="cs-CZ" sz="4000" b="1" dirty="0" err="1" smtClean="0"/>
              <a:t>it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wasn</a:t>
            </a:r>
            <a:r>
              <a:rPr lang="cs-CZ" sz="4000" b="1" dirty="0" smtClean="0"/>
              <a:t>´</a:t>
            </a:r>
            <a:r>
              <a:rPr lang="cs-CZ" sz="4000" b="1" dirty="0" err="1" smtClean="0"/>
              <a:t>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láček 3"/>
          <p:cNvSpPr/>
          <p:nvPr/>
        </p:nvSpPr>
        <p:spPr>
          <a:xfrm>
            <a:off x="2483768" y="260648"/>
            <a:ext cx="6156176" cy="2448272"/>
          </a:xfrm>
          <a:prstGeom prst="cloudCallout">
            <a:avLst>
              <a:gd name="adj1" fmla="val -51310"/>
              <a:gd name="adj2" fmla="val 57903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b="1" dirty="0" err="1" smtClean="0"/>
              <a:t>Was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it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raining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yesterday</a:t>
            </a:r>
            <a:r>
              <a:rPr lang="cs-CZ" sz="4000" b="1" dirty="0" smtClean="0"/>
              <a:t>?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920" y="3284984"/>
            <a:ext cx="39329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IT/RAIN YESTERDAY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WH- </a:t>
            </a:r>
            <a:r>
              <a:rPr lang="cs-CZ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questions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Otázky na které nelze odpovědět pomocí YES/NO, začínají tázacím zájmenem (WHO, WHAT, WHEN, WHY, HOW, WHERE,…)</a:t>
            </a:r>
          </a:p>
          <a:p>
            <a:r>
              <a:rPr lang="cs-CZ" b="1" dirty="0" smtClean="0"/>
              <a:t>Odpovídáme na ně celou větou</a:t>
            </a:r>
          </a:p>
          <a:p>
            <a:r>
              <a:rPr lang="cs-CZ" b="1" dirty="0" smtClean="0"/>
              <a:t>Tvorba otázky je stejná jako u YES/NO </a:t>
            </a:r>
            <a:r>
              <a:rPr lang="cs-CZ" b="1" dirty="0" err="1" smtClean="0"/>
              <a:t>question</a:t>
            </a:r>
            <a:r>
              <a:rPr lang="cs-CZ" b="1" dirty="0" smtClean="0"/>
              <a:t> ale na prvním místě je tázací zájmeno, až na druhém je pomocné sloveso BÝT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1753047" cy="191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581128"/>
            <a:ext cx="197971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395536" y="260648"/>
            <a:ext cx="4100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Vytvoř otázku a odpověz na ni.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052736"/>
            <a:ext cx="4305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Where</a:t>
            </a:r>
            <a:r>
              <a:rPr lang="cs-CZ" sz="2400" b="1" dirty="0" smtClean="0"/>
              <a:t> / </a:t>
            </a:r>
            <a:r>
              <a:rPr lang="cs-CZ" sz="2400" b="1" dirty="0" err="1" smtClean="0"/>
              <a:t>she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swim</a:t>
            </a:r>
            <a:r>
              <a:rPr lang="cs-CZ" sz="2400" b="1" dirty="0" smtClean="0"/>
              <a:t>?      In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sea</a:t>
            </a:r>
            <a:endParaRPr lang="cs-CZ" sz="2400" b="1" dirty="0"/>
          </a:p>
        </p:txBody>
      </p:sp>
      <p:sp>
        <p:nvSpPr>
          <p:cNvPr id="7" name="Obláček 6"/>
          <p:cNvSpPr/>
          <p:nvPr/>
        </p:nvSpPr>
        <p:spPr>
          <a:xfrm>
            <a:off x="2267744" y="1412776"/>
            <a:ext cx="6876256" cy="2160240"/>
          </a:xfrm>
          <a:prstGeom prst="cloudCallout">
            <a:avLst>
              <a:gd name="adj1" fmla="val -65889"/>
              <a:gd name="adj2" fmla="val 21419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swimming</a:t>
            </a:r>
            <a:r>
              <a:rPr lang="cs-CZ" sz="2800" b="1" dirty="0" smtClean="0"/>
              <a:t>?</a:t>
            </a:r>
          </a:p>
          <a:p>
            <a:pPr algn="ctr"/>
            <a:endParaRPr lang="cs-CZ" sz="2800" b="1" dirty="0" smtClean="0"/>
          </a:p>
          <a:p>
            <a:pPr algn="ctr"/>
            <a:r>
              <a:rPr lang="cs-CZ" sz="2800" b="1" dirty="0" err="1" smtClean="0"/>
              <a:t>She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swimming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sea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8" name="Obláček 7"/>
          <p:cNvSpPr/>
          <p:nvPr/>
        </p:nvSpPr>
        <p:spPr>
          <a:xfrm>
            <a:off x="3023320" y="4509120"/>
            <a:ext cx="6120680" cy="2160240"/>
          </a:xfrm>
          <a:prstGeom prst="cloudCallout">
            <a:avLst>
              <a:gd name="adj1" fmla="val -64940"/>
              <a:gd name="adj2" fmla="val 395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he </a:t>
            </a:r>
            <a:r>
              <a:rPr lang="cs-CZ" sz="2800" b="1" dirty="0" err="1" smtClean="0"/>
              <a:t>eating</a:t>
            </a:r>
            <a:r>
              <a:rPr lang="cs-CZ" sz="2800" b="1" dirty="0" smtClean="0"/>
              <a:t>?</a:t>
            </a:r>
          </a:p>
          <a:p>
            <a:pPr algn="ctr"/>
            <a:endParaRPr lang="cs-CZ" sz="2800" b="1" dirty="0" smtClean="0"/>
          </a:p>
          <a:p>
            <a:pPr algn="ctr"/>
            <a:r>
              <a:rPr lang="cs-CZ" sz="2800" b="1" dirty="0" smtClean="0"/>
              <a:t>He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eating</a:t>
            </a:r>
            <a:r>
              <a:rPr lang="cs-CZ" sz="2800" b="1" dirty="0" smtClean="0"/>
              <a:t> a </a:t>
            </a:r>
            <a:r>
              <a:rPr lang="cs-CZ" sz="2800" b="1" dirty="0" err="1" smtClean="0"/>
              <a:t>banana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2915816" y="1268760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67544" y="414908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/>
              <a:t>What</a:t>
            </a:r>
            <a:r>
              <a:rPr lang="cs-CZ" sz="2400" b="1" dirty="0" smtClean="0"/>
              <a:t> /he  </a:t>
            </a:r>
            <a:r>
              <a:rPr lang="cs-CZ" sz="2400" b="1" dirty="0" err="1" smtClean="0"/>
              <a:t>eat</a:t>
            </a:r>
            <a:r>
              <a:rPr lang="cs-CZ" sz="2400" b="1" dirty="0" smtClean="0"/>
              <a:t>         a </a:t>
            </a:r>
            <a:r>
              <a:rPr lang="cs-CZ" sz="2400" b="1" dirty="0" err="1" smtClean="0"/>
              <a:t>banana</a:t>
            </a:r>
            <a:endParaRPr lang="cs-CZ" sz="2400" b="1" dirty="0"/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2483768" y="436510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158417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23528" y="764704"/>
            <a:ext cx="4297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How</a:t>
            </a:r>
            <a:r>
              <a:rPr lang="cs-CZ" sz="2800" b="1" dirty="0" smtClean="0"/>
              <a:t>/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travel</a:t>
            </a:r>
            <a:r>
              <a:rPr lang="cs-CZ" sz="2800" b="1" dirty="0" smtClean="0"/>
              <a:t>          by bus</a:t>
            </a:r>
            <a:endParaRPr lang="cs-CZ" sz="2800" b="1" dirty="0"/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2915816" y="105273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Obláček 7"/>
          <p:cNvSpPr/>
          <p:nvPr/>
        </p:nvSpPr>
        <p:spPr>
          <a:xfrm>
            <a:off x="2915816" y="980728"/>
            <a:ext cx="5976664" cy="2160240"/>
          </a:xfrm>
          <a:prstGeom prst="cloudCallout">
            <a:avLst>
              <a:gd name="adj1" fmla="val -63201"/>
              <a:gd name="adj2" fmla="val 22125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How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travelling</a:t>
            </a:r>
            <a:r>
              <a:rPr lang="cs-CZ" sz="2800" b="1" dirty="0" smtClean="0"/>
              <a:t>?</a:t>
            </a:r>
          </a:p>
          <a:p>
            <a:pPr algn="ctr"/>
            <a:endParaRPr lang="cs-CZ" sz="2800" b="1" dirty="0" smtClean="0"/>
          </a:p>
          <a:p>
            <a:pPr algn="ctr"/>
            <a:r>
              <a:rPr lang="cs-CZ" sz="2800" b="1" dirty="0" smtClean="0"/>
              <a:t>I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travelling</a:t>
            </a:r>
            <a:r>
              <a:rPr lang="cs-CZ" sz="2800" b="1" dirty="0" smtClean="0"/>
              <a:t> by bus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1944216" cy="280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Obdélník 12"/>
          <p:cNvSpPr/>
          <p:nvPr/>
        </p:nvSpPr>
        <p:spPr>
          <a:xfrm>
            <a:off x="251520" y="3356992"/>
            <a:ext cx="53696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time</a:t>
            </a:r>
            <a:r>
              <a:rPr lang="cs-CZ" sz="2800" b="1" dirty="0" smtClean="0"/>
              <a:t> /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play golf </a:t>
            </a:r>
            <a:r>
              <a:rPr lang="cs-CZ" sz="2800" b="1" dirty="0" err="1" smtClean="0"/>
              <a:t>at</a:t>
            </a:r>
            <a:r>
              <a:rPr lang="cs-CZ" sz="2800" b="1" dirty="0" smtClean="0"/>
              <a:t> 7.00</a:t>
            </a:r>
            <a:endParaRPr lang="cs-CZ" sz="2800" b="1" dirty="0"/>
          </a:p>
        </p:txBody>
      </p:sp>
      <p:sp>
        <p:nvSpPr>
          <p:cNvPr id="14" name="Obláček 13"/>
          <p:cNvSpPr/>
          <p:nvPr/>
        </p:nvSpPr>
        <p:spPr>
          <a:xfrm>
            <a:off x="2267744" y="3789040"/>
            <a:ext cx="6876256" cy="2880320"/>
          </a:xfrm>
          <a:prstGeom prst="cloudCallout">
            <a:avLst>
              <a:gd name="adj1" fmla="val -57018"/>
              <a:gd name="adj2" fmla="val 3259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time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playing</a:t>
            </a:r>
            <a:r>
              <a:rPr lang="cs-CZ" sz="2800" b="1" dirty="0" smtClean="0"/>
              <a:t> golf?</a:t>
            </a:r>
          </a:p>
          <a:p>
            <a:pPr algn="ctr"/>
            <a:endParaRPr lang="cs-CZ" sz="2800" b="1" dirty="0" smtClean="0"/>
          </a:p>
          <a:p>
            <a:pPr algn="ctr"/>
            <a:r>
              <a:rPr lang="cs-CZ" sz="2800" b="1" dirty="0" err="1" smtClean="0"/>
              <a:t>They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playing</a:t>
            </a:r>
            <a:r>
              <a:rPr lang="cs-CZ" sz="2800" b="1" dirty="0" smtClean="0"/>
              <a:t> golf </a:t>
            </a:r>
            <a:r>
              <a:rPr lang="cs-CZ" sz="2800" b="1" dirty="0" err="1" smtClean="0"/>
              <a:t>at</a:t>
            </a:r>
            <a:r>
              <a:rPr lang="cs-CZ" sz="2800" b="1" dirty="0" smtClean="0"/>
              <a:t> 7 o´</a:t>
            </a:r>
            <a:r>
              <a:rPr lang="cs-CZ" sz="2800" b="1" dirty="0" err="1" smtClean="0"/>
              <a:t>clock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87129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err="1" smtClean="0"/>
              <a:t>Jezení</a:t>
            </a:r>
            <a:r>
              <a:rPr lang="cs-CZ" dirty="0" smtClean="0"/>
              <a:t> pizzy: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2"/>
              </a:rPr>
              <a:t>http://officeimg.vo.msecnd.net/en-us/images/MH900232907.jpg</a:t>
            </a:r>
            <a:endParaRPr lang="cs-CZ" dirty="0" smtClean="0"/>
          </a:p>
          <a:p>
            <a:r>
              <a:rPr lang="cs-CZ" dirty="0" smtClean="0"/>
              <a:t>Psaní testu: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3"/>
              </a:rPr>
              <a:t>http://officeimg.vo.msecnd.net/en-us/images/MH900357981.jpg</a:t>
            </a:r>
            <a:endParaRPr lang="cs-CZ" dirty="0" smtClean="0"/>
          </a:p>
          <a:p>
            <a:r>
              <a:rPr lang="cs-CZ" dirty="0" smtClean="0"/>
              <a:t>Vaření: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4"/>
              </a:rPr>
              <a:t>http://officeimg.vo.msecnd.net/en-us/images/MH900349109.jpg</a:t>
            </a:r>
            <a:endParaRPr lang="cs-CZ" dirty="0" smtClean="0"/>
          </a:p>
          <a:p>
            <a:r>
              <a:rPr lang="cs-CZ" dirty="0" smtClean="0"/>
              <a:t>Čtení: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5"/>
              </a:rPr>
              <a:t>http://officeimg.vo.msecnd.net/en-us/images/MH900232441.jpg</a:t>
            </a:r>
            <a:endParaRPr lang="cs-CZ" dirty="0" smtClean="0"/>
          </a:p>
          <a:p>
            <a:r>
              <a:rPr lang="cs-CZ" dirty="0" smtClean="0"/>
              <a:t>Běh: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6"/>
              </a:rPr>
              <a:t>http://officeimg.vo.msecnd.net/en-us/images/MH900232899.jpg</a:t>
            </a:r>
            <a:endParaRPr lang="cs-CZ" dirty="0" smtClean="0"/>
          </a:p>
          <a:p>
            <a:r>
              <a:rPr lang="cs-CZ" dirty="0" smtClean="0"/>
              <a:t>Spaní: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7"/>
              </a:rPr>
              <a:t>http://officeimg.vo.msecnd.net/en-us/images/MH900357967.jpg</a:t>
            </a:r>
            <a:endParaRPr lang="cs-CZ" dirty="0" smtClean="0"/>
          </a:p>
          <a:p>
            <a:r>
              <a:rPr lang="cs-CZ" dirty="0" smtClean="0"/>
              <a:t>Déšť: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8"/>
              </a:rPr>
              <a:t>http://officeimg.vo.msecnd.net/en-us/images/MH900232157.jpg</a:t>
            </a:r>
            <a:endParaRPr lang="cs-CZ" dirty="0" smtClean="0"/>
          </a:p>
          <a:p>
            <a:r>
              <a:rPr lang="cs-CZ" dirty="0" smtClean="0"/>
              <a:t>Plavkyně: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9"/>
              </a:rPr>
              <a:t>http://officeimg.vo.msecnd.net/en-us/images/MH900355905.jpg</a:t>
            </a:r>
            <a:endParaRPr lang="cs-CZ" dirty="0" smtClean="0"/>
          </a:p>
          <a:p>
            <a:r>
              <a:rPr lang="cs-CZ" dirty="0" smtClean="0"/>
              <a:t>Chlapec s banánem: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10"/>
              </a:rPr>
              <a:t>http://officeimg.vo.msecnd.net/en-us/images/MH900232913.jpg</a:t>
            </a:r>
            <a:endParaRPr lang="cs-CZ" dirty="0" smtClean="0"/>
          </a:p>
          <a:p>
            <a:r>
              <a:rPr lang="pt-BR" dirty="0" smtClean="0"/>
              <a:t>   </a:t>
            </a:r>
            <a:endParaRPr lang="cs-CZ" dirty="0" smtClean="0"/>
          </a:p>
          <a:p>
            <a:r>
              <a:rPr lang="pt-BR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476672"/>
            <a:ext cx="89644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Autobus: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2"/>
              </a:rPr>
              <a:t>http://officeimg.vo.msecnd.net/en-us/images/MH900134537.jpg</a:t>
            </a:r>
            <a:endParaRPr lang="cs-CZ" dirty="0" smtClean="0"/>
          </a:p>
          <a:p>
            <a:r>
              <a:rPr lang="cs-CZ" dirty="0" smtClean="0"/>
              <a:t>Učitelka: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3"/>
              </a:rPr>
              <a:t>http://officeimg.vo.msecnd.net/en-us/images/MH900237319.jpg</a:t>
            </a:r>
            <a:endParaRPr lang="cs-CZ" dirty="0" smtClean="0"/>
          </a:p>
          <a:p>
            <a:r>
              <a:rPr lang="cs-CZ" dirty="0" smtClean="0"/>
              <a:t>Muž s kufrem: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4"/>
              </a:rPr>
              <a:t>http://officeimg.vo.msecnd.net/en-us/images/MH900355937.jpg</a:t>
            </a:r>
            <a:endParaRPr lang="cs-CZ" dirty="0" smtClean="0"/>
          </a:p>
          <a:p>
            <a:r>
              <a:rPr lang="cs-CZ" dirty="0" smtClean="0"/>
              <a:t>Golfista: </a:t>
            </a:r>
            <a:r>
              <a:rPr lang="pt-BR" dirty="0" smtClean="0"/>
              <a:t>AUTOR NEUVEDEN. </a:t>
            </a:r>
            <a:r>
              <a:rPr lang="pt-BR" i="1" dirty="0" smtClean="0"/>
              <a:t>www.office.microsoft.com</a:t>
            </a:r>
            <a:r>
              <a:rPr lang="pt-BR" dirty="0" smtClean="0"/>
              <a:t> [online]. [cit. 21.5.2013]. Dostupný na WWW: </a:t>
            </a:r>
            <a:r>
              <a:rPr lang="pt-BR" dirty="0" smtClean="0">
                <a:hlinkClick r:id="rId5"/>
              </a:rPr>
              <a:t>http://officeimg.vo.msecnd.net/en-us/images/MH900318736.jpg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</TotalTime>
  <Words>860</Words>
  <Application>Microsoft Office PowerPoint</Application>
  <PresentationFormat>Předvádění na obrazovce (4:3)</PresentationFormat>
  <Paragraphs>106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Tvorba otázky – YES/NO question</vt:lpstr>
      <vt:lpstr>Krátké odpovědi – Short answers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WH- questions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ucitel</cp:lastModifiedBy>
  <cp:revision>17</cp:revision>
  <dcterms:created xsi:type="dcterms:W3CDTF">2013-03-12T07:57:03Z</dcterms:created>
  <dcterms:modified xsi:type="dcterms:W3CDTF">2014-05-04T19:41:47Z</dcterms:modified>
</cp:coreProperties>
</file>