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2" r:id="rId14"/>
    <p:sldId id="271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61" r:id="rId23"/>
    <p:sldId id="265" r:id="rId24"/>
    <p:sldId id="27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8FF6BC7-B08E-48E6-BE2B-129E589729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9F39D4D-35C3-4ECF-9993-F4DA7259C3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audio5.wav"/><Relationship Id="rId7" Type="http://schemas.openxmlformats.org/officeDocument/2006/relationships/image" Target="../media/image6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audio" Target="../media/audio3.wav"/><Relationship Id="rId4" Type="http://schemas.openxmlformats.org/officeDocument/2006/relationships/audio" Target="../media/audio6.wav"/><Relationship Id="rId9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4.wav"/><Relationship Id="rId7" Type="http://schemas.openxmlformats.org/officeDocument/2006/relationships/image" Target="../media/image10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audio" Target="../media/audio9.wav"/><Relationship Id="rId4" Type="http://schemas.openxmlformats.org/officeDocument/2006/relationships/audio" Target="../media/audio8.wav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hyperlink" Target="//upload.wikimedia.org/wikipedia/commons/c/c6/Easter_Islands_on_the_globe_(Chile_centered).svg" TargetMode="Externa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9/92/Cerro_Concepcion.jpg" TargetMode="External"/><Relationship Id="rId13" Type="http://schemas.openxmlformats.org/officeDocument/2006/relationships/image" Target="../media/image18.jpeg"/><Relationship Id="rId3" Type="http://schemas.openxmlformats.org/officeDocument/2006/relationships/audio" Target="../media/audio11.wav"/><Relationship Id="rId7" Type="http://schemas.openxmlformats.org/officeDocument/2006/relationships/image" Target="../media/image15.jpeg"/><Relationship Id="rId12" Type="http://schemas.openxmlformats.org/officeDocument/2006/relationships/hyperlink" Target="//upload.wikimedia.org/wikipedia/commons/2/2d/Playa_Conc%C3%B3n.JPG" TargetMode="External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f/f7/AhuAkivi.jpg" TargetMode="External"/><Relationship Id="rId11" Type="http://schemas.openxmlformats.org/officeDocument/2006/relationships/image" Target="../media/image17.jpeg"/><Relationship Id="rId5" Type="http://schemas.openxmlformats.org/officeDocument/2006/relationships/audio" Target="../media/audio3.wav"/><Relationship Id="rId10" Type="http://schemas.openxmlformats.org/officeDocument/2006/relationships/hyperlink" Target="//upload.wikimedia.org/wikipedia/commons/0/04/Chuquicamata-003.jpg" TargetMode="External"/><Relationship Id="rId4" Type="http://schemas.openxmlformats.org/officeDocument/2006/relationships/audio" Target="../media/audio1.wav"/><Relationship Id="rId9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7/Ojos_del_Salado_summit.jpg" TargetMode="External"/><Relationship Id="rId13" Type="http://schemas.openxmlformats.org/officeDocument/2006/relationships/image" Target="../media/image22.jpeg"/><Relationship Id="rId3" Type="http://schemas.openxmlformats.org/officeDocument/2006/relationships/audio" Target="../media/audio1.wav"/><Relationship Id="rId7" Type="http://schemas.openxmlformats.org/officeDocument/2006/relationships/image" Target="../media/image19.jpeg"/><Relationship Id="rId12" Type="http://schemas.openxmlformats.org/officeDocument/2006/relationships/hyperlink" Target="//upload.wikimedia.org/wikipedia/commons/e/eb/Vicunacrop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a/a9/Atacama1.jpg" TargetMode="External"/><Relationship Id="rId11" Type="http://schemas.openxmlformats.org/officeDocument/2006/relationships/image" Target="../media/image21.jpeg"/><Relationship Id="rId5" Type="http://schemas.openxmlformats.org/officeDocument/2006/relationships/audio" Target="../media/audio9.wav"/><Relationship Id="rId10" Type="http://schemas.openxmlformats.org/officeDocument/2006/relationships/hyperlink" Target="//upload.wikimedia.org/wikipedia/commons/c/c5/Volc%C3%A1n_Villarrica_Chile.jpg" TargetMode="External"/><Relationship Id="rId4" Type="http://schemas.openxmlformats.org/officeDocument/2006/relationships/audio" Target="../media/audio10.wav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audio" Target="../media/audio12.wav"/><Relationship Id="rId7" Type="http://schemas.openxmlformats.org/officeDocument/2006/relationships/hyperlink" Target="//upload.wikimedia.org/wikipedia/commons/0/0b/Rio_de_la_Plata_BA_2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hyperlink" Target="//upload.wikimedia.org/wikipedia/commons/f/fe/Flag_of_Uruguay.svg" TargetMode="External"/><Relationship Id="rId10" Type="http://schemas.openxmlformats.org/officeDocument/2006/relationships/image" Target="../media/image25.jpeg"/><Relationship Id="rId4" Type="http://schemas.openxmlformats.org/officeDocument/2006/relationships/audio" Target="../media/audio11.wav"/><Relationship Id="rId9" Type="http://schemas.openxmlformats.org/officeDocument/2006/relationships/hyperlink" Target="//upload.wikimedia.org/wikipedia/commons/5/51/Colo_do_sac_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7" Type="http://schemas.openxmlformats.org/officeDocument/2006/relationships/image" Target="../media/image27.jpeg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4/Gran_Asunci%C3%B3n_by_Felipe_M%C3%A9ndez.jpg" TargetMode="External"/><Relationship Id="rId5" Type="http://schemas.openxmlformats.org/officeDocument/2006/relationships/image" Target="../media/image26.png"/><Relationship Id="rId4" Type="http://schemas.openxmlformats.org/officeDocument/2006/relationships/hyperlink" Target="//upload.wikimedia.org/wikipedia/commons/2/27/Flag_of_Paraguay.sv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2/Moai_Rano_raraku.jpg" TargetMode="External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7/Tango-ballroom-competition.jpg" TargetMode="External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c/Aconcagua_from_base.jpg" TargetMode="External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f/DSCN5766-guano-glantz_crop_b.jpg" TargetMode="External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9/MontajeStgo-4.jpg" TargetMode="External"/><Relationship Id="rId2" Type="http://schemas.openxmlformats.org/officeDocument/2006/relationships/audio" Target="../media/audio1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5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5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e/Perito_moreno_argentini%C3%AB.JPEG/800px-Perito_moreno_argentini%C3%AB.JPEG" TargetMode="External"/><Relationship Id="rId13" Type="http://schemas.openxmlformats.org/officeDocument/2006/relationships/hyperlink" Target="http://upload.wikimedia.org/wikipedia/commons/thumb/7/78/Flag_of_Chile.svg/800px-Flag_of_Chile.svg.png" TargetMode="External"/><Relationship Id="rId3" Type="http://schemas.openxmlformats.org/officeDocument/2006/relationships/hyperlink" Target="http://upload.wikimedia.org/wikipedia/commons/thumb/1/1a/Flag_of_Argentina.svg/800px-Flag_of_Argentina.svg.png" TargetMode="External"/><Relationship Id="rId7" Type="http://schemas.openxmlformats.org/officeDocument/2006/relationships/hyperlink" Target="http://upload.wikimedia.org/wikipedia/commons/thumb/c/c7/Cavalli_Al_Pascolo_Ai_Piedi_Del_Massiccio_Del_Fitz_Roy,_Patagonia.jpg/800px-Cavalli_Al_Pascolo_Ai_Piedi_Del_Massiccio_Del_Fitz_Roy,_Patagonia.jpg" TargetMode="External"/><Relationship Id="rId12" Type="http://schemas.openxmlformats.org/officeDocument/2006/relationships/hyperlink" Target="http://upload.wikimedia.org/wikipedia/commons/thumb/9/9d/Purmamarca_01.JPG/800px-Purmamarca_01.JPG" TargetMode="External"/><Relationship Id="rId2" Type="http://schemas.openxmlformats.org/officeDocument/2006/relationships/hyperlink" Target="http://upload.wikimedia.org/wikipedia/commons/thumb/c/ce/Pico_Cristobal_Colon.jpg/800px-Pico_Cristobal_Colo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c/c8/Aconcagua_13.JPG/800px-Aconcagua_13.JPG" TargetMode="External"/><Relationship Id="rId11" Type="http://schemas.openxmlformats.org/officeDocument/2006/relationships/hyperlink" Target="http://upload.wikimedia.org/wikipedia/commons/thumb/a/a5/Talampaya_NP.jpg/800px-Talampaya_NP.jpg" TargetMode="External"/><Relationship Id="rId5" Type="http://schemas.openxmlformats.org/officeDocument/2006/relationships/hyperlink" Target="http://upload.wikimedia.org/wikipedia/commons/thumb/c/c4/Casa_rosada2.jpg/800px-Casa_rosada2.jpg" TargetMode="External"/><Relationship Id="rId10" Type="http://schemas.openxmlformats.org/officeDocument/2006/relationships/hyperlink" Target="http://upload.wikimedia.org/wikipedia/commons/e/ef/Ischigualasto_national_park.jpg" TargetMode="External"/><Relationship Id="rId4" Type="http://schemas.openxmlformats.org/officeDocument/2006/relationships/hyperlink" Target="http://upload.wikimedia.org/wikipedia/commons/thumb/0/05/StraitOfMagellan.jpg/461px-StraitOfMagellan.jpg" TargetMode="External"/><Relationship Id="rId9" Type="http://schemas.openxmlformats.org/officeDocument/2006/relationships/hyperlink" Target="http://upload.wikimedia.org/wikipedia/commons/6/61/Marianoc_IMG_8803_1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7/Ojos_del_Salado_summit.jpg" TargetMode="External"/><Relationship Id="rId13" Type="http://schemas.openxmlformats.org/officeDocument/2006/relationships/hyperlink" Target="http://upload.wikimedia.org/wikipedia/commons/thumb/2/27/Flag_of_Paraguay.svg/800px-Flag_of_Paraguay.svg.png" TargetMode="External"/><Relationship Id="rId3" Type="http://schemas.openxmlformats.org/officeDocument/2006/relationships/hyperlink" Target="http://upload.wikimedia.org/wikipedia/commons/thumb/f/f7/AhuAkivi.jpg/800px-AhuAkivi.jpg" TargetMode="External"/><Relationship Id="rId7" Type="http://schemas.openxmlformats.org/officeDocument/2006/relationships/hyperlink" Target="http://upload.wikimedia.org/wikipedia/commons/a/a9/Atacama1.jpg" TargetMode="External"/><Relationship Id="rId12" Type="http://schemas.openxmlformats.org/officeDocument/2006/relationships/hyperlink" Target="http://upload.wikimedia.org/wikipedia/commons/5/51/Colo_do_sac_1.jpg" TargetMode="External"/><Relationship Id="rId2" Type="http://schemas.openxmlformats.org/officeDocument/2006/relationships/hyperlink" Target="http://upload.wikimedia.org/wikipedia/commons/thumb/c/c6/Easter_Islands_on_the_globe_(Chile_centered).svg/600px-Easter_Islands_on_the_globe_(Chile_centered).svg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2/2d/Playa_Conc%C3%B3n.JPG/800px-Playa_Conc%C3%B3n.JPG" TargetMode="External"/><Relationship Id="rId11" Type="http://schemas.openxmlformats.org/officeDocument/2006/relationships/hyperlink" Target="http://upload.wikimedia.org/wikipedia/commons/thumb/f/fe/Flag_of_Uruguay.svg/800px-Flag_of_Uruguay.svg.png" TargetMode="External"/><Relationship Id="rId5" Type="http://schemas.openxmlformats.org/officeDocument/2006/relationships/hyperlink" Target="http://upload.wikimedia.org/wikipedia/commons/thumb/0/04/Chuquicamata-003.jpg/800px-Chuquicamata-003.jpg" TargetMode="External"/><Relationship Id="rId10" Type="http://schemas.openxmlformats.org/officeDocument/2006/relationships/hyperlink" Target="http://upload.wikimedia.org/wikipedia/commons/thumb/e/eb/Vicunacrop.jpg/730px-Vicunacrop.jpg" TargetMode="External"/><Relationship Id="rId4" Type="http://schemas.openxmlformats.org/officeDocument/2006/relationships/hyperlink" Target="http://upload.wikimedia.org/wikipedia/commons/thumb/9/92/Cerro_Concepcion.jpg/800px-Cerro_Concepcion.jpg" TargetMode="External"/><Relationship Id="rId9" Type="http://schemas.openxmlformats.org/officeDocument/2006/relationships/hyperlink" Target="http://upload.wikimedia.org/wikipedia/commons/thumb/c/c5/Volc%C3%A1n_Villarrica_Chile.jpg/799px-Volc%C3%A1n_Villarrica_Chile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2/Moai_Rano_raraku.jpg/450px-Moai_Rano_raraku.jpg" TargetMode="External"/><Relationship Id="rId7" Type="http://schemas.openxmlformats.org/officeDocument/2006/relationships/hyperlink" Target="http://upload.wikimedia.org/wikipedia/commons/thumb/2/29/MontajeStgo-4.jpg/401px-MontajeStgo-4.jpg" TargetMode="External"/><Relationship Id="rId2" Type="http://schemas.openxmlformats.org/officeDocument/2006/relationships/hyperlink" Target="http://upload.wikimedia.org/wikipedia/commons/thumb/2/24/Gran_Asunci%C3%B3n_by_Felipe_M%C3%A9ndez.jpg/800px-Gran_Asunci%C3%B3n_by_Felipe_M%C3%A9ndez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3/3f/DSCN5766-guano-glantz_crop_b.jpg/458px-DSCN5766-guano-glantz_crop_b.jpg" TargetMode="External"/><Relationship Id="rId5" Type="http://schemas.openxmlformats.org/officeDocument/2006/relationships/hyperlink" Target="http://upload.wikimedia.org/wikipedia/commons/thumb/9/9c/Aconcagua_from_base.jpg/403px-Aconcagua_from_base.jpg" TargetMode="External"/><Relationship Id="rId4" Type="http://schemas.openxmlformats.org/officeDocument/2006/relationships/hyperlink" Target="http://upload.wikimedia.org/wikipedia/commons/thumb/c/c7/Tango-ballroom-competition.jpg/382px-Tango-ballroom-competi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VY_32_INOVACE_06_Z67_11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6186343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Jižní Amerika – Země Jižního rohu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84784"/>
            <a:ext cx="9144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Jižní Amerika </a:t>
            </a:r>
          </a:p>
          <a:p>
            <a:r>
              <a:rPr lang="cs-CZ" dirty="0" smtClean="0">
                <a:latin typeface="Bookman Old Style" pitchFamily="18" charset="0"/>
              </a:rPr>
              <a:t>						(Země Jižního rohu)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12 -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r>
              <a:rPr lang="cs-CZ" dirty="0" smtClean="0">
                <a:latin typeface="Bookman Old Style" pitchFamily="18" charset="0"/>
              </a:rPr>
              <a:t>Str.13 až 17 -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 pole a objeví se fotky se světelným i zvukovým efektem.</a:t>
            </a:r>
          </a:p>
          <a:p>
            <a:r>
              <a:rPr lang="cs-CZ" dirty="0" smtClean="0">
                <a:latin typeface="Bookman Old Style" pitchFamily="18" charset="0"/>
              </a:rPr>
              <a:t>Str.18 a 19 - kvízové otázky z učiva. Dvě nesprávné odpovědi se po kliknutí </a:t>
            </a:r>
          </a:p>
          <a:p>
            <a:r>
              <a:rPr lang="cs-CZ" dirty="0" smtClean="0">
                <a:latin typeface="Bookman Old Style" pitchFamily="18" charset="0"/>
              </a:rPr>
              <a:t>	        ztratí se světelným efektem. Při kliknutí na správnou odpověď</a:t>
            </a:r>
          </a:p>
          <a:p>
            <a:r>
              <a:rPr lang="cs-CZ" dirty="0" smtClean="0">
                <a:latin typeface="Bookman Old Style" pitchFamily="18" charset="0"/>
              </a:rPr>
              <a:t>	        se změní barva pole a ozve se zvukový efekt.</a:t>
            </a:r>
          </a:p>
          <a:p>
            <a:r>
              <a:rPr lang="cs-CZ" dirty="0" smtClean="0">
                <a:latin typeface="Bookman Old Style" pitchFamily="18" charset="0"/>
              </a:rPr>
              <a:t>Str.20 - pracovní list. Žáci odpoví na vybrané otázky z učiva.</a:t>
            </a:r>
          </a:p>
          <a:p>
            <a:r>
              <a:rPr lang="cs-CZ" dirty="0" smtClean="0">
                <a:latin typeface="Bookman Old Style" pitchFamily="18" charset="0"/>
              </a:rPr>
              <a:t>Str.21 - pracovní list. (řešení)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763688" y="332656"/>
            <a:ext cx="5616624" cy="3672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latin typeface="Bookman Old Style" pitchFamily="18" charset="0"/>
              </a:rPr>
              <a:t>Jižní Amerika</a:t>
            </a:r>
            <a:endParaRPr lang="cs-CZ" sz="66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2195736" y="4293096"/>
            <a:ext cx="4896544" cy="223224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latin typeface="Bookman Old Style" pitchFamily="18" charset="0"/>
              </a:rPr>
              <a:t>Země Jižního rohu</a:t>
            </a:r>
            <a:endParaRPr lang="cs-CZ" sz="4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4564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čtyři státy – </a:t>
            </a:r>
            <a:r>
              <a:rPr lang="cs-CZ" sz="2800" b="1" dirty="0" smtClean="0">
                <a:solidFill>
                  <a:srgbClr val="00B050"/>
                </a:solidFill>
                <a:latin typeface="Bookman Old Style" pitchFamily="18" charset="0"/>
              </a:rPr>
              <a:t>Argentina, Chile, Paraguay, Uruguay</a:t>
            </a:r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endParaRPr lang="cs-CZ" sz="2800" b="1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3968" y="404664"/>
            <a:ext cx="5115503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Na území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Chile a Argentiny </a:t>
            </a:r>
          </a:p>
          <a:p>
            <a:r>
              <a:rPr lang="cs-CZ" sz="2400" dirty="0" smtClean="0">
                <a:latin typeface="Bookman Old Style" pitchFamily="18" charset="0"/>
              </a:rPr>
              <a:t>zasahuje pohoří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Andy</a:t>
            </a:r>
            <a:r>
              <a:rPr lang="cs-CZ" sz="2400" dirty="0" smtClean="0">
                <a:latin typeface="Bookman Old Style" pitchFamily="18" charset="0"/>
              </a:rPr>
              <a:t>. Podle</a:t>
            </a:r>
          </a:p>
          <a:p>
            <a:r>
              <a:rPr lang="cs-CZ" sz="2400" dirty="0" smtClean="0">
                <a:latin typeface="Bookman Old Style" pitchFamily="18" charset="0"/>
              </a:rPr>
              <a:t>společného ústí řek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Paraná</a:t>
            </a:r>
            <a:r>
              <a:rPr lang="cs-CZ" sz="2400" dirty="0" smtClean="0">
                <a:latin typeface="Bookman Old Style" pitchFamily="18" charset="0"/>
              </a:rPr>
              <a:t> a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Uruguay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(La Plata) </a:t>
            </a:r>
            <a:r>
              <a:rPr lang="cs-CZ" sz="2400" dirty="0" smtClean="0">
                <a:latin typeface="Bookman Old Style" pitchFamily="18" charset="0"/>
              </a:rPr>
              <a:t>se státům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Uruguay, Argentina a Paraguay</a:t>
            </a:r>
          </a:p>
          <a:p>
            <a:r>
              <a:rPr lang="cs-CZ" sz="2400" dirty="0" smtClean="0">
                <a:latin typeface="Bookman Old Style" pitchFamily="18" charset="0"/>
              </a:rPr>
              <a:t>říká také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Laplatské státy. </a:t>
            </a:r>
          </a:p>
          <a:p>
            <a:r>
              <a:rPr lang="cs-CZ" sz="2400" dirty="0" smtClean="0">
                <a:latin typeface="Bookman Old Style" pitchFamily="18" charset="0"/>
              </a:rPr>
              <a:t>Podnebí je subtropické a mírné.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Laplatská nížina </a:t>
            </a:r>
            <a:r>
              <a:rPr lang="cs-CZ" sz="2400" dirty="0" smtClean="0">
                <a:latin typeface="Bookman Old Style" pitchFamily="18" charset="0"/>
              </a:rPr>
              <a:t>je vhodná k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zemědělství</a:t>
            </a:r>
            <a:r>
              <a:rPr lang="cs-CZ" sz="2400" dirty="0" smtClean="0">
                <a:latin typeface="Bookman Old Style" pitchFamily="18" charset="0"/>
              </a:rPr>
              <a:t> a k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chovu dobytka.</a:t>
            </a:r>
          </a:p>
          <a:p>
            <a:r>
              <a:rPr lang="cs-CZ" sz="2400" dirty="0" smtClean="0">
                <a:latin typeface="Bookman Old Style" pitchFamily="18" charset="0"/>
              </a:rPr>
              <a:t>Setkáme se tu i s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pouštěmi</a:t>
            </a:r>
            <a:r>
              <a:rPr lang="cs-CZ" sz="2400" dirty="0" smtClean="0">
                <a:latin typeface="Bookman Old Style" pitchFamily="18" charset="0"/>
              </a:rPr>
              <a:t> a na</a:t>
            </a:r>
          </a:p>
          <a:p>
            <a:r>
              <a:rPr lang="cs-CZ" sz="2400" dirty="0" smtClean="0">
                <a:latin typeface="Bookman Old Style" pitchFamily="18" charset="0"/>
              </a:rPr>
              <a:t>jihu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(v Patagonii) </a:t>
            </a:r>
            <a:r>
              <a:rPr lang="cs-CZ" sz="2400" dirty="0" smtClean="0">
                <a:latin typeface="Bookman Old Style" pitchFamily="18" charset="0"/>
              </a:rPr>
              <a:t>a vysoko v </a:t>
            </a:r>
          </a:p>
          <a:p>
            <a:r>
              <a:rPr lang="cs-CZ" sz="2400" dirty="0" smtClean="0">
                <a:latin typeface="Bookman Old Style" pitchFamily="18" charset="0"/>
              </a:rPr>
              <a:t>horách i s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chladnými větrnými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pustinami</a:t>
            </a:r>
            <a:r>
              <a:rPr lang="cs-CZ" sz="2400" dirty="0" smtClean="0">
                <a:latin typeface="Bookman Old Style" pitchFamily="18" charset="0"/>
              </a:rPr>
              <a:t>. Složení obyvatelstva</a:t>
            </a:r>
          </a:p>
          <a:p>
            <a:r>
              <a:rPr lang="cs-CZ" sz="2400" dirty="0" smtClean="0">
                <a:latin typeface="Bookman Old Style" pitchFamily="18" charset="0"/>
              </a:rPr>
              <a:t>je pestré. Většinu tvoří potomci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evropských přistěhovalců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míšenci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Národním sportem</a:t>
            </a:r>
          </a:p>
          <a:p>
            <a:r>
              <a:rPr lang="cs-CZ" sz="2400" dirty="0" smtClean="0">
                <a:latin typeface="Bookman Old Style" pitchFamily="18" charset="0"/>
              </a:rPr>
              <a:t>všech států je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fotbal.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050" name="Picture 2" descr="https://www.email.cz/download/i/pbBpclbGzCgzg9GpAFhHll7eOrDvd8N7ASveR-BYoZJrkMy6VSM4VpOmFegfsqH0mr4tAHQ/ANDS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764704"/>
            <a:ext cx="3888432" cy="59046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800" decel="100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800" decel="100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800" decel="100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800" decel="100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8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800" decel="100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800" decel="100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8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8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8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800" decel="100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800" decel="100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8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800" decel="100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8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800" decel="100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800" decel="100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800" decel="100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800" decel="100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800" decel="100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800" decel="100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900" decel="100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03848" y="0"/>
            <a:ext cx="2767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  <a:latin typeface="Bookman Old Style" pitchFamily="18" charset="0"/>
              </a:rPr>
              <a:t>ARGENTINA</a:t>
            </a:r>
            <a:endParaRPr lang="cs-CZ" sz="3200" b="1" dirty="0">
              <a:solidFill>
                <a:schemeClr val="accent2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404664"/>
            <a:ext cx="4301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  z lat. </a:t>
            </a:r>
            <a:r>
              <a:rPr lang="cs-CZ" sz="2400" b="1" dirty="0" err="1" smtClean="0">
                <a:solidFill>
                  <a:srgbClr val="00B0F0"/>
                </a:solidFill>
                <a:latin typeface="Bookman Old Style" pitchFamily="18" charset="0"/>
              </a:rPr>
              <a:t>argentum</a:t>
            </a:r>
            <a:r>
              <a:rPr lang="cs-CZ" sz="2400" b="1" dirty="0" smtClean="0">
                <a:solidFill>
                  <a:srgbClr val="00B0F0"/>
                </a:solidFill>
                <a:latin typeface="Bookman Old Style" pitchFamily="18" charset="0"/>
              </a:rPr>
              <a:t> = stříbro</a:t>
            </a:r>
            <a:endParaRPr lang="cs-CZ" sz="24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692696"/>
            <a:ext cx="5399235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dirty="0" smtClean="0"/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Buenos Aires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asi 40 milionů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fed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. prezidentská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b="1" dirty="0" smtClean="0">
                <a:latin typeface="Bookman Old Style" pitchFamily="18" charset="0"/>
              </a:rPr>
              <a:t>měna </a:t>
            </a:r>
            <a:r>
              <a:rPr lang="cs-CZ" sz="2400" dirty="0" smtClean="0">
                <a:latin typeface="Bookman Old Style" pitchFamily="18" charset="0"/>
              </a:rPr>
              <a:t>– argentinské peso (ARS)</a:t>
            </a:r>
            <a:endParaRPr lang="cs-CZ" sz="2400" b="1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026" name="Picture 2" descr="Soubor:Flag of Argentina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836712"/>
            <a:ext cx="3472339" cy="17281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2492896"/>
            <a:ext cx="93245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Sever </a:t>
            </a:r>
            <a:r>
              <a:rPr lang="cs-CZ" sz="2400" dirty="0" smtClean="0">
                <a:latin typeface="Bookman Old Style" pitchFamily="18" charset="0"/>
              </a:rPr>
              <a:t>země tvoří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pampy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přeměněné na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lány pšenice </a:t>
            </a:r>
            <a:r>
              <a:rPr lang="cs-CZ" sz="2400" dirty="0" smtClean="0">
                <a:latin typeface="Bookman Old Style" pitchFamily="18" charset="0"/>
              </a:rPr>
              <a:t>(obilnice</a:t>
            </a:r>
          </a:p>
          <a:p>
            <a:r>
              <a:rPr lang="cs-CZ" sz="2400" dirty="0" smtClean="0">
                <a:latin typeface="Bookman Old Style" pitchFamily="18" charset="0"/>
              </a:rPr>
              <a:t>Jižní Ameriky) a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pastviny </a:t>
            </a:r>
            <a:r>
              <a:rPr lang="cs-CZ" sz="2400" dirty="0" smtClean="0">
                <a:latin typeface="Bookman Old Style" pitchFamily="18" charset="0"/>
              </a:rPr>
              <a:t>(skot). Jižní oblast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(Patagonie) </a:t>
            </a:r>
            <a:r>
              <a:rPr lang="cs-CZ" sz="2400" dirty="0" smtClean="0">
                <a:latin typeface="Bookman Old Style" pitchFamily="18" charset="0"/>
              </a:rPr>
              <a:t>je</a:t>
            </a:r>
          </a:p>
          <a:p>
            <a:r>
              <a:rPr lang="cs-CZ" sz="2400" dirty="0" smtClean="0">
                <a:latin typeface="Bookman Old Style" pitchFamily="18" charset="0"/>
              </a:rPr>
              <a:t>vhodná k chovu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ovcí.</a:t>
            </a:r>
            <a:r>
              <a:rPr lang="cs-CZ" sz="2400" dirty="0" smtClean="0">
                <a:latin typeface="Bookman Old Style" pitchFamily="18" charset="0"/>
              </a:rPr>
              <a:t> Hlavní</a:t>
            </a:r>
          </a:p>
          <a:p>
            <a:r>
              <a:rPr lang="cs-CZ" sz="2400" dirty="0" smtClean="0">
                <a:latin typeface="Bookman Old Style" pitchFamily="18" charset="0"/>
              </a:rPr>
              <a:t>vývozní artikl je tedy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hovězí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a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skopové maso a kůže. </a:t>
            </a:r>
            <a:r>
              <a:rPr lang="cs-CZ" sz="2400" dirty="0" smtClean="0">
                <a:latin typeface="Bookman Old Style" pitchFamily="18" charset="0"/>
              </a:rPr>
              <a:t>Svahy</a:t>
            </a:r>
          </a:p>
          <a:p>
            <a:r>
              <a:rPr lang="cs-CZ" sz="2400" dirty="0" smtClean="0">
                <a:latin typeface="Bookman Old Style" pitchFamily="18" charset="0"/>
              </a:rPr>
              <a:t>And jsou vhodné k pěstování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hroznového vína </a:t>
            </a:r>
            <a:r>
              <a:rPr lang="cs-CZ" sz="2400" dirty="0" smtClean="0">
                <a:latin typeface="Bookman Old Style" pitchFamily="18" charset="0"/>
              </a:rPr>
              <a:t>vynikající</a:t>
            </a:r>
          </a:p>
          <a:p>
            <a:r>
              <a:rPr lang="cs-CZ" sz="2400" dirty="0" smtClean="0">
                <a:latin typeface="Bookman Old Style" pitchFamily="18" charset="0"/>
              </a:rPr>
              <a:t>kvality. Argentina dala světu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tanec tango. </a:t>
            </a:r>
            <a:r>
              <a:rPr lang="cs-CZ" sz="2400" dirty="0" smtClean="0">
                <a:latin typeface="Bookman Old Style" pitchFamily="18" charset="0"/>
              </a:rPr>
              <a:t>Úplně na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jihu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400" dirty="0" smtClean="0">
                <a:latin typeface="Bookman Old Style" pitchFamily="18" charset="0"/>
              </a:rPr>
              <a:t>leží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ostrov Ohňová země </a:t>
            </a:r>
          </a:p>
          <a:p>
            <a:r>
              <a:rPr lang="cs-CZ" sz="2400" dirty="0" smtClean="0">
                <a:latin typeface="Bookman Old Style" pitchFamily="18" charset="0"/>
              </a:rPr>
              <a:t>(</a:t>
            </a:r>
            <a:r>
              <a:rPr lang="cs-CZ" sz="2400" dirty="0" err="1" smtClean="0">
                <a:latin typeface="Bookman Old Style" pitchFamily="18" charset="0"/>
              </a:rPr>
              <a:t>Tierra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atin typeface="Bookman Old Style" pitchFamily="18" charset="0"/>
              </a:rPr>
              <a:t>del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atin typeface="Bookman Old Style" pitchFamily="18" charset="0"/>
              </a:rPr>
              <a:t>Fuego</a:t>
            </a:r>
            <a:r>
              <a:rPr lang="cs-CZ" sz="2400" dirty="0" smtClean="0">
                <a:latin typeface="Bookman Old Style" pitchFamily="18" charset="0"/>
              </a:rPr>
              <a:t>).   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028" name="Picture 4" descr="Soubor:StraitOfMagella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284984"/>
            <a:ext cx="4247009" cy="32403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771800" y="6519446"/>
            <a:ext cx="65339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Magalhaesův</a:t>
            </a:r>
            <a:r>
              <a:rPr lang="cs-CZ" sz="1600" dirty="0" smtClean="0"/>
              <a:t> průliv – odděluje J. Ameriku od ostrova </a:t>
            </a:r>
            <a:r>
              <a:rPr lang="cs-CZ" sz="1600" dirty="0" err="1" smtClean="0"/>
              <a:t>Tierra</a:t>
            </a:r>
            <a:r>
              <a:rPr lang="cs-CZ" sz="1600" dirty="0" smtClean="0"/>
              <a:t> </a:t>
            </a:r>
            <a:r>
              <a:rPr lang="cs-CZ" sz="1600" dirty="0" err="1" smtClean="0"/>
              <a:t>del</a:t>
            </a:r>
            <a:r>
              <a:rPr lang="cs-CZ" sz="1600" dirty="0" smtClean="0"/>
              <a:t> </a:t>
            </a:r>
            <a:r>
              <a:rPr lang="cs-CZ" sz="1600" dirty="0" err="1" smtClean="0"/>
              <a:t>Fuego</a:t>
            </a:r>
            <a:endParaRPr lang="cs-CZ" sz="1600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Casa rosada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789040"/>
            <a:ext cx="4296648" cy="27363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499992" y="6519446"/>
            <a:ext cx="45528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</a:t>
            </a:r>
            <a:r>
              <a:rPr lang="cs-CZ" sz="1600" dirty="0" err="1" smtClean="0"/>
              <a:t>Casa</a:t>
            </a:r>
            <a:r>
              <a:rPr lang="cs-CZ" sz="1600" dirty="0" smtClean="0"/>
              <a:t> </a:t>
            </a:r>
            <a:r>
              <a:rPr lang="cs-CZ" sz="1600" dirty="0" err="1" smtClean="0"/>
              <a:t>Rosada</a:t>
            </a:r>
            <a:r>
              <a:rPr lang="cs-CZ" sz="1600" dirty="0" smtClean="0"/>
              <a:t> (Růžový dům) – sídlo prezidenta</a:t>
            </a:r>
            <a:endParaRPr lang="cs-CZ" sz="1600" dirty="0"/>
          </a:p>
        </p:txBody>
      </p:sp>
      <p:pic>
        <p:nvPicPr>
          <p:cNvPr id="19460" name="Picture 4" descr="Soubor:Aconcagua 1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789040"/>
            <a:ext cx="4320480" cy="2736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519446"/>
            <a:ext cx="46110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Aconcagua (6 959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 – </a:t>
            </a:r>
            <a:r>
              <a:rPr lang="cs-CZ" sz="1600" dirty="0" err="1" smtClean="0"/>
              <a:t>nejv</a:t>
            </a:r>
            <a:r>
              <a:rPr lang="cs-CZ" sz="1600" dirty="0" smtClean="0"/>
              <a:t>. hora Ameriky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0"/>
            <a:ext cx="7000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Zajímavosti a památky UNESCO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19462" name="Picture 6" descr="Soubor:Cavalli Al Pascolo Ai Piedi Del Massiccio Del Fitz Roy, Patagoni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48680"/>
            <a:ext cx="4320480" cy="2880320"/>
          </a:xfrm>
          <a:prstGeom prst="rect">
            <a:avLst/>
          </a:prstGeom>
          <a:noFill/>
        </p:spPr>
      </p:pic>
      <p:pic>
        <p:nvPicPr>
          <p:cNvPr id="19464" name="Picture 8" descr="Soubor:Perito moreno argentinië.JPE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548680"/>
            <a:ext cx="4307632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96136" y="3429000"/>
            <a:ext cx="22365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ledovec </a:t>
            </a:r>
            <a:r>
              <a:rPr lang="cs-CZ" sz="1600" dirty="0" err="1" smtClean="0"/>
              <a:t>Perito</a:t>
            </a:r>
            <a:r>
              <a:rPr lang="cs-CZ" sz="1600" dirty="0" smtClean="0"/>
              <a:t> </a:t>
            </a:r>
            <a:r>
              <a:rPr lang="cs-CZ" sz="1600" dirty="0" err="1" smtClean="0"/>
              <a:t>Moreno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3429000"/>
            <a:ext cx="29979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Los </a:t>
            </a:r>
            <a:r>
              <a:rPr lang="cs-CZ" sz="1600" dirty="0" err="1" smtClean="0"/>
              <a:t>Glaciares</a:t>
            </a:r>
            <a:r>
              <a:rPr lang="cs-CZ" sz="1600" dirty="0" smtClean="0"/>
              <a:t> – celkový pohled</a:t>
            </a:r>
            <a:endParaRPr lang="cs-CZ" sz="1600" dirty="0"/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Marianoc IMG 8803 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188640"/>
            <a:ext cx="4331635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940152" y="3140968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údolí řeky </a:t>
            </a:r>
            <a:r>
              <a:rPr lang="cs-CZ" sz="1600" dirty="0" err="1" smtClean="0"/>
              <a:t>Río</a:t>
            </a:r>
            <a:r>
              <a:rPr lang="cs-CZ" sz="1600" dirty="0" smtClean="0"/>
              <a:t> </a:t>
            </a:r>
            <a:r>
              <a:rPr lang="cs-CZ" sz="1600" dirty="0" err="1" smtClean="0"/>
              <a:t>Pinturas</a:t>
            </a:r>
            <a:endParaRPr lang="cs-CZ" sz="1600" dirty="0"/>
          </a:p>
        </p:txBody>
      </p:sp>
      <p:pic>
        <p:nvPicPr>
          <p:cNvPr id="20484" name="Picture 4" descr="Soubor:Ischigualasto national park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01008"/>
            <a:ext cx="4320480" cy="304118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-180528" y="6519446"/>
            <a:ext cx="97289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</a:t>
            </a:r>
            <a:r>
              <a:rPr lang="cs-CZ" sz="1600" dirty="0" err="1" smtClean="0"/>
              <a:t>Ischigualasto</a:t>
            </a:r>
            <a:r>
              <a:rPr lang="cs-CZ" sz="1600" dirty="0" smtClean="0"/>
              <a:t> a </a:t>
            </a:r>
            <a:r>
              <a:rPr lang="cs-CZ" sz="1600" dirty="0" err="1" smtClean="0"/>
              <a:t>Talampaya</a:t>
            </a:r>
            <a:r>
              <a:rPr lang="cs-CZ" sz="1600" dirty="0" smtClean="0"/>
              <a:t> – geologické a archeologické naleziště (kostry dinosaurů staré 230 mil. let)</a:t>
            </a:r>
            <a:endParaRPr lang="cs-CZ" sz="1600" dirty="0"/>
          </a:p>
        </p:txBody>
      </p:sp>
      <p:pic>
        <p:nvPicPr>
          <p:cNvPr id="20486" name="Picture 6" descr="Soubor:Talampaya NP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501009"/>
            <a:ext cx="4320480" cy="3024336"/>
          </a:xfrm>
          <a:prstGeom prst="rect">
            <a:avLst/>
          </a:prstGeom>
          <a:noFill/>
        </p:spPr>
      </p:pic>
      <p:pic>
        <p:nvPicPr>
          <p:cNvPr id="20488" name="Picture 8" descr="Soubor:Purmamarca 0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188640"/>
            <a:ext cx="4320480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3140968"/>
            <a:ext cx="50656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Quebrada</a:t>
            </a:r>
            <a:r>
              <a:rPr lang="cs-CZ" sz="1600" dirty="0" smtClean="0"/>
              <a:t> de </a:t>
            </a:r>
            <a:r>
              <a:rPr lang="cs-CZ" sz="1600" dirty="0" err="1" smtClean="0"/>
              <a:t>Humahuaca</a:t>
            </a:r>
            <a:r>
              <a:rPr lang="cs-CZ" sz="1600" dirty="0" smtClean="0"/>
              <a:t> – obchodní cesta v Andách</a:t>
            </a:r>
            <a:endParaRPr lang="cs-CZ" sz="1600" dirty="0"/>
          </a:p>
        </p:txBody>
      </p:sp>
    </p:spTree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0" decel="100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545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CHILE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2530" name="Picture 2" descr="Soubor:Flag of Chile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04664"/>
            <a:ext cx="3805905" cy="19358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476672"/>
            <a:ext cx="47756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Santiago de Chile 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asi 18 milionů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r>
              <a:rPr lang="cs-CZ" sz="2400" b="1" dirty="0" smtClean="0">
                <a:latin typeface="Bookman Old Style" pitchFamily="18" charset="0"/>
              </a:rPr>
              <a:t>měna </a:t>
            </a:r>
            <a:r>
              <a:rPr lang="cs-CZ" sz="2400" dirty="0" smtClean="0">
                <a:latin typeface="Bookman Old Style" pitchFamily="18" charset="0"/>
              </a:rPr>
              <a:t>– chilské peso (CLP)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420888"/>
            <a:ext cx="9187130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Nejdelší a nejužší </a:t>
            </a:r>
            <a:r>
              <a:rPr lang="cs-CZ" sz="2400" dirty="0" smtClean="0">
                <a:latin typeface="Bookman Old Style" pitchFamily="18" charset="0"/>
              </a:rPr>
              <a:t>země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světa.</a:t>
            </a:r>
            <a:r>
              <a:rPr lang="cs-CZ" sz="2400" dirty="0" smtClean="0">
                <a:latin typeface="Bookman Old Style" pitchFamily="18" charset="0"/>
              </a:rPr>
              <a:t> Patří k ní i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Velikonoční ostrov</a:t>
            </a:r>
          </a:p>
          <a:p>
            <a:r>
              <a:rPr lang="cs-CZ" sz="2400" dirty="0" smtClean="0">
                <a:latin typeface="Bookman Old Style" pitchFamily="18" charset="0"/>
              </a:rPr>
              <a:t>v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Tichém oceánu </a:t>
            </a:r>
            <a:r>
              <a:rPr lang="cs-CZ" sz="2400" dirty="0" smtClean="0">
                <a:latin typeface="Bookman Old Style" pitchFamily="18" charset="0"/>
              </a:rPr>
              <a:t>a část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Ohňové země </a:t>
            </a:r>
            <a:r>
              <a:rPr lang="cs-CZ" sz="2400" dirty="0" smtClean="0">
                <a:latin typeface="Bookman Old Style" pitchFamily="18" charset="0"/>
              </a:rPr>
              <a:t>na jihu. Na severu je 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poušť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Atacama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, </a:t>
            </a:r>
            <a:r>
              <a:rPr lang="cs-CZ" sz="2400" dirty="0" smtClean="0">
                <a:latin typeface="Bookman Old Style" pitchFamily="18" charset="0"/>
              </a:rPr>
              <a:t>v střední části je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subtropické podnebí </a:t>
            </a:r>
            <a:r>
              <a:rPr lang="cs-CZ" sz="2400" dirty="0" smtClean="0">
                <a:latin typeface="Bookman Old Style" pitchFamily="18" charset="0"/>
              </a:rPr>
              <a:t>a na</a:t>
            </a:r>
          </a:p>
          <a:p>
            <a:r>
              <a:rPr lang="cs-CZ" sz="2400" dirty="0" smtClean="0">
                <a:latin typeface="Bookman Old Style" pitchFamily="18" charset="0"/>
              </a:rPr>
              <a:t>jihu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je chladno</a:t>
            </a:r>
            <a:r>
              <a:rPr lang="cs-CZ" sz="2400" dirty="0" smtClean="0">
                <a:latin typeface="Bookman Old Style" pitchFamily="18" charset="0"/>
              </a:rPr>
              <a:t>. V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Andách</a:t>
            </a:r>
            <a:r>
              <a:rPr lang="cs-CZ" sz="2400" dirty="0" smtClean="0">
                <a:latin typeface="Bookman Old Style" pitchFamily="18" charset="0"/>
              </a:rPr>
              <a:t> je</a:t>
            </a:r>
          </a:p>
          <a:p>
            <a:r>
              <a:rPr lang="cs-CZ" sz="2400" dirty="0" smtClean="0">
                <a:latin typeface="Bookman Old Style" pitchFamily="18" charset="0"/>
              </a:rPr>
              <a:t>mnoho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činných sopek</a:t>
            </a:r>
            <a:r>
              <a:rPr lang="cs-CZ" sz="2400" dirty="0" smtClean="0">
                <a:latin typeface="Bookman Old Style" pitchFamily="18" charset="0"/>
              </a:rPr>
              <a:t>. Země</a:t>
            </a:r>
          </a:p>
          <a:p>
            <a:r>
              <a:rPr lang="cs-CZ" sz="2400" dirty="0" smtClean="0">
                <a:latin typeface="Bookman Old Style" pitchFamily="18" charset="0"/>
              </a:rPr>
              <a:t>dlouho trpěla pod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vojenskou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diktaturou</a:t>
            </a:r>
            <a:r>
              <a:rPr lang="cs-CZ" sz="2400" dirty="0" smtClean="0">
                <a:latin typeface="Bookman Old Style" pitchFamily="18" charset="0"/>
              </a:rPr>
              <a:t>. Hlavním vývozním</a:t>
            </a:r>
          </a:p>
          <a:p>
            <a:r>
              <a:rPr lang="cs-CZ" sz="2400" dirty="0" smtClean="0">
                <a:latin typeface="Bookman Old Style" pitchFamily="18" charset="0"/>
              </a:rPr>
              <a:t>artiklem je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měď.</a:t>
            </a:r>
            <a:r>
              <a:rPr lang="cs-CZ" sz="2400" dirty="0" smtClean="0">
                <a:latin typeface="Bookman Old Style" pitchFamily="18" charset="0"/>
              </a:rPr>
              <a:t> Vyváží se také</a:t>
            </a:r>
          </a:p>
          <a:p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guano</a:t>
            </a:r>
            <a:r>
              <a:rPr lang="cs-CZ" sz="2400" dirty="0" smtClean="0">
                <a:latin typeface="Bookman Old Style" pitchFamily="18" charset="0"/>
              </a:rPr>
              <a:t> (trus mořských ptáků).</a:t>
            </a:r>
          </a:p>
          <a:p>
            <a:r>
              <a:rPr lang="cs-CZ" sz="2400" dirty="0" smtClean="0">
                <a:latin typeface="Bookman Old Style" pitchFamily="18" charset="0"/>
              </a:rPr>
              <a:t>Důležitý je i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rybolov</a:t>
            </a:r>
            <a:r>
              <a:rPr lang="cs-CZ" sz="2400" dirty="0" smtClean="0">
                <a:latin typeface="Bookman Old Style" pitchFamily="18" charset="0"/>
              </a:rPr>
              <a:t> a pěstování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vinné révy.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22532" name="Picture 4" descr="Soubor:Easter Islands on the globe (Chile centered)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645024"/>
            <a:ext cx="4032448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499992" y="6519446"/>
            <a:ext cx="45960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Velikonoční ostrov – vzdálený 3 600 km od Chile</a:t>
            </a:r>
            <a:endParaRPr lang="cs-CZ" sz="1600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0"/>
            <a:ext cx="70006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Zajímavosti a památky UNESCO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4578" name="Picture 2" descr="Soubor:AhuAkivi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572000" y="6519446"/>
            <a:ext cx="43456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Velikonoční ostrov – sochy </a:t>
            </a:r>
            <a:r>
              <a:rPr lang="cs-CZ" sz="1600" dirty="0" err="1" smtClean="0"/>
              <a:t>Moai</a:t>
            </a:r>
            <a:r>
              <a:rPr lang="cs-CZ" sz="1600" dirty="0" smtClean="0"/>
              <a:t> na </a:t>
            </a:r>
            <a:r>
              <a:rPr lang="cs-CZ" sz="1600" dirty="0" err="1" smtClean="0"/>
              <a:t>Ahu</a:t>
            </a:r>
            <a:r>
              <a:rPr lang="cs-CZ" sz="1600" dirty="0" smtClean="0"/>
              <a:t> </a:t>
            </a:r>
            <a:r>
              <a:rPr lang="cs-CZ" sz="1600" dirty="0" err="1" smtClean="0"/>
              <a:t>Akivy</a:t>
            </a:r>
            <a:endParaRPr lang="cs-CZ" sz="1600" dirty="0"/>
          </a:p>
        </p:txBody>
      </p:sp>
      <p:pic>
        <p:nvPicPr>
          <p:cNvPr id="24580" name="Picture 4" descr="Soubor:Cerro Concepcio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73016"/>
            <a:ext cx="4320480" cy="293612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6519446"/>
            <a:ext cx="44894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Valparaiso – historická zástavba na </a:t>
            </a:r>
            <a:r>
              <a:rPr lang="cs-CZ" sz="1600" dirty="0" err="1" smtClean="0"/>
              <a:t>Cero</a:t>
            </a:r>
            <a:r>
              <a:rPr lang="cs-CZ" sz="1600" dirty="0" smtClean="0"/>
              <a:t> </a:t>
            </a:r>
            <a:r>
              <a:rPr lang="cs-CZ" sz="1600" dirty="0" err="1" smtClean="0"/>
              <a:t>Conc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24582" name="Picture 6" descr="Soubor:Chuquicamata-00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548680"/>
            <a:ext cx="4320480" cy="266429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99592" y="3212976"/>
            <a:ext cx="27943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Chuguicamata</a:t>
            </a:r>
            <a:r>
              <a:rPr lang="cs-CZ" sz="1600" dirty="0" smtClean="0"/>
              <a:t> – měděný důl</a:t>
            </a:r>
            <a:endParaRPr lang="cs-CZ" sz="1600" dirty="0"/>
          </a:p>
        </p:txBody>
      </p:sp>
      <p:pic>
        <p:nvPicPr>
          <p:cNvPr id="24584" name="Picture 8" descr="Soubor:Playa Concón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548680"/>
            <a:ext cx="4331635" cy="266429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08104" y="3212976"/>
            <a:ext cx="26992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Viňa</a:t>
            </a:r>
            <a:r>
              <a:rPr lang="cs-CZ" sz="1600" dirty="0" smtClean="0"/>
              <a:t> </a:t>
            </a:r>
            <a:r>
              <a:rPr lang="cs-CZ" sz="1600" dirty="0" err="1" smtClean="0"/>
              <a:t>del</a:t>
            </a:r>
            <a:r>
              <a:rPr lang="cs-CZ" sz="1600" dirty="0" smtClean="0"/>
              <a:t> </a:t>
            </a:r>
            <a:r>
              <a:rPr lang="cs-CZ" sz="1600" dirty="0" err="1" smtClean="0"/>
              <a:t>Mar</a:t>
            </a:r>
            <a:r>
              <a:rPr lang="cs-CZ" sz="1600" dirty="0" smtClean="0"/>
              <a:t> – pláž </a:t>
            </a:r>
            <a:r>
              <a:rPr lang="cs-CZ" sz="1600" dirty="0" err="1" smtClean="0"/>
              <a:t>Concón</a:t>
            </a: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Atacam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501008"/>
            <a:ext cx="4344938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20072" y="6519446"/>
            <a:ext cx="31021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Atacama</a:t>
            </a:r>
            <a:r>
              <a:rPr lang="cs-CZ" sz="1600" dirty="0" smtClean="0"/>
              <a:t> – nejsušší poušť světa</a:t>
            </a:r>
            <a:endParaRPr lang="cs-CZ" sz="1600" dirty="0"/>
          </a:p>
        </p:txBody>
      </p:sp>
      <p:pic>
        <p:nvPicPr>
          <p:cNvPr id="23556" name="Picture 4" descr="Soubor:Ojos del Salado summit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01008"/>
            <a:ext cx="4248472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6519446"/>
            <a:ext cx="40278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Ojos</a:t>
            </a:r>
            <a:r>
              <a:rPr lang="cs-CZ" sz="1600" dirty="0" smtClean="0"/>
              <a:t> de </a:t>
            </a:r>
            <a:r>
              <a:rPr lang="cs-CZ" sz="1600" dirty="0" err="1" smtClean="0"/>
              <a:t>Salado</a:t>
            </a:r>
            <a:r>
              <a:rPr lang="cs-CZ" sz="1600" dirty="0" smtClean="0"/>
              <a:t> – </a:t>
            </a:r>
            <a:r>
              <a:rPr lang="cs-CZ" sz="1600" dirty="0" err="1" smtClean="0"/>
              <a:t>nejv</a:t>
            </a:r>
            <a:r>
              <a:rPr lang="cs-CZ" sz="1600" dirty="0" smtClean="0"/>
              <a:t>. bod (6 880 m.</a:t>
            </a:r>
            <a:r>
              <a:rPr lang="cs-CZ" sz="1600" dirty="0" err="1" smtClean="0"/>
              <a:t>n.m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pic>
        <p:nvPicPr>
          <p:cNvPr id="23558" name="Picture 6" descr="Soubor:Volcán Villarrica Chil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572000" y="188640"/>
            <a:ext cx="4344390" cy="29523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12160" y="3140968"/>
            <a:ext cx="15691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sopka </a:t>
            </a:r>
            <a:r>
              <a:rPr lang="cs-CZ" sz="1600" dirty="0" err="1" smtClean="0"/>
              <a:t>Villarrica</a:t>
            </a:r>
            <a:endParaRPr lang="cs-CZ" sz="1600" dirty="0"/>
          </a:p>
        </p:txBody>
      </p:sp>
      <p:pic>
        <p:nvPicPr>
          <p:cNvPr id="23560" name="Picture 8" descr="Soubor:Vicunacrop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188640"/>
            <a:ext cx="4248472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75656" y="3140968"/>
            <a:ext cx="13078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lama Vikuňa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316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URUGUAY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50610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Montevideo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3,5 milionů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b="1" dirty="0" smtClean="0">
                <a:latin typeface="Bookman Old Style" pitchFamily="18" charset="0"/>
              </a:rPr>
              <a:t>měna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err="1" smtClean="0">
                <a:latin typeface="Bookman Old Style" pitchFamily="18" charset="0"/>
              </a:rPr>
              <a:t>uruguajské</a:t>
            </a:r>
            <a:r>
              <a:rPr lang="cs-CZ" sz="2400" dirty="0" smtClean="0">
                <a:latin typeface="Bookman Old Style" pitchFamily="18" charset="0"/>
              </a:rPr>
              <a:t> peso (UYU)  </a:t>
            </a:r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26626" name="Picture 2" descr="Soubor:Flag of Uruguay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76672"/>
            <a:ext cx="3698096" cy="1872208"/>
          </a:xfrm>
          <a:prstGeom prst="rect">
            <a:avLst/>
          </a:prstGeom>
          <a:noFill/>
        </p:spPr>
      </p:pic>
      <p:pic>
        <p:nvPicPr>
          <p:cNvPr id="26628" name="Picture 4" descr="Soubor:Rio de la Plata BA 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645024"/>
            <a:ext cx="4250569" cy="288801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384492" y="6519446"/>
            <a:ext cx="48749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ústí La Plata – vpravo B. Aires a vlevo Montevideo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492896"/>
            <a:ext cx="92448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Zemědělský stát </a:t>
            </a:r>
            <a:r>
              <a:rPr lang="cs-CZ" sz="2400" dirty="0" smtClean="0">
                <a:latin typeface="Bookman Old Style" pitchFamily="18" charset="0"/>
              </a:rPr>
              <a:t>s přístupem k moři.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Chov skotu a ovcí. </a:t>
            </a:r>
          </a:p>
          <a:p>
            <a:r>
              <a:rPr lang="cs-CZ" sz="2400" dirty="0" smtClean="0">
                <a:latin typeface="Bookman Old Style" pitchFamily="18" charset="0"/>
              </a:rPr>
              <a:t>Vývoz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masa, kůže a vlny </a:t>
            </a:r>
            <a:r>
              <a:rPr lang="cs-CZ" sz="2400" dirty="0" smtClean="0">
                <a:latin typeface="Bookman Old Style" pitchFamily="18" charset="0"/>
              </a:rPr>
              <a:t>a subtropického ovoce (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pomeranče</a:t>
            </a:r>
            <a:r>
              <a:rPr lang="cs-CZ" sz="2400" dirty="0" smtClean="0">
                <a:latin typeface="Bookman Old Style" pitchFamily="18" charset="0"/>
              </a:rPr>
              <a:t>,</a:t>
            </a:r>
          </a:p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broskve…)</a:t>
            </a:r>
            <a:r>
              <a:rPr lang="cs-CZ" sz="2400" dirty="0" smtClean="0">
                <a:latin typeface="Bookman Old Style" pitchFamily="18" charset="0"/>
              </a:rPr>
              <a:t>. Hlavní město = polovina všech obyvatel.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6630" name="Picture 6" descr="Soubor:Colo do sac 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3645024"/>
            <a:ext cx="4392488" cy="288032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55576" y="6519446"/>
            <a:ext cx="32720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Colonia</a:t>
            </a:r>
            <a:r>
              <a:rPr lang="cs-CZ" sz="1600" dirty="0" smtClean="0"/>
              <a:t> </a:t>
            </a:r>
            <a:r>
              <a:rPr lang="cs-CZ" sz="1600" dirty="0" err="1" smtClean="0"/>
              <a:t>del</a:t>
            </a:r>
            <a:r>
              <a:rPr lang="cs-CZ" sz="1600" dirty="0" smtClean="0"/>
              <a:t> </a:t>
            </a:r>
            <a:r>
              <a:rPr lang="cs-CZ" sz="1600" dirty="0" err="1" smtClean="0"/>
              <a:t>Sacramento</a:t>
            </a:r>
            <a:r>
              <a:rPr lang="cs-CZ" sz="1600" dirty="0" smtClean="0"/>
              <a:t> opevnění</a:t>
            </a:r>
            <a:endParaRPr lang="cs-CZ" sz="1600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800" decel="100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571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PARAGUAY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5602" name="Picture 2" descr="Soubor:Flag of Paraguay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548680"/>
            <a:ext cx="3443536" cy="18722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476672"/>
            <a:ext cx="560602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Asunción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španělština a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guaraní</a:t>
            </a:r>
            <a:endParaRPr lang="cs-CZ" sz="2400" dirty="0" smtClean="0">
              <a:solidFill>
                <a:schemeClr val="accent5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počet ob.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6,5 milionů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st. zřízení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prezidentská </a:t>
            </a:r>
            <a:r>
              <a:rPr lang="cs-CZ" sz="2400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rep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.</a:t>
            </a:r>
          </a:p>
          <a:p>
            <a:r>
              <a:rPr lang="cs-CZ" sz="2400" b="1" dirty="0" smtClean="0">
                <a:latin typeface="Bookman Old Style" pitchFamily="18" charset="0"/>
              </a:rPr>
              <a:t>měna</a:t>
            </a:r>
            <a:r>
              <a:rPr lang="cs-CZ" sz="2400" dirty="0" smtClean="0">
                <a:latin typeface="Bookman Old Style" pitchFamily="18" charset="0"/>
              </a:rPr>
              <a:t> – paraguayský </a:t>
            </a:r>
            <a:r>
              <a:rPr lang="cs-CZ" sz="2400" dirty="0" err="1" smtClean="0">
                <a:latin typeface="Bookman Old Style" pitchFamily="18" charset="0"/>
              </a:rPr>
              <a:t>guaraní</a:t>
            </a:r>
            <a:r>
              <a:rPr lang="cs-CZ" sz="2400" dirty="0" smtClean="0">
                <a:latin typeface="Bookman Old Style" pitchFamily="18" charset="0"/>
              </a:rPr>
              <a:t> (PYG) 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420888"/>
            <a:ext cx="85763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Vnitrozemský stát. </a:t>
            </a:r>
            <a:r>
              <a:rPr lang="cs-CZ" sz="2400" dirty="0" smtClean="0">
                <a:latin typeface="Bookman Old Style" pitchFamily="18" charset="0"/>
              </a:rPr>
              <a:t>Patří k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nejchudším zemím </a:t>
            </a:r>
            <a:r>
              <a:rPr lang="cs-CZ" sz="2400" dirty="0" smtClean="0">
                <a:latin typeface="Bookman Old Style" pitchFamily="18" charset="0"/>
              </a:rPr>
              <a:t>Ameriky. </a:t>
            </a:r>
          </a:p>
          <a:p>
            <a:r>
              <a:rPr lang="cs-CZ" sz="2400" dirty="0" smtClean="0">
                <a:latin typeface="Bookman Old Style" pitchFamily="18" charset="0"/>
              </a:rPr>
              <a:t>Obyvatelé se věnují 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Bookman Old Style" pitchFamily="18" charset="0"/>
              </a:rPr>
              <a:t>zemědělství a těžbě dřeva.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  <a:latin typeface="Bookman Old Style" pitchFamily="18" charset="0"/>
            </a:endParaRPr>
          </a:p>
        </p:txBody>
      </p:sp>
      <p:pic>
        <p:nvPicPr>
          <p:cNvPr id="25604" name="Picture 4" descr="Soubor:Gran Asunción by Felipe Méndez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3356992"/>
            <a:ext cx="8640960" cy="313218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19872" y="6519446"/>
            <a:ext cx="21339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Asunción - panorama</a:t>
            </a:r>
            <a:endParaRPr lang="cs-CZ" sz="16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0"/>
            <a:ext cx="8334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Ostrov v Tichém oceánu patřící Chile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268760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VÁNOČNÍ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3140968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VELIKONOČNÍ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5013176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KOKOSOVÝ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8674" name="Picture 2" descr="Soubor:Moai Rano raraku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692696"/>
            <a:ext cx="5150346" cy="58326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96136" y="6519446"/>
            <a:ext cx="13484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sochy - </a:t>
            </a:r>
            <a:r>
              <a:rPr lang="cs-CZ" sz="1600" dirty="0" err="1" smtClean="0"/>
              <a:t>Moai</a:t>
            </a:r>
            <a:endParaRPr lang="cs-CZ" sz="16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oubor:Tango-ballroom-competi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692696"/>
            <a:ext cx="5006702" cy="58590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99592" y="0"/>
            <a:ext cx="7441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Tanec, který dala světu Argentina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340768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SAMBA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1560" y="3212976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RUMBA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1560" y="5085184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TANGO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0"/>
            <a:ext cx="4988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Nejvyšší hora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0722" name="Picture 2" descr="Soubor:Aconcagua from bas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692696"/>
            <a:ext cx="4990703" cy="58326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44008" y="6519446"/>
            <a:ext cx="36728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pohled na vrchol ze základního tábora</a:t>
            </a:r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9756576" y="26064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79512" y="1268760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ACONCAGUA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3140968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CONCEPCION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5013176"/>
            <a:ext cx="338437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VILLARRICA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Soubor:DSCN5766-guano-glantz crop b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764704"/>
            <a:ext cx="5226546" cy="57054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0"/>
            <a:ext cx="6938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Ptačí trus, který se těží v Chile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5157192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GUANO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3212976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GAUČO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3528" y="1268760"/>
            <a:ext cx="2880320" cy="986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PANČO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6519446"/>
            <a:ext cx="6864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těžba</a:t>
            </a:r>
            <a:endParaRPr lang="cs-CZ" sz="1600" dirty="0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Soubor:MontajeStgo-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620688"/>
            <a:ext cx="5043661" cy="593102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83768" y="0"/>
            <a:ext cx="42659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Hlavní město Chile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9512" y="1196752"/>
            <a:ext cx="3600400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SANTIJOSE DE CHILE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2924944"/>
            <a:ext cx="3600400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SANTIAGO DE CHILE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4725144"/>
            <a:ext cx="3600400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SANTIJUAN DE CHILE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188640"/>
            <a:ext cx="5269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Hlavní město Argentiny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228184" y="5157192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OHŇOVÁ ČÁRA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908720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BUENOS NOCHES 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908720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BUENOS AIRES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2420888"/>
            <a:ext cx="5178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Nejsušší poušť na světě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03848" y="321297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ATACAMA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321297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APALUCHA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8184" y="321297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ACAPULCO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437112"/>
            <a:ext cx="7811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Ostrov, ležící na jihu Jižní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5157192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OHŇOVÁ SAŇ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79512" y="5157192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OHŇOVÁ ZEMĚ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51520" y="908720"/>
            <a:ext cx="2664296" cy="13464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BUENOS TARDES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188640"/>
            <a:ext cx="53383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Hlavní město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Paraguaye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20" y="2348880"/>
            <a:ext cx="5163593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Hlavní město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Uruguaye</a:t>
            </a:r>
            <a:endParaRPr lang="cs-CZ" sz="3200" b="1" dirty="0" smtClean="0">
              <a:solidFill>
                <a:srgbClr val="FFC000"/>
              </a:solidFill>
              <a:latin typeface="Bookman Old Style" pitchFamily="18" charset="0"/>
            </a:endParaRPr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79512" y="980728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ASUNCION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15816" y="980728"/>
            <a:ext cx="33123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MONTEVIDEO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00192" y="980728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CARACAS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300192" y="321297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ASUNCION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915816" y="3212976"/>
            <a:ext cx="331236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MONTEVIDEO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79512" y="321297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CARACAS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581128"/>
            <a:ext cx="8045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Název soch na Velikonočním ostrově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537321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RAPA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03848" y="537321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NUI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300192" y="537321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MOAI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836712"/>
            <a:ext cx="8044190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nejchudší zemi  oblasti Jižního rohu.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národní sport všech zemí dané oblasti.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Průliv, oddělující Jižní Ameriku od Ohňové země.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Pohoří, zasahující do Argentiny a Chile.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Úřední jazyk všech států oblasti.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tři státy, patřící do povodí La Plata.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zemi, která je nejdelší a nejužší na světě.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název stepí Jižní Ameriky.  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56357"/>
            <a:ext cx="921702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nejchudší zemi  oblasti Jižního rohu.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(Paraguay)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národní sport všech zemí dané oblasti.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(fotbal)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Průliv, oddělující Jižní Ameriku od Ohňové země.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00B050"/>
                </a:solidFill>
                <a:latin typeface="Bookman Old Style" pitchFamily="18" charset="0"/>
              </a:rPr>
              <a:t>M</a:t>
            </a:r>
            <a:r>
              <a:rPr lang="cs-CZ" sz="2400" dirty="0" err="1" smtClean="0">
                <a:solidFill>
                  <a:srgbClr val="00B050"/>
                </a:solidFill>
                <a:latin typeface="Bookman Old Style" pitchFamily="18" charset="0"/>
              </a:rPr>
              <a:t>agalhaesův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)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Pohoří, zasahující do Argentiny a Chile.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(Andy)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Úřední jazyk všech států oblasti.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(španělština)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tři státy, patřící do povodí La Plata.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(Paraguay, Uruguay a Argentina)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zemi, která je nejdelší a nejužší na světě.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(Chile)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název stepí Jižní Ameriky.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(pampy) </a:t>
            </a:r>
          </a:p>
          <a:p>
            <a:pPr marL="457200" indent="-457200">
              <a:buAutoNum type="arabicPeriod"/>
            </a:pPr>
            <a:endParaRPr lang="cs-CZ" sz="2400" dirty="0" smtClean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864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http://upload.wikimedia.org/wikipedia/commons/4/48/Andenlaender.png (mapa) </a:t>
            </a:r>
          </a:p>
          <a:p>
            <a:r>
              <a:rPr lang="cs-CZ" dirty="0" smtClean="0">
                <a:hlinkClick r:id="rId3"/>
              </a:rPr>
              <a:t>http://upload.wikimedia.org/wikipedia/commons/thumb/1/1a/Flag_of_Argentina.svg/800px-Flag_of_Argentina.svg.png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http://upload.wikimedia.org/wikipedia/commons/thumb/0/05/StraitOfMagellan.jpg/461px-StraitOfMagellan.jpg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http://upload.wikimedia.org/wikipedia/commons/thumb/c/c4/Casa_rosada2.jpg/800px-Casa_rosada2.jpg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http://upload.wikimedia.org/wikipedia/commons/thumb/c/c8/Aconcagua_13.JPG/800px-Aconcagua_13.JPG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http://upload.wikimedia.org/wikipedia/commons/thumb/c/c7/Cavalli_Al_Pascolo_Ai_Piedi_Del_Massiccio_Del_Fitz_Roy%2C_Patagonia.jpg/800px-Cavalli_Al_Pascolo_Ai_Piedi_Del_Massiccio_Del_Fitz_Roy%2C_Patagonia.jpg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http://upload.wikimedia.org/wikipedia/commons/thumb/7/7e/Perito_moreno_argentini%C3%AB.JPEG/800px-Perito_moreno_argentini%C3%AB.JPEG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http://upload.wikimedia.org/wikipedia/commons/6/61/Marianoc_IMG_8803_1.jpg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http://upload.wikimedia.org/wikipedia/commons/e/ef/Ischigualasto_national_park.jpg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http://upload.wikimedia.org/wikipedia/commons/thumb/a/a5/Talampaya_NP.jpg/800px-Talampaya_NP.jpg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http://upload.wikimedia.org/wikipedia/commons/thumb/9/9d/Purmamarca_01.JPG/800px-Purmamarca_01.JPG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http://upload.wikimedia.org/wikipedia/commons/thumb/7/78/Flag_of_Chile.svg/800px-Flag_of_Chile.svg.png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188640"/>
            <a:ext cx="9144000" cy="95102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http://upload.wikimedia.org/wikipedia/commons/thumb/c/c6/Easter_Islands_on_the_globe_%28Chile_centered%29.svg/600px-Easter_Islands_on_the_globe_%28Chile_centered%29.svg.png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http://upload.wikimedia.org/wikipedia/commons/thumb/f/f7/AhuAkivi.jpg/800px-AhuAkivi.jpg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http://upload.wikimedia.org/wikipedia/commons/thumb/9/92/Cerro_Concepcion.jpg/800px-Cerro_Concepcion.jpg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http://upload.wikimedia.org/wikipedia/commons/thumb/0/04/Chuquicamata-003.jpg/800px-Chuquicamata-003.jpg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http://upload.wikimedia.org/wikipedia/commons/thumb/2/2d/Playa_Conc%C3%B3n.JPG/800px-Playa_Conc%C3%B3n.JPG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http://upload.wikimedia.org/wikipedia/commons/a/a9/Atacama1.jpg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http://upload.wikimedia.org/wikipedia/commons/4/47/Ojos_del_Salado_summit.jpg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http://upload.wikimedia.org/wikipedia/commons/thumb/c/c5/Volc%C3%A1n_Villarrica_Chile.jpg/799px-Volc%C3%A1n_Villarrica_Chile.jpg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http://upload.wikimedia.org/wikipedia/commons/thumb/e/eb/Vicunacrop.jpg/730px-Vicunacrop.jpg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http://upload.wikimedia.org/wikipedia/commons/thumb/f/fe/Flag_of_Uruguay.svg/800px-Flag_of_Uruguay.svg.png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http://upload.wikimedia.org/wikipedia/commons/5/51/Colo_do_sac_1.jpg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http://upload.wikimedia.org/wikipedia/commons/thumb/2/27/Flag_of_Paraguay.svg/800px-Flag_of_Paraguay.svg.png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04664"/>
            <a:ext cx="91440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http://upload.wikimedia.org/wikipedia/commons/thumb/2/24/Gran_Asunci%C3%B3n_by_Felipe_M%C3%A9ndez.jpg/800px-Gran_Asunci%C3%B3n_by_Felipe_M%C3%A9ndez.jpg</a:t>
            </a:r>
            <a:r>
              <a:rPr lang="cs-CZ" dirty="0" smtClean="0"/>
              <a:t> </a:t>
            </a:r>
            <a:r>
              <a:rPr lang="cs-CZ" dirty="0" smtClean="0">
                <a:hlinkClick r:id="rId3"/>
              </a:rPr>
              <a:t>http://upload.wikimedia.org/wikipedia/commons/thumb/a/a2/Moai_Rano_raraku.jpg/450px-Moai_Rano_raraku.jpg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http://upload.wikimedia.org/wikipedia/commons/thumb/c/c7/Tango-ballroom-competition.jpg/382px-Tango-ballroom-competition.jpg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http://upload.wikimedia.org/wikipedia/commons/thumb/9/9c/Aconcagua_from_base.jpg/403px-Aconcagua_from_base.jpg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http://upload.wikimedia.org/wikipedia/commons/thumb/3/3f/DSCN5766-guano-glantz_crop_b.jpg/458px-DSCN5766-guano-glantz_crop_b.jpg</a:t>
            </a:r>
            <a:r>
              <a:rPr lang="cs-CZ" dirty="0" smtClean="0"/>
              <a:t> </a:t>
            </a:r>
            <a:r>
              <a:rPr lang="cs-CZ" dirty="0" smtClean="0">
                <a:hlinkClick r:id="rId7"/>
              </a:rPr>
              <a:t>http://upload.wikimedia.org/wikipedia/commons/thumb/2/29/MontajeStgo-4.jpg/401px-MontajeStgo-4.jpg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749</TotalTime>
  <Words>1024</Words>
  <Application>Microsoft Office PowerPoint</Application>
  <PresentationFormat>Předvádění na obrazovce (4:3)</PresentationFormat>
  <Paragraphs>255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64</cp:revision>
  <dcterms:created xsi:type="dcterms:W3CDTF">2013-12-23T08:03:22Z</dcterms:created>
  <dcterms:modified xsi:type="dcterms:W3CDTF">2014-08-26T09:53:04Z</dcterms:modified>
</cp:coreProperties>
</file>