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5" r:id="rId14"/>
    <p:sldId id="270" r:id="rId15"/>
    <p:sldId id="271" r:id="rId16"/>
    <p:sldId id="272" r:id="rId17"/>
    <p:sldId id="274" r:id="rId18"/>
    <p:sldId id="278" r:id="rId19"/>
    <p:sldId id="279" r:id="rId20"/>
    <p:sldId id="276" r:id="rId21"/>
    <p:sldId id="277" r:id="rId22"/>
    <p:sldId id="282" r:id="rId23"/>
    <p:sldId id="280" r:id="rId24"/>
    <p:sldId id="281" r:id="rId25"/>
    <p:sldId id="260" r:id="rId26"/>
    <p:sldId id="268" r:id="rId27"/>
    <p:sldId id="27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EDC2996-AFF6-4F2B-92B8-F47AB4CBFF7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C8F0506-9821-4F60-9BB4-8D219D0F0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audio" Target="../media/audio3.wav"/><Relationship Id="rId7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audio" Target="../media/audio5.wav"/><Relationship Id="rId4" Type="http://schemas.openxmlformats.org/officeDocument/2006/relationships/audio" Target="../media/audio4.wav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audio" Target="../media/audio5.wav"/><Relationship Id="rId7" Type="http://schemas.openxmlformats.org/officeDocument/2006/relationships/image" Target="../media/image11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audio" Target="../media/audio2.wav"/><Relationship Id="rId4" Type="http://schemas.openxmlformats.org/officeDocument/2006/relationships/audio" Target="../media/audio3.wav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7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audio" Target="../media/audio4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7" Type="http://schemas.openxmlformats.org/officeDocument/2006/relationships/image" Target="../media/image2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audio" Target="../media/audio1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audio" Target="../media/audio3.wav"/><Relationship Id="rId7" Type="http://schemas.openxmlformats.org/officeDocument/2006/relationships/hyperlink" Target="//upload.wikimedia.org/wikipedia/commons/0/07/Jumping_Humpback_whale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hyperlink" Target="//upload.wikimedia.org/wikipedia/commons/e/ed/Mirounga_leonina_male.JPG" TargetMode="External"/><Relationship Id="rId10" Type="http://schemas.openxmlformats.org/officeDocument/2006/relationships/image" Target="../media/image28.jpeg"/><Relationship Id="rId4" Type="http://schemas.openxmlformats.org/officeDocument/2006/relationships/audio" Target="../media/audio12.wav"/><Relationship Id="rId9" Type="http://schemas.openxmlformats.org/officeDocument/2006/relationships/hyperlink" Target="//upload.wikimedia.org/wikipedia/commons/6/60/Great_Skua_2008082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b/Geographic_Southpole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8/Kaiserpinguine_mit_Jungen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e/Drake_passage_en.pn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hyperlink" Target="//upload.wikimedia.org/wikipedia/commons/7/7a/CapeHorn.jpg" TargetMode="Externa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e/NSF_picture_of_Yamal.jpg" TargetMode="External"/><Relationship Id="rId13" Type="http://schemas.openxmlformats.org/officeDocument/2006/relationships/hyperlink" Target="http://upload.wikimedia.org/wikipedia/commons/9/9c/Costumes_Saami.jpg" TargetMode="External"/><Relationship Id="rId3" Type="http://schemas.openxmlformats.org/officeDocument/2006/relationships/hyperlink" Target="http://upload.wikimedia.org/wikipedia/commons/thumb/1/14/Aurora_Borealis_Salangen1.jpg/800px-Aurora_Borealis_Salangen1.jpg" TargetMode="External"/><Relationship Id="rId7" Type="http://schemas.openxmlformats.org/officeDocument/2006/relationships/hyperlink" Target="http://upload.wikimedia.org/wikipedia/commons/thumb/3/31/Arctic_circle.svg/478px-Arctic_circle.svg.png" TargetMode="External"/><Relationship Id="rId12" Type="http://schemas.openxmlformats.org/officeDocument/2006/relationships/hyperlink" Target="http://upload.wikimedia.org/wikipedia/commons/thumb/8/87/Saami_Family_1900.jpg/800px-Saami_Family_1900.jpg" TargetMode="External"/><Relationship Id="rId2" Type="http://schemas.openxmlformats.org/officeDocument/2006/relationships/hyperlink" Target="http://upload.wikimedia.org/wikipedia/commons/thumb/9/9c/LocationPolarRegions.png/800px-LocationPolarRegions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7/7c/Wostok-Station_core32.jpg/800px-Wostok-Station_core32.jpg" TargetMode="External"/><Relationship Id="rId11" Type="http://schemas.openxmlformats.org/officeDocument/2006/relationships/hyperlink" Target="http://upload.wikimedia.org/wikipedia/commons/thumb/7/73/Harbour_seal.jpg/800px-Harbour_seal.jpg" TargetMode="External"/><Relationship Id="rId5" Type="http://schemas.openxmlformats.org/officeDocument/2006/relationships/hyperlink" Target="http://upload.wikimedia.org/wikipedia/commons/thumb/4/4c/Baffin_Island_Northeast_Coast_1997-08-07.jpg/800px-Baffin_Island_Northeast_Coast_1997-08-07.jpg" TargetMode="External"/><Relationship Id="rId10" Type="http://schemas.openxmlformats.org/officeDocument/2006/relationships/hyperlink" Target="http://upload.wikimedia.org/wikipedia/commons/thumb/b/b6/Ursus_maritimus_in_Alaska.jpg/800px-Ursus_maritimus_in_Alaska.jpgledn&#237;" TargetMode="External"/><Relationship Id="rId4" Type="http://schemas.openxmlformats.org/officeDocument/2006/relationships/hyperlink" Target="http://upload.wikimedia.org/wikipedia/commons/thumb/7/7a/Amundsen-Scott_marsstation_ray_h_edit.jpg/800px-Amundsen-Scott_marsstation_ray_h_edit.jpg" TargetMode="External"/><Relationship Id="rId9" Type="http://schemas.openxmlformats.org/officeDocument/2006/relationships/hyperlink" Target="http://upload.wikimedia.org/wikipedia/commons/1/12/IcebreakerNasa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d/Tysfjord_orca_1.jpg/800px-Tysfjord_orca_1.jpg" TargetMode="External"/><Relationship Id="rId3" Type="http://schemas.openxmlformats.org/officeDocument/2006/relationships/hyperlink" Target="http://upload.wikimedia.org/wikipedia/commons/thumb/c/ca/82northe.jpg/1000px-82northe.jpg" TargetMode="External"/><Relationship Id="rId7" Type="http://schemas.openxmlformats.org/officeDocument/2006/relationships/hyperlink" Target="http://upload.wikimedia.org/wikipedia/commons/thumb/e/ec/Polar_Bear_2004-11-15.jpg/792px-Polar_Bear_2004-11-15.jpg" TargetMode="External"/><Relationship Id="rId12" Type="http://schemas.openxmlformats.org/officeDocument/2006/relationships/hyperlink" Target="http://upload.wikimedia.org/wikipedia/commons/thumb/7/7d/Nlc_amundsen.jpg/427px-Nlc_amundsen.jpg" TargetMode="External"/><Relationship Id="rId2" Type="http://schemas.openxmlformats.org/officeDocument/2006/relationships/hyperlink" Target="http://upload.wikimedia.org/wikipedia/commons/thumb/e/e4/RobertPeary.jpg/455px-RobertPear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2/Russian_Nuclear_Icebreaker_Arktika.jpg/800px-Russian_Nuclear_Icebreaker_Arktika.jpg" TargetMode="External"/><Relationship Id="rId11" Type="http://schemas.openxmlformats.org/officeDocument/2006/relationships/hyperlink" Target="http://upload.wikimedia.org/wikipedia/commons/thumb/6/62/Scott_of_the_Antarctic_crop.jpg/555px-Scott_of_the_Antarctic_crop.jpg" TargetMode="External"/><Relationship Id="rId5" Type="http://schemas.openxmlformats.org/officeDocument/2006/relationships/hyperlink" Target="http://upload.wikimedia.org/wikipedia/commons/thumb/6/69/ZareNadIslandem.jpg/800px-ZareNadIslandem.jpg" TargetMode="External"/><Relationship Id="rId10" Type="http://schemas.openxmlformats.org/officeDocument/2006/relationships/hyperlink" Target="http://upload.wikimedia.org/wikipedia/commons/thumb/8/8d/Emperor_penguin.jpg/220px-Emperor_penguin.jpg" TargetMode="External"/><Relationship Id="rId4" Type="http://schemas.openxmlformats.org/officeDocument/2006/relationships/hyperlink" Target="http://upload.wikimedia.org/wikipedia/commons/thumb/a/aa/Polarlicht_2.jpg/800px-Polarlicht_2.jpg" TargetMode="External"/><Relationship Id="rId9" Type="http://schemas.openxmlformats.org/officeDocument/2006/relationships/hyperlink" Target="http://upload.wikimedia.org/wikipedia/commons/thumb/f/f2/Antarctica_(orthographic_projection).svg/537px-Antarctica_(orthographic_projection).svg.pn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e/Drake_passage_en.png/658px-Drake_passage_en.png" TargetMode="External"/><Relationship Id="rId3" Type="http://schemas.openxmlformats.org/officeDocument/2006/relationships/hyperlink" Target="http://upload.wikimedia.org/wikipedia/commons/thumb/e/ed/Mirounga_leonina_male.JPG/800px-Mirounga_leonina_male.JPG" TargetMode="External"/><Relationship Id="rId7" Type="http://schemas.openxmlformats.org/officeDocument/2006/relationships/hyperlink" Target="http://upload.wikimedia.org/wikipedia/commons/thumb/2/28/Kaiserpinguine_mit_Jungen.jpg/800px-Kaiserpinguine_mit_Jungen.jpg" TargetMode="External"/><Relationship Id="rId2" Type="http://schemas.openxmlformats.org/officeDocument/2006/relationships/hyperlink" Target="http://upload.wikimedia.org/wikipedia/commons/thumb/3/3e/SPSM.05.jpg/800px-SPSM.0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b/Geographic_Southpole.jpg/800px-Geographic_Southpole.jpg" TargetMode="External"/><Relationship Id="rId5" Type="http://schemas.openxmlformats.org/officeDocument/2006/relationships/hyperlink" Target="http://upload.wikimedia.org/wikipedia/commons/6/60/Great_Skua_20080821.jpg" TargetMode="External"/><Relationship Id="rId4" Type="http://schemas.openxmlformats.org/officeDocument/2006/relationships/hyperlink" Target="http://upload.wikimedia.org/wikipedia/commons/thumb/0/07/Jumping_Humpback_whale.jpg/800px-Jumping_Humpback_whale.jpg" TargetMode="External"/><Relationship Id="rId9" Type="http://schemas.openxmlformats.org/officeDocument/2006/relationships/hyperlink" Target="http://upload.wikimedia.org/wikipedia/commons/7/7a/CapeHor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VY_32_INOVACE_06_Z67_12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3752328"/>
              </p:ext>
            </p:extLst>
          </p:nvPr>
        </p:nvGraphicFramePr>
        <p:xfrm>
          <a:off x="539552" y="2708920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- Polární kraje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92696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        (Polární kraje)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9 -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efektem.</a:t>
            </a:r>
          </a:p>
          <a:p>
            <a:r>
              <a:rPr lang="cs-CZ" dirty="0" smtClean="0">
                <a:latin typeface="Bookman Old Style" pitchFamily="18" charset="0"/>
              </a:rPr>
              <a:t>Str.10 až 13 -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Str.14 až 16 –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 efektem. </a:t>
            </a:r>
          </a:p>
          <a:p>
            <a:r>
              <a:rPr lang="cs-CZ" dirty="0" smtClean="0">
                <a:latin typeface="Bookman Old Style" pitchFamily="18" charset="0"/>
              </a:rPr>
              <a:t>Str.17 až 19 -kvízové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Str.20 a 21 - kvízové otázky z učiva. Dvě nesprávné odpovědi se po kliknutí </a:t>
            </a:r>
          </a:p>
          <a:p>
            <a:r>
              <a:rPr lang="cs-CZ" dirty="0" smtClean="0">
                <a:latin typeface="Bookman Old Style" pitchFamily="18" charset="0"/>
              </a:rPr>
              <a:t>	        ztratí se světelným efektem. Při kliknutí na správnou odpověď</a:t>
            </a:r>
          </a:p>
          <a:p>
            <a:r>
              <a:rPr lang="cs-CZ" dirty="0" smtClean="0">
                <a:latin typeface="Bookman Old Style" pitchFamily="18" charset="0"/>
              </a:rPr>
              <a:t>	        se změní barva pole a ozve se zvukový efekt.</a:t>
            </a:r>
          </a:p>
          <a:p>
            <a:r>
              <a:rPr lang="cs-CZ" dirty="0" smtClean="0">
                <a:latin typeface="Bookman Old Style" pitchFamily="18" charset="0"/>
              </a:rPr>
              <a:t>Str.22 - výpisky</a:t>
            </a:r>
          </a:p>
          <a:p>
            <a:r>
              <a:rPr lang="cs-CZ" dirty="0" smtClean="0">
                <a:latin typeface="Bookman Old Style" pitchFamily="18" charset="0"/>
              </a:rPr>
              <a:t>Str.23 - pracovní list. Žáci odpoví na vybrané otázky z učiva.</a:t>
            </a:r>
          </a:p>
          <a:p>
            <a:r>
              <a:rPr lang="cs-CZ" dirty="0" smtClean="0">
                <a:latin typeface="Bookman Old Style" pitchFamily="18" charset="0"/>
              </a:rPr>
              <a:t>Str.24 - pracovní list. (řešení)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476672"/>
            <a:ext cx="5472608" cy="3168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chemeClr val="accent2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2267744" y="3933056"/>
            <a:ext cx="4536504" cy="27363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  <a:latin typeface="Bookman Old Style" pitchFamily="18" charset="0"/>
              </a:rPr>
              <a:t>Polární kraje</a:t>
            </a:r>
            <a:endParaRPr lang="cs-CZ" sz="6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396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Dvě oblasti - na severu 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Arktida</a:t>
            </a:r>
          </a:p>
          <a:p>
            <a:r>
              <a:rPr lang="cs-CZ" sz="2400" dirty="0" smtClean="0">
                <a:latin typeface="Bookman Old Style" pitchFamily="18" charset="0"/>
              </a:rPr>
              <a:t>- část planety Země ležící za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Severním polárním kruhem</a:t>
            </a:r>
            <a:r>
              <a:rPr lang="cs-CZ" sz="3200" b="1" dirty="0" smtClean="0">
                <a:latin typeface="Bookman Old Style" pitchFamily="18" charset="0"/>
              </a:rPr>
              <a:t>		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pic>
        <p:nvPicPr>
          <p:cNvPr id="14338" name="Picture 2" descr="Soubor:LocationPolarRegion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60"/>
            <a:ext cx="8712968" cy="446449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573325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3200" b="1" dirty="0" smtClean="0">
                <a:latin typeface="Bookman Old Style" pitchFamily="18" charset="0"/>
              </a:rPr>
              <a:t> - na jihu 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Antarktida</a:t>
            </a:r>
          </a:p>
          <a:p>
            <a:r>
              <a:rPr lang="cs-CZ" sz="2400" dirty="0" smtClean="0">
                <a:latin typeface="Bookman Old Style" pitchFamily="18" charset="0"/>
              </a:rPr>
              <a:t>- část planety Země ležící za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Jižním polárním kruhem</a:t>
            </a:r>
            <a:endParaRPr lang="cs-CZ" sz="2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424375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Polární den </a:t>
            </a:r>
            <a:r>
              <a:rPr lang="cs-CZ" sz="2300" dirty="0" smtClean="0">
                <a:latin typeface="Bookman Old Style" pitchFamily="18" charset="0"/>
              </a:rPr>
              <a:t>nebo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noc</a:t>
            </a:r>
            <a:r>
              <a:rPr lang="cs-CZ" sz="2300" dirty="0" smtClean="0">
                <a:latin typeface="Bookman Old Style" pitchFamily="18" charset="0"/>
              </a:rPr>
              <a:t> je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jev</a:t>
            </a:r>
            <a:r>
              <a:rPr lang="cs-CZ" sz="2300" dirty="0" smtClean="0">
                <a:latin typeface="Bookman Old Style" pitchFamily="18" charset="0"/>
              </a:rPr>
              <a:t>, který nastává za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polárním kruhem</a:t>
            </a:r>
            <a:r>
              <a:rPr lang="cs-CZ" sz="2300" dirty="0" smtClean="0">
                <a:latin typeface="Bookman Old Style" pitchFamily="18" charset="0"/>
              </a:rPr>
              <a:t>. </a:t>
            </a:r>
          </a:p>
          <a:p>
            <a:r>
              <a:rPr lang="cs-CZ" sz="2300" dirty="0" smtClean="0">
                <a:latin typeface="Bookman Old Style" pitchFamily="18" charset="0"/>
              </a:rPr>
              <a:t>Platí zásada,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čím blíže k pólu, tím je den nebo noc delší</a:t>
            </a:r>
            <a:r>
              <a:rPr lang="cs-CZ" sz="2300" dirty="0" smtClean="0">
                <a:latin typeface="Bookman Old Style" pitchFamily="18" charset="0"/>
              </a:rPr>
              <a:t>. Na </a:t>
            </a:r>
          </a:p>
          <a:p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pólech</a:t>
            </a:r>
            <a:r>
              <a:rPr lang="cs-CZ" sz="2300" dirty="0" smtClean="0">
                <a:latin typeface="Bookman Old Style" pitchFamily="18" charset="0"/>
              </a:rPr>
              <a:t> je to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půl roku den </a:t>
            </a:r>
            <a:r>
              <a:rPr lang="cs-CZ" sz="2300" dirty="0" smtClean="0">
                <a:latin typeface="Bookman Old Style" pitchFamily="18" charset="0"/>
              </a:rPr>
              <a:t>(slunce je nad horizontem) a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půl roku </a:t>
            </a:r>
          </a:p>
          <a:p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noc</a:t>
            </a:r>
            <a:r>
              <a:rPr lang="cs-CZ" sz="2300" dirty="0" smtClean="0">
                <a:latin typeface="Bookman Old Style" pitchFamily="18" charset="0"/>
              </a:rPr>
              <a:t> (slunce je pod horizontem).</a:t>
            </a:r>
            <a:endParaRPr lang="cs-CZ" sz="2300" dirty="0">
              <a:latin typeface="Bookman Old Style" pitchFamily="18" charset="0"/>
            </a:endParaRPr>
          </a:p>
        </p:txBody>
      </p:sp>
      <p:pic>
        <p:nvPicPr>
          <p:cNvPr id="26628" name="Picture 4" descr="Soubor:Aurora Borealis Salangen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005064"/>
            <a:ext cx="4392488" cy="2520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15616" y="6519446"/>
            <a:ext cx="2512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polární noc – polární záře</a:t>
            </a:r>
            <a:endParaRPr lang="cs-CZ" sz="1600" dirty="0"/>
          </a:p>
        </p:txBody>
      </p:sp>
      <p:pic>
        <p:nvPicPr>
          <p:cNvPr id="26630" name="Picture 6" descr="Soubor:Amundsen-Scott marsstation ray h edi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484784"/>
            <a:ext cx="4392488" cy="21602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3645024"/>
            <a:ext cx="49198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polární noc na stanici </a:t>
            </a:r>
            <a:r>
              <a:rPr lang="cs-CZ" sz="1600" dirty="0" err="1" smtClean="0"/>
              <a:t>Amundsen</a:t>
            </a:r>
            <a:r>
              <a:rPr lang="cs-CZ" sz="1600" dirty="0" smtClean="0"/>
              <a:t>-</a:t>
            </a:r>
            <a:r>
              <a:rPr lang="cs-CZ" sz="1600" dirty="0" err="1" smtClean="0"/>
              <a:t>Scott</a:t>
            </a:r>
            <a:r>
              <a:rPr lang="cs-CZ" sz="1600" dirty="0" smtClean="0"/>
              <a:t> </a:t>
            </a:r>
            <a:r>
              <a:rPr lang="cs-CZ" sz="1600" dirty="0" smtClean="0"/>
              <a:t>(Antarktida)</a:t>
            </a:r>
            <a:endParaRPr lang="cs-CZ" sz="1600" dirty="0"/>
          </a:p>
        </p:txBody>
      </p:sp>
      <p:pic>
        <p:nvPicPr>
          <p:cNvPr id="26632" name="Picture 8" descr="Soubor:Baffin Island Northeast Coast 1997-08-0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1124744"/>
            <a:ext cx="4320480" cy="25202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076056" y="3645024"/>
            <a:ext cx="3627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polární den – </a:t>
            </a:r>
            <a:r>
              <a:rPr lang="cs-CZ" sz="1600" dirty="0" err="1" smtClean="0"/>
              <a:t>Baffinův</a:t>
            </a:r>
            <a:r>
              <a:rPr lang="cs-CZ" sz="1600" dirty="0" smtClean="0"/>
              <a:t> ostrov (Arktida)</a:t>
            </a:r>
            <a:endParaRPr lang="cs-CZ" sz="1600" dirty="0"/>
          </a:p>
        </p:txBody>
      </p:sp>
      <p:pic>
        <p:nvPicPr>
          <p:cNvPr id="26634" name="Picture 10" descr="Soubor:Wostok-Station core3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4005064"/>
            <a:ext cx="4320480" cy="230425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701887" y="6273225"/>
            <a:ext cx="4442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pol</a:t>
            </a:r>
            <a:r>
              <a:rPr lang="cs-CZ" sz="1600" dirty="0" smtClean="0"/>
              <a:t>. st. </a:t>
            </a:r>
            <a:r>
              <a:rPr lang="cs-CZ" sz="1600" dirty="0" err="1" smtClean="0"/>
              <a:t>Vostok</a:t>
            </a:r>
            <a:r>
              <a:rPr lang="cs-CZ" sz="1600" dirty="0" smtClean="0"/>
              <a:t> (Antarktida) - nejnižší naměřená</a:t>
            </a:r>
          </a:p>
          <a:p>
            <a:r>
              <a:rPr lang="cs-CZ" sz="1600" dirty="0" smtClean="0"/>
              <a:t>teplota na Zemi (- 89,2 °C) v roce 1983</a:t>
            </a:r>
            <a:endParaRPr lang="cs-CZ" sz="16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0"/>
            <a:ext cx="21948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ARKTIDA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39653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Tvoří ji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Severní ledový oceán</a:t>
            </a:r>
            <a:r>
              <a:rPr lang="cs-CZ" sz="2400" dirty="0" smtClean="0">
                <a:latin typeface="Bookman Old Style" pitchFamily="18" charset="0"/>
              </a:rPr>
              <a:t>, severní oblasti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Ameriky, Asie</a:t>
            </a:r>
            <a:r>
              <a:rPr lang="cs-CZ" sz="2400" dirty="0" smtClean="0">
                <a:latin typeface="Bookman Old Style" pitchFamily="18" charset="0"/>
              </a:rPr>
              <a:t> 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Evropy</a:t>
            </a:r>
            <a:r>
              <a:rPr lang="cs-CZ" sz="2400" dirty="0" smtClean="0">
                <a:latin typeface="Bookman Old Style" pitchFamily="18" charset="0"/>
              </a:rPr>
              <a:t>. Patří sem i největší ostrov světa (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Grónsko</a:t>
            </a:r>
            <a:r>
              <a:rPr lang="cs-CZ" sz="2400" dirty="0" smtClean="0">
                <a:latin typeface="Bookman Old Style" pitchFamily="18" charset="0"/>
              </a:rPr>
              <a:t>) a přilehlé</a:t>
            </a:r>
          </a:p>
          <a:p>
            <a:r>
              <a:rPr lang="cs-CZ" sz="2400" dirty="0" smtClean="0">
                <a:latin typeface="Bookman Old Style" pitchFamily="18" charset="0"/>
              </a:rPr>
              <a:t>ostrovy. Zasahuje do území osmi států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(USA, Rusko, Kanada,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Dánsko, Island, Finsko,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Norsko a Švédsko).</a:t>
            </a:r>
            <a:r>
              <a:rPr lang="cs-CZ" sz="2400" dirty="0" smtClean="0">
                <a:latin typeface="Bookman Old Style" pitchFamily="18" charset="0"/>
              </a:rPr>
              <a:t> Severní</a:t>
            </a:r>
          </a:p>
          <a:p>
            <a:r>
              <a:rPr lang="cs-CZ" sz="2400" dirty="0" smtClean="0">
                <a:latin typeface="Bookman Old Style" pitchFamily="18" charset="0"/>
              </a:rPr>
              <a:t>ledový oceán je po většinu </a:t>
            </a:r>
          </a:p>
          <a:p>
            <a:r>
              <a:rPr lang="cs-CZ" sz="2400" dirty="0" smtClean="0">
                <a:latin typeface="Bookman Old Style" pitchFamily="18" charset="0"/>
              </a:rPr>
              <a:t>roka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zamrzlý.</a:t>
            </a:r>
            <a:r>
              <a:rPr lang="cs-CZ" sz="2400" dirty="0" smtClean="0">
                <a:latin typeface="Bookman Old Style" pitchFamily="18" charset="0"/>
              </a:rPr>
              <a:t> Tloušťka ledu  </a:t>
            </a:r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je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až 50 m</a:t>
            </a:r>
            <a:r>
              <a:rPr lang="cs-CZ" sz="2400" dirty="0" smtClean="0">
                <a:latin typeface="Bookman Old Style" pitchFamily="18" charset="0"/>
              </a:rPr>
              <a:t>, v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létě jen 2m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r>
              <a:rPr lang="cs-CZ" sz="2400" dirty="0" smtClean="0">
                <a:latin typeface="Bookman Old Style" pitchFamily="18" charset="0"/>
              </a:rPr>
              <a:t>Přesto oceán brázdí lodě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(ledoborce)</a:t>
            </a:r>
            <a:r>
              <a:rPr lang="cs-CZ" sz="2400" dirty="0" smtClean="0">
                <a:latin typeface="Bookman Old Style" pitchFamily="18" charset="0"/>
              </a:rPr>
              <a:t>. Na dně jsou </a:t>
            </a:r>
          </a:p>
          <a:p>
            <a:r>
              <a:rPr lang="cs-CZ" sz="2400" dirty="0" smtClean="0">
                <a:latin typeface="Bookman Old Style" pitchFamily="18" charset="0"/>
              </a:rPr>
              <a:t>obrovské zásoby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ropy a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zemního plynu</a:t>
            </a:r>
            <a:r>
              <a:rPr lang="cs-CZ" sz="2400" dirty="0" smtClean="0">
                <a:latin typeface="Bookman Old Style" pitchFamily="18" charset="0"/>
              </a:rPr>
              <a:t>. Proto chce</a:t>
            </a:r>
          </a:p>
          <a:p>
            <a:r>
              <a:rPr lang="cs-CZ" sz="2400" dirty="0" smtClean="0">
                <a:latin typeface="Bookman Old Style" pitchFamily="18" charset="0"/>
              </a:rPr>
              <a:t>každý stát vlastnit co</a:t>
            </a:r>
          </a:p>
          <a:p>
            <a:r>
              <a:rPr lang="cs-CZ" sz="2400" dirty="0" smtClean="0">
                <a:latin typeface="Bookman Old Style" pitchFamily="18" charset="0"/>
              </a:rPr>
              <a:t>největší část oceánu.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Klima</a:t>
            </a:r>
          </a:p>
          <a:p>
            <a:r>
              <a:rPr lang="cs-CZ" sz="2400" dirty="0" smtClean="0">
                <a:latin typeface="Bookman Old Style" pitchFamily="18" charset="0"/>
              </a:rPr>
              <a:t>ovlivňují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mořské proudy</a:t>
            </a:r>
            <a:r>
              <a:rPr lang="cs-CZ" sz="2400" dirty="0" smtClean="0">
                <a:latin typeface="Bookman Old Style" pitchFamily="18" charset="0"/>
              </a:rPr>
              <a:t>. V</a:t>
            </a:r>
          </a:p>
          <a:p>
            <a:r>
              <a:rPr lang="cs-CZ" sz="2400" dirty="0" smtClean="0">
                <a:latin typeface="Bookman Old Style" pitchFamily="18" charset="0"/>
              </a:rPr>
              <a:t>současnosti je velkou </a:t>
            </a:r>
          </a:p>
          <a:p>
            <a:r>
              <a:rPr lang="cs-CZ" sz="2400" dirty="0" smtClean="0">
                <a:latin typeface="Bookman Old Style" pitchFamily="18" charset="0"/>
              </a:rPr>
              <a:t>hrozbou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globální oteplování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7410" name="Picture 2" descr="Soubor:Arctic circl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556792"/>
            <a:ext cx="4608512" cy="50405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652120" y="6519446"/>
            <a:ext cx="23615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Arktida – politická mapa</a:t>
            </a:r>
            <a:endParaRPr lang="cs-CZ" sz="1600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NSF picture of Yama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88640"/>
            <a:ext cx="4320480" cy="2736304"/>
          </a:xfrm>
          <a:prstGeom prst="rect">
            <a:avLst/>
          </a:prstGeom>
          <a:noFill/>
        </p:spPr>
      </p:pic>
      <p:pic>
        <p:nvPicPr>
          <p:cNvPr id="19460" name="Picture 4" descr="Soubor:IcebreakerNas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88640"/>
            <a:ext cx="4320480" cy="2736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20072" y="2924944"/>
            <a:ext cx="32599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Jamal</a:t>
            </a:r>
            <a:r>
              <a:rPr lang="cs-CZ" sz="1600" dirty="0" smtClean="0"/>
              <a:t> – ruský atomový ledoborec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924944"/>
            <a:ext cx="40270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lehký ledoborec americké pobřežní hlídky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212976"/>
            <a:ext cx="940834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Obyvatelstvo</a:t>
            </a:r>
            <a:r>
              <a:rPr lang="cs-CZ" sz="2400" dirty="0" smtClean="0">
                <a:latin typeface="Bookman Old Style" pitchFamily="18" charset="0"/>
              </a:rPr>
              <a:t> tvoří hlavně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Inuité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(Lidé) </a:t>
            </a:r>
            <a:r>
              <a:rPr lang="cs-CZ" sz="2400" dirty="0" smtClean="0">
                <a:latin typeface="Bookman Old Style" pitchFamily="18" charset="0"/>
              </a:rPr>
              <a:t>označovaní jako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Eskymáci</a:t>
            </a:r>
            <a:r>
              <a:rPr lang="cs-CZ" sz="2400" dirty="0" smtClean="0">
                <a:latin typeface="Bookman Old Style" pitchFamily="18" charset="0"/>
              </a:rPr>
              <a:t> a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Aleuté</a:t>
            </a:r>
            <a:r>
              <a:rPr lang="cs-CZ" sz="2400" dirty="0" smtClean="0">
                <a:latin typeface="Bookman Old Style" pitchFamily="18" charset="0"/>
              </a:rPr>
              <a:t> (v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Americe a Grónsku</a:t>
            </a:r>
            <a:r>
              <a:rPr lang="cs-CZ" sz="2400" dirty="0" smtClean="0">
                <a:latin typeface="Bookman Old Style" pitchFamily="18" charset="0"/>
              </a:rPr>
              <a:t>). Na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severu Evropy</a:t>
            </a:r>
          </a:p>
          <a:p>
            <a:r>
              <a:rPr lang="cs-CZ" sz="2400" dirty="0" smtClean="0">
                <a:latin typeface="Bookman Old Style" pitchFamily="18" charset="0"/>
              </a:rPr>
              <a:t>to jsou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Sámové (Laponci) </a:t>
            </a:r>
            <a:r>
              <a:rPr lang="cs-CZ" sz="2400" dirty="0" smtClean="0">
                <a:latin typeface="Bookman Old Style" pitchFamily="18" charset="0"/>
              </a:rPr>
              <a:t>a v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Asii</a:t>
            </a:r>
            <a:r>
              <a:rPr lang="cs-CZ" sz="2400" dirty="0" smtClean="0">
                <a:latin typeface="Bookman Old Style" pitchFamily="18" charset="0"/>
              </a:rPr>
              <a:t> to jsou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Čukčové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. </a:t>
            </a:r>
            <a:r>
              <a:rPr lang="cs-CZ" sz="2400" dirty="0" smtClean="0">
                <a:latin typeface="Bookman Old Style" pitchFamily="18" charset="0"/>
              </a:rPr>
              <a:t>Fauna a</a:t>
            </a:r>
          </a:p>
          <a:p>
            <a:r>
              <a:rPr lang="cs-CZ" sz="2400" dirty="0" smtClean="0">
                <a:latin typeface="Bookman Old Style" pitchFamily="18" charset="0"/>
              </a:rPr>
              <a:t>flóra jsou chudé.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Rostlinstvo</a:t>
            </a:r>
            <a:r>
              <a:rPr lang="cs-CZ" sz="2400" dirty="0" smtClean="0">
                <a:latin typeface="Bookman Old Style" pitchFamily="18" charset="0"/>
              </a:rPr>
              <a:t> zastupují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mechy a lišejníky.</a:t>
            </a:r>
          </a:p>
          <a:p>
            <a:r>
              <a:rPr lang="cs-CZ" sz="2400" dirty="0" smtClean="0">
                <a:latin typeface="Bookman Old Style" pitchFamily="18" charset="0"/>
              </a:rPr>
              <a:t>Směrem na jih se přidává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lomikámen</a:t>
            </a:r>
            <a:r>
              <a:rPr lang="cs-CZ" sz="2400" dirty="0" smtClean="0">
                <a:latin typeface="Bookman Old Style" pitchFamily="18" charset="0"/>
              </a:rPr>
              <a:t> nebo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vřes.</a:t>
            </a:r>
            <a:r>
              <a:rPr lang="cs-CZ" sz="2400" dirty="0" smtClean="0">
                <a:latin typeface="Bookman Old Style" pitchFamily="18" charset="0"/>
              </a:rPr>
              <a:t> Živočišstvo </a:t>
            </a:r>
          </a:p>
          <a:p>
            <a:r>
              <a:rPr lang="cs-CZ" sz="2400" dirty="0" smtClean="0">
                <a:latin typeface="Bookman Old Style" pitchFamily="18" charset="0"/>
              </a:rPr>
              <a:t>je bohatší hlavně v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oceánu (tresky,sledě, tuleni…). </a:t>
            </a:r>
            <a:r>
              <a:rPr lang="cs-CZ" sz="2400" dirty="0" smtClean="0">
                <a:latin typeface="Bookman Old Style" pitchFamily="18" charset="0"/>
              </a:rPr>
              <a:t>Na souši </a:t>
            </a:r>
          </a:p>
          <a:p>
            <a:r>
              <a:rPr lang="cs-CZ" sz="2400" dirty="0" smtClean="0">
                <a:latin typeface="Bookman Old Style" pitchFamily="18" charset="0"/>
              </a:rPr>
              <a:t>to jsou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mikroorganizmy</a:t>
            </a:r>
            <a:r>
              <a:rPr lang="cs-CZ" sz="2400" dirty="0" smtClean="0">
                <a:latin typeface="Bookman Old Style" pitchFamily="18" charset="0"/>
              </a:rPr>
              <a:t> žijící v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ledu</a:t>
            </a:r>
            <a:r>
              <a:rPr lang="cs-CZ" sz="2400" dirty="0" smtClean="0">
                <a:latin typeface="Bookman Old Style" pitchFamily="18" charset="0"/>
              </a:rPr>
              <a:t>, dále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polární vlk, polární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zajíc</a:t>
            </a:r>
            <a:r>
              <a:rPr lang="cs-CZ" sz="2400" dirty="0" smtClean="0">
                <a:latin typeface="Bookman Old Style" pitchFamily="18" charset="0"/>
              </a:rPr>
              <a:t>… a nejvíc na severu žijí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lední medvěd a polární liška. </a:t>
            </a:r>
          </a:p>
          <a:p>
            <a:r>
              <a:rPr lang="cs-CZ" sz="2400" dirty="0" smtClean="0">
                <a:latin typeface="Bookman Old Style" pitchFamily="18" charset="0"/>
              </a:rPr>
              <a:t>Na vrcholu potravního řetězce je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kosatka </a:t>
            </a:r>
            <a:r>
              <a:rPr lang="cs-CZ" sz="2400" dirty="0" smtClean="0">
                <a:latin typeface="Bookman Old Style" pitchFamily="18" charset="0"/>
              </a:rPr>
              <a:t>(loví i medvědy).</a:t>
            </a:r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Ursus maritimus in Alas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501008"/>
            <a:ext cx="4211960" cy="30253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96136" y="6519446"/>
            <a:ext cx="24063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lední medvěd na Aljašce</a:t>
            </a:r>
            <a:endParaRPr lang="cs-CZ" sz="1600" dirty="0"/>
          </a:p>
        </p:txBody>
      </p:sp>
      <p:pic>
        <p:nvPicPr>
          <p:cNvPr id="1028" name="Picture 4" descr="Soubor:Harbour sea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188640"/>
            <a:ext cx="4211960" cy="30243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300192" y="3212976"/>
            <a:ext cx="13468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tuleň obecný</a:t>
            </a:r>
            <a:endParaRPr lang="cs-CZ" sz="1600" dirty="0"/>
          </a:p>
        </p:txBody>
      </p:sp>
      <p:pic>
        <p:nvPicPr>
          <p:cNvPr id="1034" name="Picture 10" descr="Soubor:Saami Family 190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88640"/>
            <a:ext cx="4464496" cy="302433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55576" y="3212976"/>
            <a:ext cx="33554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Sámská</a:t>
            </a:r>
            <a:r>
              <a:rPr lang="cs-CZ" sz="1600" dirty="0" smtClean="0"/>
              <a:t> rodina – kolem roku 1 900</a:t>
            </a:r>
            <a:endParaRPr lang="cs-CZ" sz="1600" dirty="0"/>
          </a:p>
        </p:txBody>
      </p:sp>
      <p:pic>
        <p:nvPicPr>
          <p:cNvPr id="1036" name="Picture 12" descr="Soubor:Costumes Saami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3501008"/>
            <a:ext cx="3240360" cy="302433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99592" y="6519446"/>
            <a:ext cx="30011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Sámové – současnost (Finsko)</a:t>
            </a:r>
            <a:endParaRPr lang="cs-CZ" sz="1600"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RobertPear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764704"/>
            <a:ext cx="2821707" cy="31683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665997" y="3933056"/>
            <a:ext cx="34780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Robert </a:t>
            </a:r>
            <a:r>
              <a:rPr lang="cs-CZ" sz="1600" dirty="0" err="1" smtClean="0"/>
              <a:t>Peary</a:t>
            </a:r>
            <a:r>
              <a:rPr lang="cs-CZ" sz="1600" dirty="0" smtClean="0"/>
              <a:t> – dobyvatel </a:t>
            </a:r>
            <a:r>
              <a:rPr lang="cs-CZ" sz="1600" dirty="0" err="1" smtClean="0"/>
              <a:t>sev</a:t>
            </a:r>
            <a:r>
              <a:rPr lang="cs-CZ" sz="1600" dirty="0" smtClean="0"/>
              <a:t>. pólu</a:t>
            </a:r>
            <a:endParaRPr lang="cs-CZ" sz="1600" dirty="0"/>
          </a:p>
        </p:txBody>
      </p:sp>
      <p:pic>
        <p:nvPicPr>
          <p:cNvPr id="21508" name="Picture 4" descr="Expedice cestovatele Williama Zieglera při dobývání Severního pólu v letech 1903-1905.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221088"/>
            <a:ext cx="8784976" cy="227419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6519446"/>
            <a:ext cx="57093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neúspěšný pokus o dobytí </a:t>
            </a:r>
            <a:r>
              <a:rPr lang="cs-CZ" sz="1600" dirty="0" err="1" smtClean="0"/>
              <a:t>sev</a:t>
            </a:r>
            <a:r>
              <a:rPr lang="cs-CZ" sz="1600" dirty="0" smtClean="0"/>
              <a:t>. pólu Williama </a:t>
            </a:r>
            <a:r>
              <a:rPr lang="cs-CZ" sz="1600" dirty="0" err="1" smtClean="0"/>
              <a:t>Zieglera</a:t>
            </a:r>
            <a:r>
              <a:rPr lang="cs-CZ" sz="1600" dirty="0" smtClean="0"/>
              <a:t> (1905)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0"/>
            <a:ext cx="93682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Severní pól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údajně dobyl </a:t>
            </a:r>
            <a:r>
              <a:rPr lang="cs-CZ" sz="2400" dirty="0" smtClean="0">
                <a:latin typeface="Bookman Old Style" pitchFamily="18" charset="0"/>
              </a:rPr>
              <a:t>v roce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1909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Američan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Peary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.</a:t>
            </a:r>
            <a:r>
              <a:rPr lang="cs-CZ" sz="2400" dirty="0" smtClean="0">
                <a:latin typeface="Bookman Old Style" pitchFamily="18" charset="0"/>
              </a:rPr>
              <a:t> Důkaz</a:t>
            </a:r>
          </a:p>
          <a:p>
            <a:r>
              <a:rPr lang="cs-CZ" sz="2400" dirty="0" smtClean="0">
                <a:latin typeface="Bookman Old Style" pitchFamily="18" charset="0"/>
              </a:rPr>
              <a:t>neexistuje, protože plechovka, kterou </a:t>
            </a:r>
            <a:r>
              <a:rPr lang="cs-CZ" sz="2400" dirty="0" smtClean="0">
                <a:latin typeface="Bookman Old Style" pitchFamily="18" charset="0"/>
              </a:rPr>
              <a:t>zakopal, </a:t>
            </a:r>
            <a:r>
              <a:rPr lang="cs-CZ" sz="2400" dirty="0" smtClean="0">
                <a:latin typeface="Bookman Old Style" pitchFamily="18" charset="0"/>
              </a:rPr>
              <a:t>se nenašla. </a:t>
            </a:r>
          </a:p>
          <a:p>
            <a:r>
              <a:rPr lang="cs-CZ" sz="2400" dirty="0" smtClean="0">
                <a:latin typeface="Bookman Old Style" pitchFamily="18" charset="0"/>
              </a:rPr>
              <a:t>Severní pól je na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ledu </a:t>
            </a:r>
            <a:r>
              <a:rPr lang="cs-CZ" sz="2400" dirty="0" smtClean="0">
                <a:latin typeface="Bookman Old Style" pitchFamily="18" charset="0"/>
              </a:rPr>
              <a:t>a ten se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pohybuje.</a:t>
            </a:r>
            <a:endParaRPr lang="cs-CZ" sz="2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21510" name="Picture 6" descr="Soubor:Polarlicht 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196752"/>
            <a:ext cx="5760640" cy="27363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3933056"/>
            <a:ext cx="54681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polární záře – způsobuje jí </a:t>
            </a:r>
            <a:r>
              <a:rPr lang="cs-CZ" sz="1600" dirty="0" err="1" smtClean="0"/>
              <a:t>sluneč</a:t>
            </a:r>
            <a:r>
              <a:rPr lang="cs-CZ" sz="1600" dirty="0" smtClean="0"/>
              <a:t>. vítr a </a:t>
            </a:r>
            <a:r>
              <a:rPr lang="cs-CZ" sz="1600" dirty="0" err="1" smtClean="0"/>
              <a:t>magn</a:t>
            </a:r>
            <a:r>
              <a:rPr lang="cs-CZ" sz="1600" dirty="0" smtClean="0"/>
              <a:t>. pole Země</a:t>
            </a:r>
            <a:endParaRPr lang="cs-CZ" sz="1600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262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Světelný úkaz typický pro tuto oblast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08720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SLUNEČNÍ ZÁŘE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908720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POLÁRNÍ ZÁŘE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908720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MĚSÍČNÍ ZÁŘE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2532" name="Picture 4" descr="Soubor:ZareNadIsland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132856"/>
            <a:ext cx="8784976" cy="43924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35896" y="6519446"/>
            <a:ext cx="21595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?   záře nad Islandem</a:t>
            </a:r>
            <a:endParaRPr lang="cs-CZ" sz="16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88640"/>
            <a:ext cx="6898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Speciální lodě pro polární kraje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08720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Bookman Old Style" pitchFamily="18" charset="0"/>
              </a:rPr>
              <a:t>VODOBOREC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228184" y="908720"/>
            <a:ext cx="2736304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Bookman Old Style" pitchFamily="18" charset="0"/>
              </a:rPr>
              <a:t>LEDOBOREC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03848" y="908720"/>
            <a:ext cx="2736304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Bookman Old Style" pitchFamily="18" charset="0"/>
              </a:rPr>
              <a:t>PÓLOBOREC</a:t>
            </a:r>
            <a:endParaRPr lang="cs-CZ" sz="2800" b="1" dirty="0">
              <a:latin typeface="Bookman Old Style" pitchFamily="18" charset="0"/>
            </a:endParaRPr>
          </a:p>
        </p:txBody>
      </p:sp>
      <p:pic>
        <p:nvPicPr>
          <p:cNvPr id="23554" name="Picture 2" descr="Soubor:Russian Nuclear Icebreaker Arkti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04864"/>
            <a:ext cx="8712968" cy="43007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6519446"/>
            <a:ext cx="79478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ruský atomový  ?  borec </a:t>
            </a:r>
            <a:r>
              <a:rPr lang="cs-CZ" sz="1600" dirty="0" err="1" smtClean="0"/>
              <a:t>Arktika</a:t>
            </a:r>
            <a:r>
              <a:rPr lang="cs-CZ" sz="1600" dirty="0" smtClean="0"/>
              <a:t> – 1. loď na světě, která dosáhla severního pólu (1977)</a:t>
            </a:r>
            <a:endParaRPr lang="cs-CZ" sz="16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88640"/>
            <a:ext cx="50305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šelma Arktidy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836712"/>
            <a:ext cx="2808312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LEDNÍ MEDVĚD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31840" y="836712"/>
            <a:ext cx="2880320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LEDNÍ PANDA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836712"/>
            <a:ext cx="2808312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LEDNÍ GRIZLY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5602" name="Picture 2" descr="Soubor:Polar Bear 2004-11-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276872"/>
            <a:ext cx="8208912" cy="44188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6039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Živočich, tvořící vrchol potravního řetězce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512" y="908720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ŽRALOK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03848" y="908720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KOSATKA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28184" y="908720"/>
            <a:ext cx="273630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LEDNÍ MEDVĚD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1028" name="Picture 4" descr="Soubor:Tysfjord orca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04864"/>
            <a:ext cx="8712968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0"/>
            <a:ext cx="3079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ANTARKTIDA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7650" name="Picture 2" descr="Soubor:Antarctica (orthographic projection)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88641"/>
            <a:ext cx="2952328" cy="2448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404664"/>
            <a:ext cx="608416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Je to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pátý největší </a:t>
            </a:r>
            <a:r>
              <a:rPr lang="cs-CZ" sz="2400" dirty="0" smtClean="0">
                <a:latin typeface="Bookman Old Style" pitchFamily="18" charset="0"/>
              </a:rPr>
              <a:t>světadíl a zároveň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nejstudenější.</a:t>
            </a:r>
            <a:r>
              <a:rPr lang="cs-CZ" sz="2400" dirty="0" smtClean="0">
                <a:latin typeface="Bookman Old Style" pitchFamily="18" charset="0"/>
              </a:rPr>
              <a:t> Celý ho pokrývá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ledovec,</a:t>
            </a:r>
            <a:r>
              <a:rPr lang="cs-CZ" sz="2400" dirty="0" smtClean="0">
                <a:latin typeface="Bookman Old Style" pitchFamily="18" charset="0"/>
              </a:rPr>
              <a:t> kterého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maximální mocnost </a:t>
            </a:r>
          </a:p>
          <a:p>
            <a:r>
              <a:rPr lang="cs-CZ" sz="2400" dirty="0" smtClean="0">
                <a:latin typeface="Bookman Old Style" pitchFamily="18" charset="0"/>
              </a:rPr>
              <a:t>dosahuje až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4 880 m. </a:t>
            </a:r>
            <a:r>
              <a:rPr lang="cs-CZ" sz="2400" dirty="0" smtClean="0">
                <a:latin typeface="Bookman Old Style" pitchFamily="18" charset="0"/>
              </a:rPr>
              <a:t>Antarktida je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otevřený světadíl</a:t>
            </a:r>
            <a:r>
              <a:rPr lang="cs-CZ" sz="2400" dirty="0" smtClean="0">
                <a:latin typeface="Bookman Old Style" pitchFamily="18" charset="0"/>
              </a:rPr>
              <a:t>. To znamená, že </a:t>
            </a:r>
          </a:p>
          <a:p>
            <a:r>
              <a:rPr lang="cs-CZ" sz="2400" dirty="0" smtClean="0">
                <a:latin typeface="Bookman Old Style" pitchFamily="18" charset="0"/>
              </a:rPr>
              <a:t>nepatří žádnému státu a může se </a:t>
            </a:r>
          </a:p>
          <a:p>
            <a:r>
              <a:rPr lang="cs-CZ" sz="2400" dirty="0" smtClean="0">
                <a:latin typeface="Bookman Old Style" pitchFamily="18" charset="0"/>
              </a:rPr>
              <a:t>využívat jen k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vědeckým účelům. </a:t>
            </a:r>
          </a:p>
          <a:p>
            <a:r>
              <a:rPr lang="cs-CZ" sz="2400" dirty="0" smtClean="0">
                <a:latin typeface="Bookman Old Style" pitchFamily="18" charset="0"/>
              </a:rPr>
              <a:t>Není trvale obydlený. Jsou na něm jen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vědecké stanice, </a:t>
            </a:r>
            <a:r>
              <a:rPr lang="cs-CZ" sz="2400" dirty="0" smtClean="0">
                <a:latin typeface="Bookman Old Style" pitchFamily="18" charset="0"/>
              </a:rPr>
              <a:t>kde se vědci střídají. Jedna leží přímo na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jižním pólu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Amundsen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-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Scottova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)</a:t>
            </a:r>
            <a:r>
              <a:rPr lang="cs-CZ" sz="2400" dirty="0" smtClean="0">
                <a:latin typeface="Bookman Old Style" pitchFamily="18" charset="0"/>
              </a:rPr>
              <a:t>. Flóra a fauna je</a:t>
            </a:r>
          </a:p>
          <a:p>
            <a:r>
              <a:rPr lang="cs-CZ" sz="2400" dirty="0" smtClean="0">
                <a:latin typeface="Bookman Old Style" pitchFamily="18" charset="0"/>
              </a:rPr>
              <a:t>chudší než v Arktidě. Život existuje v podstatě jen v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moři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(rypouši, kytovci,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plankton…</a:t>
            </a:r>
            <a:r>
              <a:rPr lang="cs-CZ" sz="2400" dirty="0" smtClean="0">
                <a:latin typeface="Bookman Old Style" pitchFamily="18" charset="0"/>
              </a:rPr>
              <a:t>) a ve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vzduchu (buřňáci,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chaluhy a albatrosy). </a:t>
            </a:r>
            <a:r>
              <a:rPr lang="cs-CZ" sz="2400" dirty="0" smtClean="0">
                <a:latin typeface="Bookman Old Style" pitchFamily="18" charset="0"/>
              </a:rPr>
              <a:t>Typickým živočichem jsou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tučňáci. </a:t>
            </a:r>
            <a:r>
              <a:rPr lang="cs-CZ" sz="2400" dirty="0" smtClean="0">
                <a:latin typeface="Bookman Old Style" pitchFamily="18" charset="0"/>
              </a:rPr>
              <a:t>Nejblíže má</a:t>
            </a:r>
          </a:p>
          <a:p>
            <a:r>
              <a:rPr lang="cs-CZ" sz="2400" dirty="0" smtClean="0">
                <a:latin typeface="Bookman Old Style" pitchFamily="18" charset="0"/>
              </a:rPr>
              <a:t>k jižní Americe (dělí je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Drakeův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průliv</a:t>
            </a:r>
            <a:r>
              <a:rPr lang="cs-CZ" sz="2400" dirty="0" smtClean="0">
                <a:latin typeface="Bookman Old Style" pitchFamily="18" charset="0"/>
              </a:rPr>
              <a:t>).</a:t>
            </a: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7652" name="Picture 4" descr="http://upload.wikimedia.org/wikipedia/commons/thumb/8/8d/Emperor_penguin.jpg/220px-Emperor_pengui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780928"/>
            <a:ext cx="3096344" cy="37444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732240" y="6519446"/>
            <a:ext cx="16001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tučňák císařský</a:t>
            </a:r>
            <a:endParaRPr lang="cs-CZ" sz="16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450" decel="100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73907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Jižní pól dobyl </a:t>
            </a:r>
            <a:r>
              <a:rPr lang="cs-CZ" sz="2400" dirty="0" smtClean="0">
                <a:latin typeface="Bookman Old Style" pitchFamily="18" charset="0"/>
              </a:rPr>
              <a:t>norský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badatel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Roald</a:t>
            </a:r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Amundsen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(1911). </a:t>
            </a:r>
            <a:r>
              <a:rPr lang="cs-CZ" sz="2400" dirty="0" smtClean="0">
                <a:latin typeface="Bookman Old Style" pitchFamily="18" charset="0"/>
              </a:rPr>
              <a:t>O čtyři týdny</a:t>
            </a:r>
          </a:p>
          <a:p>
            <a:r>
              <a:rPr lang="cs-CZ" sz="2400" dirty="0" smtClean="0">
                <a:latin typeface="Bookman Old Style" pitchFamily="18" charset="0"/>
              </a:rPr>
              <a:t>předběhl  expedici Angličana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Scotta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.</a:t>
            </a:r>
          </a:p>
          <a:p>
            <a:r>
              <a:rPr lang="cs-CZ" sz="2400" dirty="0" smtClean="0">
                <a:latin typeface="Bookman Old Style" pitchFamily="18" charset="0"/>
              </a:rPr>
              <a:t>Ze </a:t>
            </a:r>
            <a:r>
              <a:rPr lang="cs-CZ" sz="2400" dirty="0" err="1" smtClean="0">
                <a:latin typeface="Bookman Old Style" pitchFamily="18" charset="0"/>
              </a:rPr>
              <a:t>Scottovy</a:t>
            </a:r>
            <a:r>
              <a:rPr lang="cs-CZ" sz="2400" dirty="0" smtClean="0">
                <a:latin typeface="Bookman Old Style" pitchFamily="18" charset="0"/>
              </a:rPr>
              <a:t> výpravy k pólu se nikdo </a:t>
            </a:r>
          </a:p>
          <a:p>
            <a:r>
              <a:rPr lang="cs-CZ" sz="2400" dirty="0" smtClean="0">
                <a:latin typeface="Bookman Old Style" pitchFamily="18" charset="0"/>
              </a:rPr>
              <a:t>nevrátil. Jejich jména jsou zvěčněná </a:t>
            </a:r>
          </a:p>
          <a:p>
            <a:r>
              <a:rPr lang="cs-CZ" sz="2400" dirty="0" smtClean="0">
                <a:latin typeface="Bookman Old Style" pitchFamily="18" charset="0"/>
              </a:rPr>
              <a:t>v názvu stanice na jižním pólu. </a:t>
            </a:r>
            <a:r>
              <a:rPr lang="cs-CZ" sz="2400" dirty="0" err="1" smtClean="0">
                <a:latin typeface="Bookman Old Style" pitchFamily="18" charset="0"/>
              </a:rPr>
              <a:t>Scott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udělal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chybu</a:t>
            </a:r>
            <a:r>
              <a:rPr lang="cs-CZ" sz="2400" dirty="0" smtClean="0">
                <a:latin typeface="Bookman Old Style" pitchFamily="18" charset="0"/>
              </a:rPr>
              <a:t>, že si vybral za tažná </a:t>
            </a:r>
          </a:p>
          <a:p>
            <a:r>
              <a:rPr lang="cs-CZ" sz="2400" dirty="0" smtClean="0">
                <a:latin typeface="Bookman Old Style" pitchFamily="18" charset="0"/>
              </a:rPr>
              <a:t>zvířata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sibiřské poníky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smtClean="0">
                <a:latin typeface="Bookman Old Style" pitchFamily="18" charset="0"/>
              </a:rPr>
              <a:t>kteří </a:t>
            </a:r>
            <a:r>
              <a:rPr lang="cs-CZ" sz="2400" dirty="0" smtClean="0">
                <a:latin typeface="Bookman Old Style" pitchFamily="18" charset="0"/>
              </a:rPr>
              <a:t>se </a:t>
            </a:r>
          </a:p>
          <a:p>
            <a:r>
              <a:rPr lang="cs-CZ" sz="2400" dirty="0" smtClean="0">
                <a:latin typeface="Bookman Old Style" pitchFamily="18" charset="0"/>
              </a:rPr>
              <a:t>neosvědčili. </a:t>
            </a:r>
            <a:r>
              <a:rPr lang="cs-CZ" sz="2400" dirty="0" err="1" smtClean="0">
                <a:latin typeface="Bookman Old Style" pitchFamily="18" charset="0"/>
              </a:rPr>
              <a:t>Amundsen</a:t>
            </a:r>
            <a:r>
              <a:rPr lang="cs-CZ" sz="2400" dirty="0" smtClean="0">
                <a:latin typeface="Bookman Old Style" pitchFamily="18" charset="0"/>
              </a:rPr>
              <a:t> používal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psy.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9698" name="Picture 2" descr="Roald Amundse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356992"/>
            <a:ext cx="3079229" cy="31683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88224" y="6519446"/>
            <a:ext cx="18019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Roald</a:t>
            </a:r>
            <a:r>
              <a:rPr lang="cs-CZ" sz="1600" dirty="0" smtClean="0"/>
              <a:t>  </a:t>
            </a:r>
            <a:r>
              <a:rPr lang="cs-CZ" sz="1600" dirty="0" err="1" smtClean="0"/>
              <a:t>Amundsen</a:t>
            </a:r>
            <a:endParaRPr lang="cs-CZ" sz="1600" dirty="0"/>
          </a:p>
        </p:txBody>
      </p:sp>
      <p:pic>
        <p:nvPicPr>
          <p:cNvPr id="29700" name="Picture 4" descr="Soubor:Scott of the Antarctic crop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188640"/>
            <a:ext cx="3027124" cy="28083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372200" y="2996952"/>
            <a:ext cx="19976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Robert </a:t>
            </a:r>
            <a:r>
              <a:rPr lang="cs-CZ" sz="1600" dirty="0" err="1" smtClean="0"/>
              <a:t>Falcon</a:t>
            </a:r>
            <a:r>
              <a:rPr lang="cs-CZ" sz="1600" dirty="0" smtClean="0"/>
              <a:t> </a:t>
            </a:r>
            <a:r>
              <a:rPr lang="cs-CZ" sz="1600" dirty="0" err="1" smtClean="0"/>
              <a:t>Scott</a:t>
            </a:r>
            <a:endParaRPr lang="cs-CZ" sz="1600" dirty="0"/>
          </a:p>
        </p:txBody>
      </p:sp>
      <p:pic>
        <p:nvPicPr>
          <p:cNvPr id="29704" name="Picture 8" descr="Soubor:SPSM.0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429000"/>
            <a:ext cx="5472608" cy="30963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3568" y="6519446"/>
            <a:ext cx="43795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letecký pohled na </a:t>
            </a:r>
            <a:r>
              <a:rPr lang="cs-CZ" sz="1600" dirty="0" err="1" smtClean="0"/>
              <a:t>Amundsen</a:t>
            </a:r>
            <a:r>
              <a:rPr lang="cs-CZ" sz="1600" dirty="0" smtClean="0"/>
              <a:t>-</a:t>
            </a:r>
            <a:r>
              <a:rPr lang="cs-CZ" sz="1600" dirty="0" err="1" smtClean="0"/>
              <a:t>Scottovu</a:t>
            </a:r>
            <a:r>
              <a:rPr lang="cs-CZ" sz="1600" dirty="0" smtClean="0"/>
              <a:t> stanici</a:t>
            </a:r>
            <a:endParaRPr lang="cs-CZ" sz="1600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6" dur="1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Soubor:Mirounga leonina mal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924944"/>
            <a:ext cx="4392488" cy="36004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259632" y="6519446"/>
            <a:ext cx="20794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rypouš sloní - samec</a:t>
            </a:r>
            <a:endParaRPr lang="cs-CZ" sz="1600" dirty="0"/>
          </a:p>
        </p:txBody>
      </p:sp>
      <p:pic>
        <p:nvPicPr>
          <p:cNvPr id="28676" name="Picture 4" descr="Soubor:Jumping Humpback whale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573016"/>
            <a:ext cx="4248472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28184" y="6519446"/>
            <a:ext cx="10166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keporkak</a:t>
            </a:r>
            <a:endParaRPr lang="cs-CZ" sz="1600" dirty="0"/>
          </a:p>
        </p:txBody>
      </p:sp>
      <p:pic>
        <p:nvPicPr>
          <p:cNvPr id="28678" name="Picture 6" descr="Soubor:Great Skua 2008082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188640"/>
            <a:ext cx="4248472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84168" y="3212976"/>
            <a:ext cx="14366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chaluha velká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188640"/>
            <a:ext cx="475803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Na Antarktidě se projevuje i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globální oteplování </a:t>
            </a:r>
            <a:r>
              <a:rPr lang="cs-CZ" sz="2400" dirty="0" smtClean="0">
                <a:latin typeface="Bookman Old Style" pitchFamily="18" charset="0"/>
              </a:rPr>
              <a:t>(za 50 let</a:t>
            </a:r>
          </a:p>
          <a:p>
            <a:r>
              <a:rPr lang="cs-CZ" sz="2400" dirty="0" smtClean="0">
                <a:latin typeface="Bookman Old Style" pitchFamily="18" charset="0"/>
              </a:rPr>
              <a:t>stoupla průměrná teplota až o</a:t>
            </a:r>
          </a:p>
          <a:p>
            <a:r>
              <a:rPr lang="cs-CZ" sz="2400" dirty="0" smtClean="0">
                <a:latin typeface="Bookman Old Style" pitchFamily="18" charset="0"/>
              </a:rPr>
              <a:t>3°C). Nepříznivý vliv na floru a</a:t>
            </a:r>
          </a:p>
          <a:p>
            <a:r>
              <a:rPr lang="cs-CZ" sz="2400" dirty="0" smtClean="0">
                <a:latin typeface="Bookman Old Style" pitchFamily="18" charset="0"/>
              </a:rPr>
              <a:t>faunu má i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ultrafialové záření,</a:t>
            </a:r>
          </a:p>
          <a:p>
            <a:r>
              <a:rPr lang="cs-CZ" sz="2400" dirty="0" smtClean="0">
                <a:latin typeface="Bookman Old Style" pitchFamily="18" charset="0"/>
              </a:rPr>
              <a:t>které proniká skrz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ozonovou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díru.</a:t>
            </a: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eographic Southpo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060848"/>
            <a:ext cx="8784976" cy="45537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9712" y="188640"/>
            <a:ext cx="5333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Rok dobytí Jižního pólu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908720"/>
            <a:ext cx="194421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1910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3888" y="908720"/>
            <a:ext cx="194421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1911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88224" y="908720"/>
            <a:ext cx="194421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1912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71416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Typický živočich pro Antarktidu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08720"/>
            <a:ext cx="266429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 MEDVĚD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03848" y="908720"/>
            <a:ext cx="266429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 LIŠKA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00192" y="908720"/>
            <a:ext cx="2664296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TUČŇÁK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1026" name="Picture 2" descr="Soubor:Kaiserpinguine mit Jung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204864"/>
            <a:ext cx="8784976" cy="432048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491880" y="6519446"/>
            <a:ext cx="22445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?   císařští i s mláďaty </a:t>
            </a:r>
            <a:endParaRPr lang="cs-CZ" sz="1600" dirty="0"/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395" y="0"/>
            <a:ext cx="8906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Průliv, oddělující Antarktidu od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124744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DRAKEŮV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2996952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BERINGŮV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4797152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BAFFINŮV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6866" name="Picture 2" descr="Soubor:Drake passage en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548680"/>
            <a:ext cx="5760640" cy="3096344"/>
          </a:xfrm>
          <a:prstGeom prst="rect">
            <a:avLst/>
          </a:prstGeom>
          <a:noFill/>
        </p:spPr>
      </p:pic>
      <p:pic>
        <p:nvPicPr>
          <p:cNvPr id="36868" name="Picture 4" descr="Soubor:CapeHor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3717032"/>
            <a:ext cx="5760640" cy="279658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932040" y="6519446"/>
            <a:ext cx="24416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mys </a:t>
            </a:r>
            <a:r>
              <a:rPr lang="cs-CZ" sz="1600" dirty="0" err="1" smtClean="0"/>
              <a:t>Horn</a:t>
            </a:r>
            <a:r>
              <a:rPr lang="cs-CZ" sz="1600" dirty="0" smtClean="0"/>
              <a:t> – pohled z jihu</a:t>
            </a:r>
            <a:endParaRPr lang="cs-CZ" sz="1600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88640"/>
            <a:ext cx="53270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Komu patří Antarktida?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03848" y="5157192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AMUNDSEN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7864" y="908720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RUSKU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908720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NIKOMU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132856"/>
            <a:ext cx="926247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C000"/>
                </a:solidFill>
                <a:latin typeface="Bookman Old Style" pitchFamily="18" charset="0"/>
              </a:rPr>
              <a:t>Místo s nejnižší naměřenou teplotou na Zemi</a:t>
            </a:r>
            <a:endParaRPr lang="cs-CZ" sz="30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2852936"/>
            <a:ext cx="2664296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STANICE VOSTOK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2852936"/>
            <a:ext cx="2664296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STANICE HORN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2852936"/>
            <a:ext cx="2592288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STANICE SCOTT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4365104"/>
            <a:ext cx="56092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Dobyvatel severního pólu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5536" y="908720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USA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5157192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SCOTT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444208" y="5157192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PEARY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4293096"/>
            <a:ext cx="4998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Dobyvatel jižního pólu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5157192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SCOTT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5157192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AMUNDSEN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5157192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PEARY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88640"/>
            <a:ext cx="4552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Význam slova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Inuité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00192" y="908720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NEZNÁMÍ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19872" y="908720"/>
            <a:ext cx="237626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LIDÉ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1520" y="908720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SEVEŘANÉ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2060848"/>
            <a:ext cx="7917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pevninský ledovec na světě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444208" y="2996952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GRÓNSKÝ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43808" y="2996952"/>
            <a:ext cx="352839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ANTARKTICKÝ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2996952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ARKTICKÝ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18838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Výpisky</a:t>
            </a:r>
          </a:p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Arktida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6949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Okolí severního pólu </a:t>
            </a:r>
            <a:r>
              <a:rPr lang="cs-CZ" sz="2400" dirty="0" smtClean="0">
                <a:latin typeface="Bookman Old Style" pitchFamily="18" charset="0"/>
              </a:rPr>
              <a:t>– Severní ledový oceán a pevniny ležící</a:t>
            </a:r>
          </a:p>
          <a:p>
            <a:r>
              <a:rPr lang="cs-CZ" sz="2400" dirty="0" smtClean="0">
                <a:latin typeface="Bookman Old Style" pitchFamily="18" charset="0"/>
              </a:rPr>
              <a:t>			       za severním polárním kruhem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mechy, lišejníky, lomikámeny…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lední medvěd, polární liška, kosatka, tuleň…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Lidé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latin typeface="Bookman Old Style" pitchFamily="18" charset="0"/>
              </a:rPr>
              <a:t>Inuité</a:t>
            </a:r>
            <a:r>
              <a:rPr lang="cs-CZ" sz="2400" dirty="0" smtClean="0">
                <a:latin typeface="Bookman Old Style" pitchFamily="18" charset="0"/>
              </a:rPr>
              <a:t>, Eskymáci, Sámové, </a:t>
            </a:r>
            <a:r>
              <a:rPr lang="cs-CZ" sz="2400" dirty="0" err="1" smtClean="0">
                <a:latin typeface="Bookman Old Style" pitchFamily="18" charset="0"/>
              </a:rPr>
              <a:t>Aleuté</a:t>
            </a:r>
            <a:r>
              <a:rPr lang="cs-CZ" sz="2400" dirty="0" smtClean="0">
                <a:latin typeface="Bookman Old Style" pitchFamily="18" charset="0"/>
              </a:rPr>
              <a:t>…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Dobyvatel</a:t>
            </a:r>
            <a:r>
              <a:rPr lang="cs-CZ" sz="2400" dirty="0" smtClean="0">
                <a:latin typeface="Bookman Old Style" pitchFamily="18" charset="0"/>
              </a:rPr>
              <a:t> – Robert </a:t>
            </a:r>
            <a:r>
              <a:rPr lang="cs-CZ" sz="2400" dirty="0" err="1" smtClean="0">
                <a:latin typeface="Bookman Old Style" pitchFamily="18" charset="0"/>
              </a:rPr>
              <a:t>Peary</a:t>
            </a:r>
            <a:r>
              <a:rPr lang="cs-CZ" sz="2400" dirty="0" smtClean="0">
                <a:latin typeface="Bookman Old Style" pitchFamily="18" charset="0"/>
              </a:rPr>
              <a:t> (1909)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212976"/>
            <a:ext cx="2484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Antarktida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645024"/>
            <a:ext cx="888736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Okolí jižního pólu </a:t>
            </a:r>
            <a:r>
              <a:rPr lang="cs-CZ" sz="2400" dirty="0" smtClean="0">
                <a:latin typeface="Bookman Old Style" pitchFamily="18" charset="0"/>
              </a:rPr>
              <a:t>– světadíl Antarktida a ostrovy ležící za </a:t>
            </a:r>
          </a:p>
          <a:p>
            <a:r>
              <a:rPr lang="cs-CZ" sz="2400" dirty="0" smtClean="0">
                <a:latin typeface="Bookman Old Style" pitchFamily="18" charset="0"/>
              </a:rPr>
              <a:t>			   jižním polárním kruhem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viz Arktida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tučňáci, rypouši, velryby, chaluhy, buřňáci…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Lidé </a:t>
            </a:r>
            <a:r>
              <a:rPr lang="cs-CZ" sz="2400" dirty="0" smtClean="0">
                <a:latin typeface="Bookman Old Style" pitchFamily="18" charset="0"/>
              </a:rPr>
              <a:t>– trvale nežijí</a:t>
            </a:r>
          </a:p>
          <a:p>
            <a:r>
              <a:rPr lang="cs-CZ" sz="2400" dirty="0" smtClean="0">
                <a:latin typeface="Bookman Old Style" pitchFamily="18" charset="0"/>
              </a:rPr>
              <a:t>Největší pevninský ledovec – mocný až 4 800 m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Otevřený světadíl </a:t>
            </a:r>
            <a:r>
              <a:rPr lang="cs-CZ" sz="2400" dirty="0" smtClean="0">
                <a:latin typeface="Bookman Old Style" pitchFamily="18" charset="0"/>
              </a:rPr>
              <a:t>= nepatří nikomu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Dobyvatel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err="1" smtClean="0">
                <a:latin typeface="Bookman Old Style" pitchFamily="18" charset="0"/>
              </a:rPr>
              <a:t>Roald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atin typeface="Bookman Old Style" pitchFamily="18" charset="0"/>
              </a:rPr>
              <a:t>Amundsen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(1911)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9144000" cy="61093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Může ve volné přírodě sežrat lední medvěd tučňáka?</a:t>
            </a:r>
          </a:p>
          <a:p>
            <a:pPr marL="457200" indent="-457200">
              <a:buAutoNum type="arabicPeriod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Jak se jmenuje oblast okolo severního pólu?</a:t>
            </a:r>
          </a:p>
          <a:p>
            <a:pPr marL="457200" indent="-457200">
              <a:buAutoNum type="arabicPeriod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Jak se jmenuje oblast okolo jižního pólu?</a:t>
            </a:r>
          </a:p>
          <a:p>
            <a:pPr marL="457200" indent="-457200">
              <a:buAutoNum type="arabicPeriod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Uveďte dva druhy rostlin typických pro polární kraje.</a:t>
            </a:r>
          </a:p>
          <a:p>
            <a:pPr marL="457200" indent="-457200"/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 startAt="5"/>
            </a:pPr>
            <a:r>
              <a:rPr lang="cs-CZ" sz="2300" dirty="0" smtClean="0">
                <a:latin typeface="Bookman Old Style" pitchFamily="18" charset="0"/>
              </a:rPr>
              <a:t>Uveďte tři druhy živočichů typických pro polární kraje.</a:t>
            </a:r>
          </a:p>
          <a:p>
            <a:pPr marL="457200" indent="-457200"/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300" dirty="0" smtClean="0">
                <a:latin typeface="Bookman Old Style" pitchFamily="18" charset="0"/>
              </a:rPr>
              <a:t>Uveďte tři národy trvale žijící v oblasti Arktidy.</a:t>
            </a:r>
          </a:p>
          <a:p>
            <a:pPr marL="457200" indent="-457200">
              <a:buAutoNum type="arabicPeriod" startAt="6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300" dirty="0" smtClean="0">
                <a:latin typeface="Bookman Old Style" pitchFamily="18" charset="0"/>
              </a:rPr>
              <a:t>Uveďte tři národy trvale žijící v oblasti Antarktidy.</a:t>
            </a:r>
          </a:p>
          <a:p>
            <a:pPr marL="457200" indent="-457200">
              <a:buAutoNum type="arabicPeriod" startAt="6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300" dirty="0" smtClean="0">
                <a:latin typeface="Bookman Old Style" pitchFamily="18" charset="0"/>
              </a:rPr>
              <a:t>Uveďte dobyvatele jižního pólu.</a:t>
            </a:r>
          </a:p>
          <a:p>
            <a:pPr marL="457200" indent="-457200">
              <a:buAutoNum type="arabicPeriod" startAt="6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300" dirty="0" smtClean="0">
                <a:latin typeface="Bookman Old Style" pitchFamily="18" charset="0"/>
              </a:rPr>
              <a:t>Co ohrožuje floru a faunu Antarktidy.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75856" y="0"/>
            <a:ext cx="28793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0"/>
            <a:ext cx="4612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468544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Může ve volné přírodě sežrat lední medvěd tučňáka?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(ne)</a:t>
            </a:r>
          </a:p>
          <a:p>
            <a:pPr marL="457200" indent="-457200">
              <a:buAutoNum type="arabicPeriod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Jak se jmenuje oblast okolo severního pólu?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(Arktida)</a:t>
            </a:r>
          </a:p>
          <a:p>
            <a:pPr marL="457200" indent="-457200">
              <a:buAutoNum type="arabicPeriod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Jak se jmenuje oblast okolo jižního pólu?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(Antarktida)</a:t>
            </a:r>
          </a:p>
          <a:p>
            <a:pPr marL="457200" indent="-457200">
              <a:buAutoNum type="arabicPeriod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300" dirty="0" smtClean="0">
                <a:latin typeface="Bookman Old Style" pitchFamily="18" charset="0"/>
              </a:rPr>
              <a:t>Uveďte dva druhy rostlin typických pro polární kraje.</a:t>
            </a:r>
          </a:p>
          <a:p>
            <a:pPr marL="457200" indent="-457200"/>
            <a:r>
              <a:rPr lang="cs-CZ" sz="2300" dirty="0" smtClean="0">
                <a:latin typeface="Bookman Old Style" pitchFamily="18" charset="0"/>
              </a:rPr>
              <a:t>	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(mechy, lišejníky, vřesy, lomikámeny…)</a:t>
            </a:r>
          </a:p>
          <a:p>
            <a:pPr marL="457200" indent="-457200">
              <a:buAutoNum type="arabicPeriod" startAt="5"/>
            </a:pPr>
            <a:r>
              <a:rPr lang="cs-CZ" sz="2300" dirty="0" smtClean="0">
                <a:latin typeface="Bookman Old Style" pitchFamily="18" charset="0"/>
              </a:rPr>
              <a:t>Uveďte tři druhy živočichů typických pro polární kraje.</a:t>
            </a:r>
          </a:p>
          <a:p>
            <a:pPr marL="457200" indent="-457200"/>
            <a:r>
              <a:rPr lang="cs-CZ" sz="2300" dirty="0" smtClean="0">
                <a:latin typeface="Bookman Old Style" pitchFamily="18" charset="0"/>
              </a:rPr>
              <a:t>	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(lední medvěd, tučňáci, kytovci, rypouši, tuleni…)</a:t>
            </a:r>
          </a:p>
          <a:p>
            <a:pPr marL="457200" indent="-457200">
              <a:buAutoNum type="arabicPeriod" startAt="6"/>
            </a:pPr>
            <a:r>
              <a:rPr lang="cs-CZ" sz="2300" dirty="0" smtClean="0">
                <a:latin typeface="Bookman Old Style" pitchFamily="18" charset="0"/>
              </a:rPr>
              <a:t>Uveďte tři národy trvale žijící v oblasti Arktidy.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(Sámové,</a:t>
            </a:r>
          </a:p>
          <a:p>
            <a:pPr marL="457200" indent="-457200"/>
            <a:r>
              <a:rPr lang="cs-CZ" sz="2300" dirty="0" smtClean="0">
                <a:latin typeface="Bookman Old Style" pitchFamily="18" charset="0"/>
              </a:rPr>
              <a:t>	</a:t>
            </a:r>
            <a:r>
              <a:rPr lang="cs-CZ" sz="2300" dirty="0" err="1" smtClean="0">
                <a:solidFill>
                  <a:srgbClr val="00B0F0"/>
                </a:solidFill>
                <a:latin typeface="Bookman Old Style" pitchFamily="18" charset="0"/>
              </a:rPr>
              <a:t>Inuité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, </a:t>
            </a:r>
            <a:r>
              <a:rPr lang="cs-CZ" sz="2300" dirty="0" err="1" smtClean="0">
                <a:solidFill>
                  <a:srgbClr val="00B0F0"/>
                </a:solidFill>
                <a:latin typeface="Bookman Old Style" pitchFamily="18" charset="0"/>
              </a:rPr>
              <a:t>Čukčové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, </a:t>
            </a:r>
            <a:r>
              <a:rPr lang="cs-CZ" sz="2300" dirty="0" err="1" smtClean="0">
                <a:solidFill>
                  <a:srgbClr val="00B0F0"/>
                </a:solidFill>
                <a:latin typeface="Bookman Old Style" pitchFamily="18" charset="0"/>
              </a:rPr>
              <a:t>Aleuté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…)</a:t>
            </a:r>
          </a:p>
          <a:p>
            <a:pPr marL="457200" indent="-457200"/>
            <a:r>
              <a:rPr lang="cs-CZ" sz="2300" dirty="0" smtClean="0">
                <a:latin typeface="Bookman Old Style" pitchFamily="18" charset="0"/>
              </a:rPr>
              <a:t>7.  Uveďte tři národy trvale žijící v oblasti Antarktidy.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(žádné)</a:t>
            </a:r>
          </a:p>
          <a:p>
            <a:pPr marL="457200" indent="-457200">
              <a:buAutoNum type="arabicPeriod" startAt="6"/>
            </a:pPr>
            <a:endParaRPr lang="cs-CZ" sz="23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300" dirty="0" smtClean="0">
                <a:latin typeface="Bookman Old Style" pitchFamily="18" charset="0"/>
              </a:rPr>
              <a:t>8.  Uveďte dobyvatele jižního pólu.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</a:t>
            </a:r>
            <a:r>
              <a:rPr lang="cs-CZ" sz="2300" dirty="0" err="1" smtClean="0">
                <a:solidFill>
                  <a:srgbClr val="00B0F0"/>
                </a:solidFill>
                <a:latin typeface="Bookman Old Style" pitchFamily="18" charset="0"/>
              </a:rPr>
              <a:t>Roald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 </a:t>
            </a:r>
            <a:r>
              <a:rPr lang="cs-CZ" sz="2300" dirty="0" err="1" smtClean="0">
                <a:solidFill>
                  <a:srgbClr val="00B0F0"/>
                </a:solidFill>
                <a:latin typeface="Bookman Old Style" pitchFamily="18" charset="0"/>
              </a:rPr>
              <a:t>Amundsen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)</a:t>
            </a:r>
          </a:p>
          <a:p>
            <a:pPr marL="457200" indent="-457200">
              <a:buAutoNum type="arabicPeriod" startAt="6"/>
            </a:pPr>
            <a:endParaRPr lang="cs-CZ" sz="23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300" dirty="0" smtClean="0">
                <a:latin typeface="Bookman Old Style" pitchFamily="18" charset="0"/>
              </a:rPr>
              <a:t>9.  Co ohrožuje floru a faunu Antarktidy. </a:t>
            </a:r>
            <a:r>
              <a:rPr lang="cs-CZ" sz="2300" dirty="0" smtClean="0">
                <a:solidFill>
                  <a:srgbClr val="00B0F0"/>
                </a:solidFill>
                <a:latin typeface="Bookman Old Style" pitchFamily="18" charset="0"/>
              </a:rPr>
              <a:t>(UV záření a globální oteplování)  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http://upload.wikimedia.org/wikipedia/commons/thumb/9/9c/LocationPolarRegions.png/800px-LocationPolarRegions.png</a:t>
            </a:r>
            <a:r>
              <a:rPr lang="cs-CZ" dirty="0" smtClean="0"/>
              <a:t>mapa</a:t>
            </a:r>
          </a:p>
          <a:p>
            <a:r>
              <a:rPr lang="cs-CZ" dirty="0" smtClean="0">
                <a:hlinkClick r:id="rId3"/>
              </a:rPr>
              <a:t>http://upload.wikimedia.org/wikipedia/commons/thumb/1/14/Aurora_Borealis_Salangen1.jpg/800px-Aurora_Borealis_Salangen1.jpg</a:t>
            </a:r>
            <a:r>
              <a:rPr lang="cs-CZ" dirty="0" smtClean="0"/>
              <a:t>polárnízáře</a:t>
            </a:r>
          </a:p>
          <a:p>
            <a:r>
              <a:rPr lang="cs-CZ" dirty="0" smtClean="0">
                <a:hlinkClick r:id="rId4"/>
              </a:rPr>
              <a:t>http://upload.wikimedia.org/wikipedia/commons/thumb/7/7a/Amundsen-Scott_marsstation_ray_h_edit.jpg/800px-Amundsen-Scott_marsstation_ray_h_edit.jpg</a:t>
            </a:r>
            <a:r>
              <a:rPr lang="cs-CZ" dirty="0" smtClean="0"/>
              <a:t>polárnínoc</a:t>
            </a:r>
          </a:p>
          <a:p>
            <a:r>
              <a:rPr lang="cs-CZ" dirty="0" smtClean="0">
                <a:hlinkClick r:id="rId5"/>
              </a:rPr>
              <a:t>http://upload.wikimedia.org/wikipedia/commons/thumb/4/4c/Baffin_Island_Northeast_Coast_1997-08-07.jpg/800px-Baffin_Island_Northeast_Coast_1997-08-07.jpg</a:t>
            </a:r>
            <a:r>
              <a:rPr lang="cs-CZ" dirty="0" smtClean="0"/>
              <a:t>polárníden</a:t>
            </a:r>
          </a:p>
          <a:p>
            <a:r>
              <a:rPr lang="cs-CZ" dirty="0" smtClean="0">
                <a:hlinkClick r:id="rId6"/>
              </a:rPr>
              <a:t>http://upload.wikimedia.org/wikipedia/commons/thumb/7/7c/Wostok-Station_core32.jpg/800px-Wostok-Station_core32.jpg</a:t>
            </a:r>
            <a:r>
              <a:rPr lang="cs-CZ" dirty="0" smtClean="0"/>
              <a:t>polárnístaniceVostock</a:t>
            </a:r>
          </a:p>
          <a:p>
            <a:r>
              <a:rPr lang="cs-CZ" dirty="0" smtClean="0">
                <a:hlinkClick r:id="rId7"/>
              </a:rPr>
              <a:t>http://upload.wikimedia.org/wikipedia/commons/thumb/3/31/Arctic_circle.svg/478px-Arctic_circle.svg.png</a:t>
            </a:r>
            <a:r>
              <a:rPr lang="cs-CZ" dirty="0" smtClean="0"/>
              <a:t>mapaArktidy</a:t>
            </a:r>
          </a:p>
          <a:p>
            <a:r>
              <a:rPr lang="cs-CZ" dirty="0" smtClean="0">
                <a:hlinkClick r:id="rId8"/>
              </a:rPr>
              <a:t>http://upload.wikimedia.org/wikipedia/commons/7/7e/NSF_picture_of_Yamal.jpg</a:t>
            </a:r>
            <a:r>
              <a:rPr lang="cs-CZ" dirty="0" smtClean="0"/>
              <a:t>ledobor</a:t>
            </a:r>
          </a:p>
          <a:p>
            <a:r>
              <a:rPr lang="cs-CZ" dirty="0" smtClean="0">
                <a:hlinkClick r:id="rId9"/>
              </a:rPr>
              <a:t>http://upload.wikimedia.org/wikipedia/commons/1/12/IcebreakerNasa.jpg</a:t>
            </a:r>
            <a:r>
              <a:rPr lang="cs-CZ" dirty="0" smtClean="0"/>
              <a:t>lehkýledoborec </a:t>
            </a:r>
            <a:r>
              <a:rPr lang="cs-CZ" dirty="0" smtClean="0">
                <a:hlinkClick r:id="rId10"/>
              </a:rPr>
              <a:t>http://upload.wikimedia.org/wikipedia/commons/thumb/b/b6/Ursus_maritimus_in_Alaska.jpg/800px-Ursus_maritimus_in_Alaska.jpg</a:t>
            </a:r>
            <a:r>
              <a:rPr lang="cs-CZ" dirty="0" smtClean="0"/>
              <a:t> lední medvěd </a:t>
            </a:r>
            <a:r>
              <a:rPr lang="cs-CZ" dirty="0" smtClean="0">
                <a:hlinkClick r:id="rId11"/>
              </a:rPr>
              <a:t>http://upload.wikimedia.org/wikipedia/commons/thumb/7/73/Harbour_seal.jpg/800px-Harbour_seal.jpg</a:t>
            </a:r>
            <a:r>
              <a:rPr lang="cs-CZ" dirty="0" smtClean="0"/>
              <a:t>tuleň</a:t>
            </a:r>
          </a:p>
          <a:p>
            <a:r>
              <a:rPr lang="cs-CZ" dirty="0" smtClean="0">
                <a:hlinkClick r:id="rId12"/>
              </a:rPr>
              <a:t>http://upload.wikimedia.org/wikipedia/commons/thumb/8/87/Saami_Family_1900.jpg/800px-Saami_Family_1900.jpg</a:t>
            </a:r>
            <a:r>
              <a:rPr lang="cs-CZ" dirty="0" smtClean="0"/>
              <a:t>Sámové</a:t>
            </a:r>
          </a:p>
          <a:p>
            <a:r>
              <a:rPr lang="cs-CZ" dirty="0" smtClean="0">
                <a:hlinkClick r:id="rId13"/>
              </a:rPr>
              <a:t>http://upload.wikimedia.org/wikipedia/commons/9/9c/Costumes_Saami.jpg</a:t>
            </a:r>
            <a:r>
              <a:rPr lang="cs-CZ" dirty="0" smtClean="0"/>
              <a:t>Sámové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http://upload.wikimedia.org/wikipedia/commons/thumb/e/e4/RobertPeary.jpg/455px-RobertPeary.jpg</a:t>
            </a:r>
            <a:r>
              <a:rPr lang="cs-CZ" dirty="0" smtClean="0"/>
              <a:t>Peary</a:t>
            </a:r>
          </a:p>
          <a:p>
            <a:r>
              <a:rPr lang="cs-CZ" dirty="0" smtClean="0">
                <a:hlinkClick r:id="rId3"/>
              </a:rPr>
              <a:t>http://upload.wikimedia.org/wikipedia/commons/thumb/c/ca/82northe.jpg/1000px-82northe.jpg</a:t>
            </a:r>
            <a:r>
              <a:rPr lang="cs-CZ" dirty="0" smtClean="0"/>
              <a:t> polární záře </a:t>
            </a:r>
          </a:p>
          <a:p>
            <a:r>
              <a:rPr lang="cs-CZ" dirty="0" smtClean="0">
                <a:hlinkClick r:id="rId4"/>
              </a:rPr>
              <a:t>http://upload.wikimedia.org/wikipedia/commons/thumb/a/aa/Polarlicht_2.jpg/800px-Polarlicht_2.jpg</a:t>
            </a:r>
            <a:r>
              <a:rPr lang="cs-CZ" dirty="0" smtClean="0"/>
              <a:t> dobývání pólu</a:t>
            </a:r>
          </a:p>
          <a:p>
            <a:r>
              <a:rPr lang="cs-CZ" dirty="0" smtClean="0">
                <a:hlinkClick r:id="rId5"/>
              </a:rPr>
              <a:t>http://upload.wikimedia.org/wikipedia/commons/thumb/6/69/ZareNadIslandem.jpg/800px-ZareNadIslandem.jpg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http://upload.wikimedia.org/wikipedia/commons/thumb/f/f2/Russian_Nuclear_Icebreaker_Arktika.jpg/800px-Russian_Nuclear_Icebreaker_Arktika.jpg</a:t>
            </a:r>
            <a:r>
              <a:rPr lang="cs-CZ" dirty="0" smtClean="0"/>
              <a:t> ledoborec </a:t>
            </a:r>
            <a:r>
              <a:rPr lang="cs-CZ" dirty="0" err="1" smtClean="0"/>
              <a:t>Arktika</a:t>
            </a:r>
            <a:r>
              <a:rPr lang="cs-CZ" dirty="0" smtClean="0"/>
              <a:t>                       </a:t>
            </a:r>
            <a:r>
              <a:rPr lang="cs-CZ" dirty="0" smtClean="0">
                <a:hlinkClick r:id="rId7"/>
              </a:rPr>
              <a:t>http://upload.wikimedia.org/wikipedia/commons/thumb/e/ec/Polar_Bear_2004-11-15.jpg/792px-Polar_Bear_2004-11-15.jpg</a:t>
            </a:r>
            <a:r>
              <a:rPr lang="cs-CZ" dirty="0" smtClean="0"/>
              <a:t> lední medvěd</a:t>
            </a:r>
          </a:p>
          <a:p>
            <a:r>
              <a:rPr lang="cs-CZ" dirty="0" smtClean="0">
                <a:hlinkClick r:id="rId8"/>
              </a:rPr>
              <a:t>http://upload.wikimedia.org/wikipedia/commons/thumb/d/dd/Tysfjord_orca_1.jpg/800px-Tysfjord_orca_1.jpg</a:t>
            </a:r>
            <a:r>
              <a:rPr lang="cs-CZ" dirty="0" smtClean="0"/>
              <a:t> kosatka</a:t>
            </a:r>
          </a:p>
          <a:p>
            <a:r>
              <a:rPr lang="cs-CZ" dirty="0" smtClean="0">
                <a:hlinkClick r:id="rId9"/>
              </a:rPr>
              <a:t>http://upload.wikimedia.org/wikipedia/commons/thumb/f/f2/Antarctica_%28orthographic_projection%29.svg/537px-Antarctica_%28orthographic_projection%29.svg.png</a:t>
            </a:r>
            <a:r>
              <a:rPr lang="cs-CZ" dirty="0" smtClean="0"/>
              <a:t> mapa            </a:t>
            </a:r>
            <a:r>
              <a:rPr lang="cs-CZ" dirty="0" smtClean="0">
                <a:hlinkClick r:id="rId10"/>
              </a:rPr>
              <a:t>http://upload.wikimedia.org/wikipedia/commons/thumb/8/8d/Emperor_penguin.jpg/220px-Emperor_penguin.jpg</a:t>
            </a:r>
            <a:r>
              <a:rPr lang="cs-CZ" dirty="0" smtClean="0"/>
              <a:t> tučňák</a:t>
            </a:r>
          </a:p>
          <a:p>
            <a:r>
              <a:rPr lang="cs-CZ" dirty="0" smtClean="0">
                <a:hlinkClick r:id="rId11"/>
              </a:rPr>
              <a:t>http://upload.wikimedia.org/wikipedia/commons/thumb/6/62/Scott_of_the_Antarctic_crop.jpg/555px-Scott_of_the_Antarctic_crop.jpg</a:t>
            </a:r>
            <a:r>
              <a:rPr lang="cs-CZ" dirty="0" smtClean="0"/>
              <a:t> </a:t>
            </a:r>
            <a:r>
              <a:rPr lang="cs-CZ" dirty="0" err="1" smtClean="0"/>
              <a:t>Scott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12"/>
              </a:rPr>
              <a:t>http://upload.wikimedia.org/wikipedia/commons/thumb/7/7d/Nlc_amundsen.jpg/427px-Nlc_amundsen.jpg</a:t>
            </a:r>
            <a:r>
              <a:rPr lang="cs-CZ" dirty="0" smtClean="0"/>
              <a:t> </a:t>
            </a:r>
            <a:r>
              <a:rPr lang="cs-CZ" dirty="0" err="1" smtClean="0"/>
              <a:t>Amudsen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Bookman Old Style" pitchFamily="18" charset="0"/>
              </a:rPr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32656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http://upload.wikimedia.org/wikipedia/commons/thumb/3/3e/SPSM.05.jpg/800px-SPSM.05.jpg</a:t>
            </a:r>
            <a:r>
              <a:rPr lang="cs-CZ" dirty="0" smtClean="0"/>
              <a:t> </a:t>
            </a:r>
            <a:r>
              <a:rPr lang="cs-CZ" dirty="0" err="1" smtClean="0"/>
              <a:t>Amudsen</a:t>
            </a:r>
            <a:r>
              <a:rPr lang="cs-CZ" dirty="0" smtClean="0"/>
              <a:t>-</a:t>
            </a:r>
            <a:r>
              <a:rPr lang="cs-CZ" dirty="0" err="1" smtClean="0"/>
              <a:t>Scottova</a:t>
            </a:r>
            <a:r>
              <a:rPr lang="cs-CZ" dirty="0" smtClean="0"/>
              <a:t> stanice</a:t>
            </a:r>
          </a:p>
          <a:p>
            <a:r>
              <a:rPr lang="cs-CZ" dirty="0" smtClean="0">
                <a:hlinkClick r:id="rId3"/>
              </a:rPr>
              <a:t>http://upload.wikimedia.org/wikipedia/commons/thumb/e/ed/Mirounga_leonina_male.JPG/800px-Mirounga_leonina_male.JPG</a:t>
            </a:r>
            <a:r>
              <a:rPr lang="cs-CZ" dirty="0" smtClean="0"/>
              <a:t> rypouš</a:t>
            </a:r>
          </a:p>
          <a:p>
            <a:r>
              <a:rPr lang="cs-CZ" dirty="0" smtClean="0">
                <a:hlinkClick r:id="rId4"/>
              </a:rPr>
              <a:t>http://upload.wikimedia.org/wikipedia/commons/thumb/0/07/Jumping_Humpback_whale.jpg/800px-Jumping_Humpback_whale.jpg</a:t>
            </a:r>
            <a:r>
              <a:rPr lang="cs-CZ" dirty="0" smtClean="0"/>
              <a:t> keporkak</a:t>
            </a:r>
          </a:p>
          <a:p>
            <a:r>
              <a:rPr lang="cs-CZ" dirty="0" smtClean="0">
                <a:hlinkClick r:id="rId5"/>
              </a:rPr>
              <a:t>http://upload.wikimedia.org/wikipedia/commons/6/60/Great_Skua_20080821.jpg</a:t>
            </a:r>
            <a:r>
              <a:rPr lang="cs-CZ" dirty="0" smtClean="0"/>
              <a:t> chaluha</a:t>
            </a:r>
          </a:p>
          <a:p>
            <a:r>
              <a:rPr lang="cs-CZ" dirty="0" smtClean="0">
                <a:hlinkClick r:id="rId6"/>
              </a:rPr>
              <a:t>http://upload.wikimedia.org/wikipedia/commons/thumb/8/8b/Geographic_Southpole.jpg/800px-Geographic_Southpole.jpg</a:t>
            </a:r>
            <a:r>
              <a:rPr lang="cs-CZ" dirty="0" smtClean="0"/>
              <a:t> jižní pól                                                   </a:t>
            </a:r>
            <a:r>
              <a:rPr lang="cs-CZ" dirty="0" smtClean="0">
                <a:hlinkClick r:id="rId7"/>
              </a:rPr>
              <a:t>http://upload.wikimedia.org/wikipedia/commons/thumb/2/28/Kaiserpinguine_mit_Jungen.jpg/800px-Kaiserpinguine_mit_Jungen.jpg</a:t>
            </a:r>
            <a:r>
              <a:rPr lang="cs-CZ" dirty="0" smtClean="0"/>
              <a:t> tučňák císařský                                 </a:t>
            </a:r>
            <a:r>
              <a:rPr lang="cs-CZ" dirty="0" smtClean="0">
                <a:hlinkClick r:id="rId8"/>
              </a:rPr>
              <a:t>http://upload.wikimedia.org/wikipedia/commons/thumb/c/ce/Drake_passage_en.png/658px-Drake_passage_en.png</a:t>
            </a:r>
            <a:r>
              <a:rPr lang="cs-CZ" dirty="0" smtClean="0"/>
              <a:t> </a:t>
            </a:r>
            <a:r>
              <a:rPr lang="cs-CZ" dirty="0" err="1" smtClean="0"/>
              <a:t>Drakeův</a:t>
            </a:r>
            <a:r>
              <a:rPr lang="cs-CZ" dirty="0" smtClean="0"/>
              <a:t> průliv - mapa          </a:t>
            </a:r>
            <a:r>
              <a:rPr lang="cs-CZ" dirty="0" smtClean="0">
                <a:hlinkClick r:id="rId9"/>
              </a:rPr>
              <a:t>http://upload.wikimedia.org/wikipedia/commons/7/7a/CapeHorn.jpg</a:t>
            </a:r>
            <a:r>
              <a:rPr lang="cs-CZ" dirty="0" smtClean="0"/>
              <a:t> mys </a:t>
            </a:r>
            <a:r>
              <a:rPr lang="cs-CZ" dirty="0" err="1" smtClean="0"/>
              <a:t>Hoorn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955</TotalTime>
  <Words>1146</Words>
  <Application>Microsoft Office PowerPoint</Application>
  <PresentationFormat>Předvádění na obrazovce (4:3)</PresentationFormat>
  <Paragraphs>286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102</cp:revision>
  <dcterms:created xsi:type="dcterms:W3CDTF">2013-12-25T09:01:28Z</dcterms:created>
  <dcterms:modified xsi:type="dcterms:W3CDTF">2014-08-26T09:58:41Z</dcterms:modified>
</cp:coreProperties>
</file>