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70" r:id="rId13"/>
    <p:sldId id="271" r:id="rId14"/>
    <p:sldId id="272" r:id="rId15"/>
    <p:sldId id="273" r:id="rId16"/>
    <p:sldId id="275" r:id="rId17"/>
    <p:sldId id="276" r:id="rId18"/>
    <p:sldId id="277" r:id="rId19"/>
    <p:sldId id="278" r:id="rId20"/>
    <p:sldId id="279" r:id="rId21"/>
    <p:sldId id="280" r:id="rId22"/>
    <p:sldId id="283" r:id="rId23"/>
    <p:sldId id="281" r:id="rId24"/>
    <p:sldId id="282" r:id="rId25"/>
    <p:sldId id="260" r:id="rId26"/>
    <p:sldId id="266" r:id="rId27"/>
    <p:sldId id="269" r:id="rId28"/>
    <p:sldId id="274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10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4950E-6D44-48AB-BFF7-6A7E509D066C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AE59E-864E-4CDE-BA2D-2677C50EE5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4950E-6D44-48AB-BFF7-6A7E509D066C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AE59E-864E-4CDE-BA2D-2677C50EE5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4950E-6D44-48AB-BFF7-6A7E509D066C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AE59E-864E-4CDE-BA2D-2677C50EE5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4950E-6D44-48AB-BFF7-6A7E509D066C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AE59E-864E-4CDE-BA2D-2677C50EE5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4950E-6D44-48AB-BFF7-6A7E509D066C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AE59E-864E-4CDE-BA2D-2677C50EE5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4950E-6D44-48AB-BFF7-6A7E509D066C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53AE59E-864E-4CDE-BA2D-2677C50EE54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4950E-6D44-48AB-BFF7-6A7E509D066C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AE59E-864E-4CDE-BA2D-2677C50EE5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4950E-6D44-48AB-BFF7-6A7E509D066C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C53AE59E-864E-4CDE-BA2D-2677C50EE5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6D14950E-6D44-48AB-BFF7-6A7E509D066C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AE59E-864E-4CDE-BA2D-2677C50EE5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4950E-6D44-48AB-BFF7-6A7E509D066C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AE59E-864E-4CDE-BA2D-2677C50EE5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4950E-6D44-48AB-BFF7-6A7E509D066C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AE59E-864E-4CDE-BA2D-2677C50EE5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D14950E-6D44-48AB-BFF7-6A7E509D066C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53AE59E-864E-4CDE-BA2D-2677C50EE54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//upload.wikimedia.org/wikipedia/commons/5/52/Elephants_Kili_2.jpg" TargetMode="External"/><Relationship Id="rId5" Type="http://schemas.openxmlformats.org/officeDocument/2006/relationships/image" Target="../media/image2.jpeg"/><Relationship Id="rId4" Type="http://schemas.openxmlformats.org/officeDocument/2006/relationships/hyperlink" Target="//upload.wikimedia.org/wikipedia/commons/8/82/Mont_Blanc_oct_2004.JPG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4.wav"/><Relationship Id="rId7" Type="http://schemas.openxmlformats.org/officeDocument/2006/relationships/hyperlink" Target="//upload.wikimedia.org/wikipedia/commons/4/42/%C5%BDi%C5%BEk%C5%AFv_buk_-_Dobr%C3%A1_Voda.jpg" TargetMode="Externa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hyperlink" Target="//upload.wikimedia.org/wikipedia/commons/a/a7/Dub_na_rozcest%C3%AD.jpg" TargetMode="External"/><Relationship Id="rId10" Type="http://schemas.openxmlformats.org/officeDocument/2006/relationships/image" Target="../media/image6.jpeg"/><Relationship Id="rId4" Type="http://schemas.openxmlformats.org/officeDocument/2006/relationships/audio" Target="../media/audio5.wav"/><Relationship Id="rId9" Type="http://schemas.openxmlformats.org/officeDocument/2006/relationships/hyperlink" Target="//upload.wikimedia.org/wikipedia/commons/8/87/Ligustrum_vulgare-Boutiers_fruits.jpg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2/2d/Feldhase.jpg" TargetMode="External"/><Relationship Id="rId13" Type="http://schemas.openxmlformats.org/officeDocument/2006/relationships/image" Target="../media/image10.jpeg"/><Relationship Id="rId3" Type="http://schemas.openxmlformats.org/officeDocument/2006/relationships/audio" Target="../media/audio7.wav"/><Relationship Id="rId7" Type="http://schemas.openxmlformats.org/officeDocument/2006/relationships/image" Target="../media/image7.jpeg"/><Relationship Id="rId12" Type="http://schemas.openxmlformats.org/officeDocument/2006/relationships/hyperlink" Target="//upload.wikimedia.org/wikipedia/commons/a/a3/Saut_chevreuil.jpg" TargetMode="External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6" Type="http://schemas.openxmlformats.org/officeDocument/2006/relationships/hyperlink" Target="//upload.wikimedia.org/wikipedia/commons/e/e1/Erinaceus_europaeus_LC0119.jpg" TargetMode="External"/><Relationship Id="rId11" Type="http://schemas.openxmlformats.org/officeDocument/2006/relationships/image" Target="../media/image9.jpeg"/><Relationship Id="rId5" Type="http://schemas.openxmlformats.org/officeDocument/2006/relationships/audio" Target="../media/audio8.wav"/><Relationship Id="rId10" Type="http://schemas.openxmlformats.org/officeDocument/2006/relationships/hyperlink" Target="//upload.wikimedia.org/wikipedia/commons/d/d0/Vulpes_vulpes_standing_in_snow.jpg" TargetMode="External"/><Relationship Id="rId4" Type="http://schemas.openxmlformats.org/officeDocument/2006/relationships/audio" Target="../media/audio1.wav"/><Relationship Id="rId9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7" Type="http://schemas.openxmlformats.org/officeDocument/2006/relationships/image" Target="../media/image12.jpe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6" Type="http://schemas.openxmlformats.org/officeDocument/2006/relationships/hyperlink" Target="//upload.wikimedia.org/wikipedia/commons/4/4c/Abies_sibirica_HDR.jpg" TargetMode="External"/><Relationship Id="rId5" Type="http://schemas.openxmlformats.org/officeDocument/2006/relationships/image" Target="../media/image11.jpeg"/><Relationship Id="rId4" Type="http://schemas.openxmlformats.org/officeDocument/2006/relationships/hyperlink" Target="//upload.wikimedia.org/wikipedia/commons/5/55/Smrk_Trojak_pohled_do_koruny.JPG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6/6d/Mravenist%C4%9B,_Hlineck%C3%BD_les,_H%C5%99e%C5%A1ihlavsk%C3%A1.jpg" TargetMode="External"/><Relationship Id="rId13" Type="http://schemas.openxmlformats.org/officeDocument/2006/relationships/image" Target="../media/image16.jpeg"/><Relationship Id="rId3" Type="http://schemas.openxmlformats.org/officeDocument/2006/relationships/audio" Target="../media/audio7.wav"/><Relationship Id="rId7" Type="http://schemas.openxmlformats.org/officeDocument/2006/relationships/image" Target="../media/image13.jpeg"/><Relationship Id="rId12" Type="http://schemas.openxmlformats.org/officeDocument/2006/relationships/hyperlink" Target="//upload.wikimedia.org/wikipedia/commons/f/f1/Vaccinium_vitis-idaea_20060824_003.jpg" TargetMode="Externa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hyperlink" Target="//upload.wikimedia.org/wikipedia/commons/3/32/Amanita_muscaria_3_vliegenzwammen_op_rij.jpg" TargetMode="External"/><Relationship Id="rId11" Type="http://schemas.openxmlformats.org/officeDocument/2006/relationships/image" Target="../media/image15.jpeg"/><Relationship Id="rId5" Type="http://schemas.openxmlformats.org/officeDocument/2006/relationships/audio" Target="../media/audio8.wav"/><Relationship Id="rId10" Type="http://schemas.openxmlformats.org/officeDocument/2006/relationships/hyperlink" Target="//upload.wikimedia.org/wikipedia/commons/4/44/Frischlinge_mit_Bachen.jpg" TargetMode="External"/><Relationship Id="rId4" Type="http://schemas.openxmlformats.org/officeDocument/2006/relationships/audio" Target="../media/audio2.wav"/><Relationship Id="rId9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3/30/CallunaVulgaris.jpg" TargetMode="External"/><Relationship Id="rId13" Type="http://schemas.openxmlformats.org/officeDocument/2006/relationships/image" Target="../media/image20.jpeg"/><Relationship Id="rId3" Type="http://schemas.openxmlformats.org/officeDocument/2006/relationships/audio" Target="../media/audio8.wav"/><Relationship Id="rId7" Type="http://schemas.openxmlformats.org/officeDocument/2006/relationships/image" Target="../media/image17.jpeg"/><Relationship Id="rId12" Type="http://schemas.openxmlformats.org/officeDocument/2006/relationships/hyperlink" Target="//upload.wikimedia.org/wikipedia/commons/c/c1/Conifer_forest_edit.jpg" TargetMode="External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6" Type="http://schemas.openxmlformats.org/officeDocument/2006/relationships/hyperlink" Target="//upload.wikimedia.org/wikipedia/commons/b/ba/Viperaberus2.jpg" TargetMode="External"/><Relationship Id="rId11" Type="http://schemas.openxmlformats.org/officeDocument/2006/relationships/image" Target="../media/image19.jpeg"/><Relationship Id="rId5" Type="http://schemas.openxmlformats.org/officeDocument/2006/relationships/audio" Target="../media/audio5.wav"/><Relationship Id="rId10" Type="http://schemas.openxmlformats.org/officeDocument/2006/relationships/hyperlink" Target="//upload.wikimedia.org/wikipedia/commons/0/06/Red_Deer_Stag.jpg" TargetMode="External"/><Relationship Id="rId4" Type="http://schemas.openxmlformats.org/officeDocument/2006/relationships/audio" Target="../media/audio2.wav"/><Relationship Id="rId9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4/42/Gentiana_asclepiadea_a1.jpg" TargetMode="External"/><Relationship Id="rId13" Type="http://schemas.openxmlformats.org/officeDocument/2006/relationships/image" Target="../media/image24.jpeg"/><Relationship Id="rId3" Type="http://schemas.openxmlformats.org/officeDocument/2006/relationships/audio" Target="../media/audio4.wav"/><Relationship Id="rId7" Type="http://schemas.openxmlformats.org/officeDocument/2006/relationships/image" Target="../media/image21.jpeg"/><Relationship Id="rId12" Type="http://schemas.openxmlformats.org/officeDocument/2006/relationships/hyperlink" Target="//upload.wikimedia.org/wikipedia/commons/b/b6/TatranskeZruby11Slovakia31.jpg" TargetMode="External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6" Type="http://schemas.openxmlformats.org/officeDocument/2006/relationships/hyperlink" Target="//upload.wikimedia.org/wikipedia/commons/4/40/Zlat%C3%A9_n%C3%A1vr%C5%A1%C3%AD.jpg" TargetMode="External"/><Relationship Id="rId11" Type="http://schemas.openxmlformats.org/officeDocument/2006/relationships/image" Target="../media/image23.jpeg"/><Relationship Id="rId5" Type="http://schemas.openxmlformats.org/officeDocument/2006/relationships/audio" Target="../media/audio8.wav"/><Relationship Id="rId10" Type="http://schemas.openxmlformats.org/officeDocument/2006/relationships/hyperlink" Target="//upload.wikimedia.org/wikipedia/commons/2/2e/T%C3%A4schalpe_(Wallis)_mit_Kuh.jpg" TargetMode="External"/><Relationship Id="rId4" Type="http://schemas.openxmlformats.org/officeDocument/2006/relationships/audio" Target="../media/audio3.wav"/><Relationship Id="rId9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c/c4/Rupicapra_rupicapra_-_Jah%C5%88aci_%C5%A1t%C3%ADt.jpg" TargetMode="External"/><Relationship Id="rId13" Type="http://schemas.openxmlformats.org/officeDocument/2006/relationships/image" Target="../media/image28.jpeg"/><Relationship Id="rId3" Type="http://schemas.openxmlformats.org/officeDocument/2006/relationships/audio" Target="../media/audio10.wav"/><Relationship Id="rId7" Type="http://schemas.openxmlformats.org/officeDocument/2006/relationships/image" Target="../media/image25.jpeg"/><Relationship Id="rId12" Type="http://schemas.openxmlformats.org/officeDocument/2006/relationships/hyperlink" Target="//upload.wikimedia.org/wikipedia/commons/8/84/Lomnicky_stit2.JPG" TargetMode="Externa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hyperlink" Target="//upload.wikimedia.org/wikipedia/commons/3/3b/Marmot-edit1.jpg" TargetMode="External"/><Relationship Id="rId11" Type="http://schemas.openxmlformats.org/officeDocument/2006/relationships/image" Target="../media/image27.jpeg"/><Relationship Id="rId5" Type="http://schemas.openxmlformats.org/officeDocument/2006/relationships/audio" Target="../media/audio2.wav"/><Relationship Id="rId10" Type="http://schemas.openxmlformats.org/officeDocument/2006/relationships/hyperlink" Target="//upload.wikimedia.org/wikipedia/commons/b/b3/Caribou_moss.jpg" TargetMode="External"/><Relationship Id="rId4" Type="http://schemas.openxmlformats.org/officeDocument/2006/relationships/audio" Target="../media/audio6.wav"/><Relationship Id="rId9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c/c8/Aconcagua_13.JPG" TargetMode="External"/><Relationship Id="rId13" Type="http://schemas.openxmlformats.org/officeDocument/2006/relationships/image" Target="../media/image32.jpeg"/><Relationship Id="rId3" Type="http://schemas.openxmlformats.org/officeDocument/2006/relationships/audio" Target="../media/audio5.wav"/><Relationship Id="rId7" Type="http://schemas.openxmlformats.org/officeDocument/2006/relationships/image" Target="../media/image29.jpeg"/><Relationship Id="rId12" Type="http://schemas.openxmlformats.org/officeDocument/2006/relationships/hyperlink" Target="//upload.wikimedia.org/wikipedia/commons/2/26/USSR-Tajikistan-Peak_Communism.jpg" TargetMode="External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hyperlink" Target="//upload.wikimedia.org/wikipedia/commons/e/e7/Everest_North_Face_toward_Base_Camp_Tibet_Luca_Galuzzi_2006.jpg" TargetMode="External"/><Relationship Id="rId11" Type="http://schemas.openxmlformats.org/officeDocument/2006/relationships/image" Target="../media/image31.jpeg"/><Relationship Id="rId5" Type="http://schemas.openxmlformats.org/officeDocument/2006/relationships/audio" Target="../media/audio11.wav"/><Relationship Id="rId10" Type="http://schemas.openxmlformats.org/officeDocument/2006/relationships/hyperlink" Target="//upload.wikimedia.org/wikipedia/commons/c/cb/Aletschgletsjer_Zwitserland.JPG" TargetMode="External"/><Relationship Id="rId4" Type="http://schemas.openxmlformats.org/officeDocument/2006/relationships/audio" Target="../media/audio8.wav"/><Relationship Id="rId9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7" Type="http://schemas.openxmlformats.org/officeDocument/2006/relationships/image" Target="../media/image34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hyperlink" Target="//upload.wikimedia.org/wikipedia/commons/9/9f/Base_del_Cerro_Catedral_en_Bariloche._(Patagonia_Argentina)_01.JPG" TargetMode="External"/><Relationship Id="rId5" Type="http://schemas.openxmlformats.org/officeDocument/2006/relationships/image" Target="../media/image33.jpeg"/><Relationship Id="rId4" Type="http://schemas.openxmlformats.org/officeDocument/2006/relationships/hyperlink" Target="//upload.wikimedia.org/wikipedia/commons/4/4f/Potala.jp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2/2e/T%C3%A4schalpe_(Wallis)_mit_Kuh.jpg" TargetMode="External"/><Relationship Id="rId2" Type="http://schemas.openxmlformats.org/officeDocument/2006/relationships/audio" Target="../media/audio1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b/bf/Tibet_landscape.jpg" TargetMode="External"/><Relationship Id="rId2" Type="http://schemas.openxmlformats.org/officeDocument/2006/relationships/audio" Target="../media/audio1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9/9d/Kuusk_Keila-Paldiski_rdt_%C3%A4%C3%A4res.jpg" TargetMode="External"/><Relationship Id="rId2" Type="http://schemas.openxmlformats.org/officeDocument/2006/relationships/audio" Target="../media/audio1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2/26/Marmota_marmota_Alpes2.jpg" TargetMode="External"/><Relationship Id="rId2" Type="http://schemas.openxmlformats.org/officeDocument/2006/relationships/audio" Target="../media/audio1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7/74/G%C3%A4mse_am_Frieder.jpg" TargetMode="External"/><Relationship Id="rId2" Type="http://schemas.openxmlformats.org/officeDocument/2006/relationships/audio" Target="../media/audio1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3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3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2/2d/Feldhase.jpg" TargetMode="External"/><Relationship Id="rId13" Type="http://schemas.openxmlformats.org/officeDocument/2006/relationships/hyperlink" Target="http://upload.wikimedia.org/wikipedia/commons/thumb/3/32/Amanita_muscaria_3_vliegenzwammen_op_rij.jpg/800px-Amanita_muscaria_3_vliegenzwammen_op_rij.jpg" TargetMode="External"/><Relationship Id="rId3" Type="http://schemas.openxmlformats.org/officeDocument/2006/relationships/hyperlink" Target="http://upload.wikimedia.org/wikipedia/commons/thumb/5/52/Elephants_Kili_2.jpg/800px-Elephants_Kili_2.jpg" TargetMode="External"/><Relationship Id="rId7" Type="http://schemas.openxmlformats.org/officeDocument/2006/relationships/hyperlink" Target="http://upload.wikimedia.org/wikipedia/commons/thumb/e/e1/Erinaceus_europaeus_LC0119.jpg/800px-Erinaceus_europaeus_LC0119.jpg" TargetMode="External"/><Relationship Id="rId12" Type="http://schemas.openxmlformats.org/officeDocument/2006/relationships/hyperlink" Target="http://upload.wikimedia.org/wikipedia/commons/thumb/4/4c/Abies_sibirica_HDR.jpg/392px-Abies_sibirica_HDR.jpg" TargetMode="External"/><Relationship Id="rId2" Type="http://schemas.openxmlformats.org/officeDocument/2006/relationships/hyperlink" Target="http://upload.wikimedia.org/wikipedia/commons/thumb/8/82/Mont_Blanc_oct_2004.JPG/800px-Mont_Blanc_oct_2004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8/87/Ligustrum_vulgare-Boutiers_fruits.jpg/800px-Ligustrum_vulgare-Boutiers_fruits.jpg" TargetMode="External"/><Relationship Id="rId11" Type="http://schemas.openxmlformats.org/officeDocument/2006/relationships/hyperlink" Target="http://upload.wikimedia.org/wikipedia/commons/thumb/5/55/Smrk_Trojak_pohled_do_koruny.JPG/450px-Smrk_Trojak_pohled_do_koruny.JPG" TargetMode="External"/><Relationship Id="rId5" Type="http://schemas.openxmlformats.org/officeDocument/2006/relationships/hyperlink" Target="http://upload.wikimedia.org/wikipedia/commons/thumb/4/42/%C5%BDi%C5%BEk%C5%AFv_buk_-_Dobr%C3%A1_Voda.jpg/450px-%C5%BDi%C5%BEk%C5%AFv_buk_-_Dobr%C3%A1_Voda.jpg" TargetMode="External"/><Relationship Id="rId10" Type="http://schemas.openxmlformats.org/officeDocument/2006/relationships/hyperlink" Target="http://upload.wikimedia.org/wikipedia/commons/a/a3/Saut_chevreuil.jpg" TargetMode="External"/><Relationship Id="rId4" Type="http://schemas.openxmlformats.org/officeDocument/2006/relationships/hyperlink" Target="http://upload.wikimedia.org/wikipedia/commons/a/a7/Dub_na_rozcest%C3%AD.jpg" TargetMode="External"/><Relationship Id="rId9" Type="http://schemas.openxmlformats.org/officeDocument/2006/relationships/hyperlink" Target="http://upload.wikimedia.org/wikipedia/commons/thumb/d/d0/Vulpes_vulpes_standing_in_snow.jpg/800px-Vulpes_vulpes_standing_in_snow.jpg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c/c1/Conifer_forest_edit.jpg" TargetMode="External"/><Relationship Id="rId3" Type="http://schemas.openxmlformats.org/officeDocument/2006/relationships/hyperlink" Target="http://upload.wikimedia.org/wikipedia/commons/thumb/4/44/Frischlinge_mit_Bachen.jpg/800px-Frischlinge_mit_Bachen.jpg" TargetMode="External"/><Relationship Id="rId7" Type="http://schemas.openxmlformats.org/officeDocument/2006/relationships/hyperlink" Target="http://upload.wikimedia.org/wikipedia/commons/thumb/0/06/Red_Deer_Stag.jpg/800px-Red_Deer_Stag.jpg" TargetMode="External"/><Relationship Id="rId12" Type="http://schemas.openxmlformats.org/officeDocument/2006/relationships/hyperlink" Target="http://upload.wikimedia.org/wikipedia/commons/thumb/b/b6/TatranskeZruby11Slovakia31.jpg/800px-TatranskeZruby11Slovakia31.jpgstromov&#225;" TargetMode="External"/><Relationship Id="rId2" Type="http://schemas.openxmlformats.org/officeDocument/2006/relationships/hyperlink" Target="http://upload.wikimedia.org/wikipedia/commons/thumb/6/6d/Mravenist%C4%9B,_Hlineck%C3%BD_les,_H%C5%99e%C5%A1ihlavsk%C3%A1.jpg/800px-Mravenist%C4%9B,_Hlineck%C3%BD_les,_H%C5%99e%C5%A1ihlavsk%C3%A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3/30/CallunaVulgaris.jpg/702px-CallunaVulgaris.jpg" TargetMode="External"/><Relationship Id="rId11" Type="http://schemas.openxmlformats.org/officeDocument/2006/relationships/hyperlink" Target="http://upload.wikimedia.org/wikipedia/commons/thumb/2/2e/T%C3%A4schalpe_(Wallis)_mit_Kuh.jpg/800px-T%C3%A4schalpe_(Wallis)_mit_Kuh.jpg" TargetMode="External"/><Relationship Id="rId5" Type="http://schemas.openxmlformats.org/officeDocument/2006/relationships/hyperlink" Target="http://upload.wikimedia.org/wikipedia/commons/thumb/b/ba/Viperaberus2.jpg/800px-Viperaberus2.jpg" TargetMode="External"/><Relationship Id="rId10" Type="http://schemas.openxmlformats.org/officeDocument/2006/relationships/hyperlink" Target="http://upload.wikimedia.org/wikipedia/commons/thumb/4/42/Gentiana_asclepiadea_a1.jpg/798px-Gentiana_asclepiadea_a1.jpg" TargetMode="External"/><Relationship Id="rId4" Type="http://schemas.openxmlformats.org/officeDocument/2006/relationships/hyperlink" Target="http://upload.wikimedia.org/wikipedia/commons/thumb/f/f1/Vaccinium_vitis-idaea_20060824_003.jpg/800px-Vaccinium_vitis-idaea_20060824_003.jpg" TargetMode="External"/><Relationship Id="rId9" Type="http://schemas.openxmlformats.org/officeDocument/2006/relationships/hyperlink" Target="http://upload.wikimedia.org/wikipedia/commons/thumb/4/40/Zlat%C3%A9_n%C3%A1vr%C5%A1%C3%AD.jpg/800px-Zlat%C3%A9_n%C3%A1vr%C5%A1%C3%AD.jpg" TargetMode="Externa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c/cb/Aletschgletsjer_Zwitserland.JPG/800px-Aletschgletsjer_Zwitserland.JPG" TargetMode="External"/><Relationship Id="rId3" Type="http://schemas.openxmlformats.org/officeDocument/2006/relationships/hyperlink" Target="http://upload.wikimedia.org/wikipedia/commons/thumb/c/c4/Rupicapra_rupicapra_-_Jah%C5%88aci_%C5%A1t%C3%ADt.jpg/800px-Rupicapra_rupicapra_-_Jah%C5%88aci_%C5%A1t%C3%ADt.jpg" TargetMode="External"/><Relationship Id="rId7" Type="http://schemas.openxmlformats.org/officeDocument/2006/relationships/hyperlink" Target="http://upload.wikimedia.org/wikipedia/commons/thumb/c/c8/Aconcagua_13.JPG/800px-Aconcagua_13.JPG" TargetMode="External"/><Relationship Id="rId2" Type="http://schemas.openxmlformats.org/officeDocument/2006/relationships/hyperlink" Target="http://upload.wikimedia.org/wikipedia/commons/thumb/3/3b/Marmot-edit1.jpg/800px-Marmot-edit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e/e7/Everest_North_Face_toward_Base_Camp_Tibet_Luca_Galuzzi_2006.jpg/800px-Everest_North_Face_toward_Base_Camp_Tibet_Luca_Galuzzi_2006.jpg" TargetMode="External"/><Relationship Id="rId11" Type="http://schemas.openxmlformats.org/officeDocument/2006/relationships/hyperlink" Target="http://upload.wikimedia.org/wikipedia/commons/thumb/9/9f/Base_del_Cerro_Catedral_en_Bariloche._(Patagonia_Argentina)_01.JPG/800px-Base_del_Cerro_Catedral_en_Bariloche._(Patagonia_Argentina)_01.JPG" TargetMode="External"/><Relationship Id="rId5" Type="http://schemas.openxmlformats.org/officeDocument/2006/relationships/hyperlink" Target="http://upload.wikimedia.org/wikipedia/commons/thumb/8/84/Lomnicky_stit2.JPG/800px-Lomnicky_stit2.JPG" TargetMode="External"/><Relationship Id="rId10" Type="http://schemas.openxmlformats.org/officeDocument/2006/relationships/hyperlink" Target="http://upload.wikimedia.org/wikipedia/commons/thumb/4/4f/Potala.jpg/800px-Potala.jpg" TargetMode="External"/><Relationship Id="rId4" Type="http://schemas.openxmlformats.org/officeDocument/2006/relationships/hyperlink" Target="http://upload.wikimedia.org/wikipedia/commons/thumb/b/b3/Caribou_moss.jpg/800px-Caribou_moss.jpg" TargetMode="External"/><Relationship Id="rId9" Type="http://schemas.openxmlformats.org/officeDocument/2006/relationships/hyperlink" Target="http://upload.wikimedia.org/wikipedia/commons/thumb/2/26/USSR-Tajikistan-Peak_Communism.jpg/800px-USSR-Tajikistan-Peak_Communism.jpg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9/9d/Kuusk_Keila-Paldiski_rdt_%C3%A4%C3%A4res.jpg/400px-Kuusk_Keila-Paldiski_rdt_%C3%A4%C3%A4res.jpg" TargetMode="External"/><Relationship Id="rId2" Type="http://schemas.openxmlformats.org/officeDocument/2006/relationships/hyperlink" Target="http://upload.wikimedia.org/wikipedia/commons/thumb/b/bf/Tibet_landscape.jpg/800px-Tibet_landscape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upload.wikimedia.org/wikipedia/commons/thumb/7/74/G%C3%A4mse_am_Frieder.jpg/664px-G%C3%A4mse_am_Frieder.jpg" TargetMode="External"/><Relationship Id="rId4" Type="http://schemas.openxmlformats.org/officeDocument/2006/relationships/hyperlink" Target="http://upload.wikimedia.org/wikipedia/commons/thumb/2/26/Marmota_marmota_Alpes2.jpg/800px-Marmota_marmota_Alpes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47664" y="260648"/>
            <a:ext cx="6083808" cy="148742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971600" y="1844824"/>
            <a:ext cx="72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b="1" dirty="0"/>
              <a:t>DIGITÁLNÍ UČEBNÍ MATERIÁL: </a:t>
            </a:r>
            <a:r>
              <a:rPr lang="cs-CZ" b="1" dirty="0" smtClean="0"/>
              <a:t>VY_32_INOVACE_06_Z67_19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36190403"/>
              </p:ext>
            </p:extLst>
          </p:nvPr>
        </p:nvGraphicFramePr>
        <p:xfrm>
          <a:off x="467544" y="2708920"/>
          <a:ext cx="8208912" cy="3843287"/>
        </p:xfrm>
        <a:graphic>
          <a:graphicData uri="http://schemas.openxmlformats.org/drawingml/2006/table">
            <a:tbl>
              <a:tblPr bandRow="1" bandCol="1">
                <a:tableStyleId>{5940675A-B579-460E-94D1-54222C63F5DA}</a:tableStyleId>
              </a:tblPr>
              <a:tblGrid>
                <a:gridCol w="2760519"/>
                <a:gridCol w="5448393"/>
              </a:tblGrid>
              <a:tr h="737313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T.G. Masaryka </a:t>
                      </a:r>
                      <a:r>
                        <a:rPr lang="cs-CZ" dirty="0" err="1" smtClean="0"/>
                        <a:t>Komárov</a:t>
                      </a:r>
                      <a:r>
                        <a:rPr lang="cs-CZ" dirty="0" smtClean="0"/>
                        <a:t>, okres Beroun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Jméno autora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Borovský Štefan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Datum vytvoření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2.2.2014</a:t>
                      </a:r>
                      <a:endParaRPr lang="cs-CZ" dirty="0"/>
                    </a:p>
                  </a:txBody>
                  <a:tcPr/>
                </a:tc>
              </a:tr>
              <a:tr h="591005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Zeměpis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smtClean="0"/>
                        <a:t>Tematická </a:t>
                      </a:r>
                      <a:r>
                        <a:rPr lang="cs-CZ" dirty="0" smtClean="0"/>
                        <a:t>oblast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Zeměpis 6. a 7. ročník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Přírodní oblasti Země – Výšková vegetační stupňovitost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88640"/>
            <a:ext cx="19191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Bookman Old Style" pitchFamily="18" charset="0"/>
              </a:rPr>
              <a:t>Anotace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0" y="908720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Bookman Old Style" pitchFamily="18" charset="0"/>
              </a:rPr>
              <a:t>Prezentace obsahuje učivo jedné vyučovací hodiny – Přírodní oblasti Země </a:t>
            </a:r>
          </a:p>
          <a:p>
            <a:r>
              <a:rPr lang="cs-CZ" dirty="0" smtClean="0">
                <a:latin typeface="Bookman Old Style" pitchFamily="18" charset="0"/>
              </a:rPr>
              <a:t>					          (Výšková vegetační stupňovitost)</a:t>
            </a:r>
          </a:p>
          <a:p>
            <a:endParaRPr lang="cs-CZ" dirty="0" smtClean="0">
              <a:latin typeface="Bookman Old Style" pitchFamily="18" charset="0"/>
            </a:endParaRPr>
          </a:p>
          <a:p>
            <a:r>
              <a:rPr lang="cs-CZ" dirty="0" smtClean="0">
                <a:latin typeface="Bookman Old Style" pitchFamily="18" charset="0"/>
              </a:rPr>
              <a:t>Str.4 až 14 - obsahují výklad učiva obohacený o mapky a fotografie. Text se</a:t>
            </a:r>
          </a:p>
          <a:p>
            <a:r>
              <a:rPr lang="cs-CZ" dirty="0" smtClean="0">
                <a:latin typeface="Bookman Old Style" pitchFamily="18" charset="0"/>
              </a:rPr>
              <a:t>	        objeví po kliknutí se světelným efektem a fotky i se zvukovým</a:t>
            </a:r>
          </a:p>
          <a:p>
            <a:r>
              <a:rPr lang="cs-CZ" dirty="0" smtClean="0">
                <a:latin typeface="Bookman Old Style" pitchFamily="18" charset="0"/>
              </a:rPr>
              <a:t>	        efektem.</a:t>
            </a:r>
          </a:p>
          <a:p>
            <a:endParaRPr lang="cs-CZ" dirty="0" smtClean="0">
              <a:latin typeface="Bookman Old Style" pitchFamily="18" charset="0"/>
            </a:endParaRPr>
          </a:p>
          <a:p>
            <a:r>
              <a:rPr lang="cs-CZ" dirty="0" smtClean="0">
                <a:latin typeface="Bookman Old Style" pitchFamily="18" charset="0"/>
              </a:rPr>
              <a:t>Str.15 až 19 - kvízové otázky. Dvě nesprávné odpovědi se po kliknutí ztratí se </a:t>
            </a:r>
          </a:p>
          <a:p>
            <a:r>
              <a:rPr lang="cs-CZ" dirty="0" smtClean="0">
                <a:latin typeface="Bookman Old Style" pitchFamily="18" charset="0"/>
              </a:rPr>
              <a:t>                      světelným efektem. Při kliknutí na správnou odpověď se zvýrazní </a:t>
            </a:r>
          </a:p>
          <a:p>
            <a:r>
              <a:rPr lang="cs-CZ" dirty="0" smtClean="0">
                <a:latin typeface="Bookman Old Style" pitchFamily="18" charset="0"/>
              </a:rPr>
              <a:t>	         pole a objeví se fotky se světelným i zvukovým efektem.</a:t>
            </a:r>
          </a:p>
          <a:p>
            <a:endParaRPr lang="cs-CZ" dirty="0" smtClean="0">
              <a:latin typeface="Bookman Old Style" pitchFamily="18" charset="0"/>
            </a:endParaRPr>
          </a:p>
          <a:p>
            <a:r>
              <a:rPr lang="cs-CZ" dirty="0" smtClean="0">
                <a:latin typeface="Bookman Old Style" pitchFamily="18" charset="0"/>
              </a:rPr>
              <a:t>Str.20 až 21 - kvízové otázky z učiva. Dvě nesprávné odpovědi se po kliknutí 	         ztratí se světelným efektem. Při kliknutí na správnou odpověď se</a:t>
            </a:r>
          </a:p>
          <a:p>
            <a:r>
              <a:rPr lang="cs-CZ" dirty="0" smtClean="0">
                <a:latin typeface="Bookman Old Style" pitchFamily="18" charset="0"/>
              </a:rPr>
              <a:t>	         změní barva pole a ozve se zvukový efekt.</a:t>
            </a:r>
          </a:p>
          <a:p>
            <a:endParaRPr lang="cs-CZ" dirty="0" smtClean="0">
              <a:latin typeface="Bookman Old Style" pitchFamily="18" charset="0"/>
            </a:endParaRPr>
          </a:p>
          <a:p>
            <a:r>
              <a:rPr lang="cs-CZ" dirty="0" smtClean="0">
                <a:latin typeface="Bookman Old Style" pitchFamily="18" charset="0"/>
              </a:rPr>
              <a:t>Str. 22 - výpisky</a:t>
            </a:r>
          </a:p>
          <a:p>
            <a:endParaRPr lang="cs-CZ" dirty="0" smtClean="0">
              <a:latin typeface="Bookman Old Style" pitchFamily="18" charset="0"/>
            </a:endParaRPr>
          </a:p>
          <a:p>
            <a:r>
              <a:rPr lang="cs-CZ" dirty="0" smtClean="0">
                <a:latin typeface="Bookman Old Style" pitchFamily="18" charset="0"/>
              </a:rPr>
              <a:t>Str.23 - pracovní list. Žáci odpoví na otázky z učiva.</a:t>
            </a:r>
          </a:p>
          <a:p>
            <a:endParaRPr lang="cs-CZ" dirty="0" smtClean="0">
              <a:latin typeface="Bookman Old Style" pitchFamily="18" charset="0"/>
            </a:endParaRPr>
          </a:p>
          <a:p>
            <a:r>
              <a:rPr lang="cs-CZ" dirty="0" smtClean="0">
                <a:latin typeface="Bookman Old Style" pitchFamily="18" charset="0"/>
              </a:rPr>
              <a:t>Str.24 – pracovní list (řešení).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835696" y="188640"/>
            <a:ext cx="5472608" cy="316835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 smtClean="0">
                <a:solidFill>
                  <a:srgbClr val="0070C0"/>
                </a:solidFill>
                <a:latin typeface="Bookman Old Style" pitchFamily="18" charset="0"/>
              </a:rPr>
              <a:t>Přírodní oblasti Země</a:t>
            </a:r>
            <a:endParaRPr lang="cs-CZ" sz="7200" b="1" dirty="0">
              <a:solidFill>
                <a:srgbClr val="0070C0"/>
              </a:solidFill>
              <a:latin typeface="Bookman Old Style" pitchFamily="18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827584" y="3429000"/>
            <a:ext cx="7560840" cy="328498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Výšková vegetační stupňovitost</a:t>
            </a:r>
            <a:endParaRPr lang="cs-CZ" sz="6000" b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cut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50612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Bookman Old Style" pitchFamily="18" charset="0"/>
              </a:rPr>
              <a:t>S výstupem do hor procházíme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výškovými krajinnými stupni. </a:t>
            </a:r>
          </a:p>
          <a:p>
            <a:r>
              <a:rPr lang="cs-CZ" sz="2400" dirty="0" smtClean="0">
                <a:latin typeface="Bookman Old Style" pitchFamily="18" charset="0"/>
              </a:rPr>
              <a:t>Výškové krajinné stupně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připomínají</a:t>
            </a:r>
            <a:r>
              <a:rPr lang="cs-CZ" sz="2400" dirty="0" smtClean="0">
                <a:latin typeface="Bookman Old Style" pitchFamily="18" charset="0"/>
              </a:rPr>
              <a:t> hlavní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přírodní oblasti </a:t>
            </a:r>
          </a:p>
          <a:p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Země.</a:t>
            </a:r>
            <a:r>
              <a:rPr lang="cs-CZ" sz="2400" dirty="0" smtClean="0">
                <a:latin typeface="Bookman Old Style" pitchFamily="18" charset="0"/>
              </a:rPr>
              <a:t> Je to téměř stejné jako cestovat od rovníku směrem k </a:t>
            </a:r>
          </a:p>
          <a:p>
            <a:r>
              <a:rPr lang="cs-CZ" sz="2400" dirty="0" smtClean="0">
                <a:latin typeface="Bookman Old Style" pitchFamily="18" charset="0"/>
              </a:rPr>
              <a:t>pólům. Se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stoupající nadmořskou výškou klesá teplota</a:t>
            </a:r>
          </a:p>
          <a:p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vzduchu, zvyšuje se množství srážek a zvyšuje se rychlost</a:t>
            </a:r>
          </a:p>
          <a:p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větru</a:t>
            </a:r>
            <a:r>
              <a:rPr lang="cs-CZ" sz="2400" dirty="0" smtClean="0">
                <a:latin typeface="Bookman Old Style" pitchFamily="18" charset="0"/>
              </a:rPr>
              <a:t>. Mění se prostě ráz krajiny, živočichové i rostliny. V </a:t>
            </a:r>
          </a:p>
          <a:p>
            <a:r>
              <a:rPr lang="cs-CZ" sz="2400" dirty="0" smtClean="0">
                <a:latin typeface="Bookman Old Style" pitchFamily="18" charset="0"/>
              </a:rPr>
              <a:t>každém </a:t>
            </a:r>
            <a:r>
              <a:rPr lang="cs-CZ" sz="2400" dirty="0" smtClean="0">
                <a:latin typeface="Bookman Old Style" pitchFamily="18" charset="0"/>
              </a:rPr>
              <a:t>podnebném </a:t>
            </a:r>
            <a:r>
              <a:rPr lang="cs-CZ" sz="2400" dirty="0" smtClean="0">
                <a:latin typeface="Bookman Old Style" pitchFamily="18" charset="0"/>
              </a:rPr>
              <a:t>pásu to vypadá jinak. Je samozřejmé, že </a:t>
            </a:r>
          </a:p>
          <a:p>
            <a:r>
              <a:rPr lang="cs-CZ" sz="2400" dirty="0" smtClean="0">
                <a:latin typeface="Bookman Old Style" pitchFamily="18" charset="0"/>
              </a:rPr>
              <a:t>krajinné stupně na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rovníku </a:t>
            </a:r>
            <a:r>
              <a:rPr lang="cs-CZ" sz="2400" dirty="0" smtClean="0">
                <a:latin typeface="Bookman Old Style" pitchFamily="18" charset="0"/>
              </a:rPr>
              <a:t>se budou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měnit v jiné</a:t>
            </a:r>
          </a:p>
          <a:p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nadmořské výšce </a:t>
            </a:r>
            <a:r>
              <a:rPr lang="cs-CZ" sz="2400" dirty="0" smtClean="0">
                <a:latin typeface="Bookman Old Style" pitchFamily="18" charset="0"/>
              </a:rPr>
              <a:t>než v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mírném pásu.    </a:t>
            </a:r>
          </a:p>
          <a:p>
            <a:endParaRPr lang="cs-CZ" sz="2400" dirty="0" smtClean="0">
              <a:latin typeface="Bookman Old Style" pitchFamily="18" charset="0"/>
            </a:endParaRPr>
          </a:p>
        </p:txBody>
      </p:sp>
      <p:pic>
        <p:nvPicPr>
          <p:cNvPr id="13314" name="Picture 2" descr="File:Mont Blanc oct 2004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3356992"/>
            <a:ext cx="4392488" cy="316835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539552" y="6519446"/>
            <a:ext cx="37385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err="1" smtClean="0"/>
              <a:t>Mont</a:t>
            </a:r>
            <a:r>
              <a:rPr lang="cs-CZ" sz="1600" dirty="0" smtClean="0"/>
              <a:t> </a:t>
            </a:r>
            <a:r>
              <a:rPr lang="cs-CZ" sz="1600" dirty="0" err="1" smtClean="0"/>
              <a:t>Blanc</a:t>
            </a:r>
            <a:r>
              <a:rPr lang="cs-CZ" sz="1600" dirty="0" smtClean="0"/>
              <a:t> (4 810 m.</a:t>
            </a:r>
            <a:r>
              <a:rPr lang="cs-CZ" sz="1600" dirty="0" err="1" smtClean="0"/>
              <a:t>n.m</a:t>
            </a:r>
            <a:r>
              <a:rPr lang="cs-CZ" sz="1600" dirty="0" smtClean="0"/>
              <a:t>.) – mírný pás</a:t>
            </a:r>
            <a:endParaRPr lang="cs-CZ" sz="1600" dirty="0"/>
          </a:p>
        </p:txBody>
      </p:sp>
      <p:pic>
        <p:nvPicPr>
          <p:cNvPr id="13316" name="Picture 4" descr="File:Elephants Kili 2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9" y="3356992"/>
            <a:ext cx="4320480" cy="3168352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716016" y="6519446"/>
            <a:ext cx="42594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Kilimandžáro (5 895 m.</a:t>
            </a:r>
            <a:r>
              <a:rPr lang="cs-CZ" sz="1600" dirty="0" err="1" smtClean="0"/>
              <a:t>n.m</a:t>
            </a:r>
            <a:r>
              <a:rPr lang="cs-CZ" sz="1600" dirty="0" smtClean="0"/>
              <a:t>.) – rovníkový pás</a:t>
            </a:r>
            <a:endParaRPr lang="cs-CZ" sz="1600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502922" cy="7602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		Výškové krajinné stupně</a:t>
            </a:r>
          </a:p>
          <a:p>
            <a:r>
              <a:rPr lang="cs-CZ" sz="2400" b="1" dirty="0" smtClean="0">
                <a:solidFill>
                  <a:srgbClr val="92D050"/>
                </a:solidFill>
                <a:latin typeface="Bookman Old Style" pitchFamily="18" charset="0"/>
              </a:rPr>
              <a:t>Mírný pás (střední Evropa)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  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1. dubový</a:t>
            </a:r>
            <a:r>
              <a:rPr lang="cs-CZ" sz="2400" dirty="0" smtClean="0">
                <a:latin typeface="Bookman Old Style" pitchFamily="18" charset="0"/>
              </a:rPr>
              <a:t>			-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listnaté lesy</a:t>
            </a:r>
            <a:r>
              <a:rPr lang="cs-CZ" sz="2400" dirty="0" smtClean="0">
                <a:latin typeface="Bookman Old Style" pitchFamily="18" charset="0"/>
              </a:rPr>
              <a:t>, převažuje dub zimní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 					  hodně keřů (dřín, ptačí zob…)</a:t>
            </a:r>
          </a:p>
          <a:p>
            <a:pPr marL="457200" indent="-457200"/>
            <a:r>
              <a:rPr lang="cs-CZ" sz="2400" dirty="0">
                <a:latin typeface="Bookman Old Style" pitchFamily="18" charset="0"/>
              </a:rPr>
              <a:t> 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2. </a:t>
            </a:r>
            <a:r>
              <a:rPr lang="cs-CZ" sz="2400" dirty="0" err="1" smtClean="0">
                <a:solidFill>
                  <a:srgbClr val="FFFF00"/>
                </a:solidFill>
                <a:latin typeface="Bookman Old Style" pitchFamily="18" charset="0"/>
              </a:rPr>
              <a:t>bukodubový</a:t>
            </a:r>
            <a:r>
              <a:rPr lang="cs-CZ" sz="2400" dirty="0" smtClean="0">
                <a:latin typeface="Bookman Old Style" pitchFamily="18" charset="0"/>
              </a:rPr>
              <a:t>		- dub zimní, habr, buk byl přimíšen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  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3. </a:t>
            </a:r>
            <a:r>
              <a:rPr lang="cs-CZ" sz="2400" dirty="0" err="1" smtClean="0">
                <a:solidFill>
                  <a:srgbClr val="FFFF00"/>
                </a:solidFill>
                <a:latin typeface="Bookman Old Style" pitchFamily="18" charset="0"/>
              </a:rPr>
              <a:t>dubobukový</a:t>
            </a:r>
            <a:r>
              <a:rPr lang="cs-CZ" sz="2400" dirty="0" smtClean="0">
                <a:latin typeface="Bookman Old Style" pitchFamily="18" charset="0"/>
              </a:rPr>
              <a:t>		- převažuje buk, dub a habr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  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4. bukový</a:t>
            </a:r>
            <a:r>
              <a:rPr lang="cs-CZ" sz="2400" dirty="0" smtClean="0">
                <a:latin typeface="Bookman Old Style" pitchFamily="18" charset="0"/>
              </a:rPr>
              <a:t>			- buk lesní, dub, javor, jedle, 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  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5. </a:t>
            </a:r>
            <a:r>
              <a:rPr lang="cs-CZ" sz="2400" dirty="0" err="1" smtClean="0">
                <a:solidFill>
                  <a:srgbClr val="FFFF00"/>
                </a:solidFill>
                <a:latin typeface="Bookman Old Style" pitchFamily="18" charset="0"/>
              </a:rPr>
              <a:t>jedlobukový</a:t>
            </a:r>
            <a:r>
              <a:rPr lang="cs-CZ" sz="2400" dirty="0" smtClean="0">
                <a:latin typeface="Bookman Old Style" pitchFamily="18" charset="0"/>
              </a:rPr>
              <a:t>		-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smíšené lesy</a:t>
            </a:r>
            <a:r>
              <a:rPr lang="cs-CZ" sz="2400" dirty="0" smtClean="0">
                <a:latin typeface="Bookman Old Style" pitchFamily="18" charset="0"/>
              </a:rPr>
              <a:t>, převažovala jedle,  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  					  buk a smrk, podrost (vrbina…)</a:t>
            </a:r>
          </a:p>
          <a:p>
            <a:pPr marL="457200" indent="-457200"/>
            <a:r>
              <a:rPr lang="cs-CZ" sz="2400" dirty="0">
                <a:latin typeface="Bookman Old Style" pitchFamily="18" charset="0"/>
              </a:rPr>
              <a:t> 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6. </a:t>
            </a:r>
            <a:r>
              <a:rPr lang="cs-CZ" sz="2400" dirty="0" err="1" smtClean="0">
                <a:solidFill>
                  <a:srgbClr val="FFFF00"/>
                </a:solidFill>
                <a:latin typeface="Bookman Old Style" pitchFamily="18" charset="0"/>
              </a:rPr>
              <a:t>smrkobukojedlový</a:t>
            </a:r>
            <a:r>
              <a:rPr lang="cs-CZ" sz="2400" dirty="0" smtClean="0">
                <a:latin typeface="Bookman Old Style" pitchFamily="18" charset="0"/>
              </a:rPr>
              <a:t>	- převažuje smrk, podrost (žebrovice) 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  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7. smrkový</a:t>
            </a:r>
            <a:r>
              <a:rPr lang="cs-CZ" sz="2400" dirty="0" smtClean="0">
                <a:latin typeface="Bookman Old Style" pitchFamily="18" charset="0"/>
              </a:rPr>
              <a:t>		-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jehličnaté lesy</a:t>
            </a:r>
            <a:r>
              <a:rPr lang="cs-CZ" sz="2400" dirty="0" smtClean="0">
                <a:latin typeface="Bookman Old Style" pitchFamily="18" charset="0"/>
              </a:rPr>
              <a:t>, převažuje smrk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  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8. klečový	</a:t>
            </a:r>
            <a:r>
              <a:rPr lang="cs-CZ" sz="2400" dirty="0" smtClean="0">
                <a:latin typeface="Bookman Old Style" pitchFamily="18" charset="0"/>
              </a:rPr>
              <a:t>		- nad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stromovou hranicí</a:t>
            </a:r>
            <a:r>
              <a:rPr lang="cs-CZ" sz="2400" dirty="0" smtClean="0">
                <a:latin typeface="Bookman Old Style" pitchFamily="18" charset="0"/>
              </a:rPr>
              <a:t>, převažuje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  					  borovice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kleč </a:t>
            </a:r>
          </a:p>
          <a:p>
            <a:pPr marL="457200" indent="-457200"/>
            <a:r>
              <a:rPr lang="cs-CZ" sz="2400" dirty="0">
                <a:solidFill>
                  <a:srgbClr val="FFFF00"/>
                </a:solidFill>
                <a:latin typeface="Bookman Old Style" pitchFamily="18" charset="0"/>
              </a:rPr>
              <a:t> 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 9. alpínský</a:t>
            </a:r>
            <a:r>
              <a:rPr lang="cs-CZ" sz="2400" dirty="0" smtClean="0">
                <a:latin typeface="Bookman Old Style" pitchFamily="18" charset="0"/>
              </a:rPr>
              <a:t>		- v ČR minimálně,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horské louky</a:t>
            </a:r>
            <a:r>
              <a:rPr lang="cs-CZ" sz="2400" dirty="0" smtClean="0">
                <a:latin typeface="Bookman Old Style" pitchFamily="18" charset="0"/>
              </a:rPr>
              <a:t>  </a:t>
            </a:r>
          </a:p>
          <a:p>
            <a:pPr marL="457200" indent="-457200"/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10. </a:t>
            </a:r>
            <a:r>
              <a:rPr lang="cs-CZ" sz="2400" dirty="0" err="1" smtClean="0">
                <a:solidFill>
                  <a:srgbClr val="FFFF00"/>
                </a:solidFill>
                <a:latin typeface="Bookman Old Style" pitchFamily="18" charset="0"/>
              </a:rPr>
              <a:t>subnivální</a:t>
            </a:r>
            <a:r>
              <a:rPr lang="cs-CZ" sz="2400" dirty="0" smtClean="0">
                <a:latin typeface="Bookman Old Style" pitchFamily="18" charset="0"/>
              </a:rPr>
              <a:t>		- v ČR není,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mechy a lišejníky</a:t>
            </a:r>
          </a:p>
          <a:p>
            <a:pPr marL="457200" indent="-457200"/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11. nivální</a:t>
            </a:r>
            <a:r>
              <a:rPr lang="cs-CZ" sz="2400" dirty="0" smtClean="0">
                <a:latin typeface="Bookman Old Style" pitchFamily="18" charset="0"/>
              </a:rPr>
              <a:t>			- v ČR není,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věčný led a sníh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V současnosti ve výškách nad 500 m.</a:t>
            </a:r>
            <a:r>
              <a:rPr lang="cs-CZ" sz="2400" dirty="0" err="1" smtClean="0">
                <a:latin typeface="Bookman Old Style" pitchFamily="18" charset="0"/>
              </a:rPr>
              <a:t>n.m</a:t>
            </a:r>
            <a:r>
              <a:rPr lang="cs-CZ" sz="2400" dirty="0" smtClean="0">
                <a:latin typeface="Bookman Old Style" pitchFamily="18" charset="0"/>
              </a:rPr>
              <a:t>. převažuje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smrk.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Protože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rychle roste = rychlejší zisk. </a:t>
            </a:r>
          </a:p>
          <a:p>
            <a:pPr marL="457200" indent="-457200">
              <a:buAutoNum type="arabicPeriod"/>
            </a:pPr>
            <a:endParaRPr lang="cs-CZ" sz="2400" dirty="0" smtClean="0">
              <a:latin typeface="Bookman Old Style" pitchFamily="18" charset="0"/>
            </a:endParaRPr>
          </a:p>
          <a:p>
            <a:endParaRPr lang="cs-CZ" sz="2400" b="1" dirty="0">
              <a:latin typeface="Bookman Old Style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267744" y="4437112"/>
            <a:ext cx="9108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00B0F0"/>
                </a:solidFill>
              </a:rPr>
              <a:t>tundra</a:t>
            </a:r>
            <a:endParaRPr lang="cs-CZ" sz="20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63688" y="5661248"/>
            <a:ext cx="18662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>
                <a:solidFill>
                  <a:srgbClr val="00B0F0"/>
                </a:solidFill>
              </a:rPr>
              <a:t>p</a:t>
            </a:r>
            <a:r>
              <a:rPr lang="cs-CZ" sz="2000" dirty="0" smtClean="0">
                <a:solidFill>
                  <a:srgbClr val="00B0F0"/>
                </a:solidFill>
              </a:rPr>
              <a:t>olární pustina</a:t>
            </a:r>
            <a:endParaRPr lang="cs-CZ" sz="20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23728" y="3861048"/>
            <a:ext cx="15953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00B0F0"/>
                </a:solidFill>
              </a:rPr>
              <a:t>severský les</a:t>
            </a:r>
            <a:endParaRPr lang="cs-CZ" sz="2000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63688" y="980728"/>
            <a:ext cx="18469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00B0F0"/>
                </a:solidFill>
              </a:rPr>
              <a:t>         lesy</a:t>
            </a:r>
          </a:p>
          <a:p>
            <a:r>
              <a:rPr lang="cs-CZ" sz="2000" dirty="0" smtClean="0">
                <a:solidFill>
                  <a:srgbClr val="00B0F0"/>
                </a:solidFill>
              </a:rPr>
              <a:t> mírného pásu</a:t>
            </a:r>
            <a:endParaRPr lang="cs-CZ" sz="20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 tmFilter="0,0; .5, 1; 1, 1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 tmFilter="0,0; .5, 1; 1, 1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0"/>
            <a:ext cx="29290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Listnaté lesy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404664"/>
            <a:ext cx="86196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Bookman Old Style" pitchFamily="18" charset="0"/>
              </a:rPr>
              <a:t>4 výškové krajinné stupně: </a:t>
            </a:r>
            <a:r>
              <a:rPr lang="cs-CZ" sz="2400" b="1" dirty="0" smtClean="0">
                <a:solidFill>
                  <a:srgbClr val="92D050"/>
                </a:solidFill>
                <a:latin typeface="Bookman Old Style" pitchFamily="18" charset="0"/>
              </a:rPr>
              <a:t>od dubového po bukový  </a:t>
            </a:r>
            <a:endParaRPr lang="cs-CZ" sz="24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pic>
        <p:nvPicPr>
          <p:cNvPr id="18434" name="Picture 2" descr="File:Dub na rozcestí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3789040"/>
            <a:ext cx="4255521" cy="273630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300192" y="6519446"/>
            <a:ext cx="10743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dub zimní</a:t>
            </a:r>
            <a:endParaRPr lang="cs-CZ" sz="1600" dirty="0"/>
          </a:p>
        </p:txBody>
      </p:sp>
      <p:pic>
        <p:nvPicPr>
          <p:cNvPr id="18436" name="Picture 4" descr="File:Žižkův buk - Dobrá Voda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908720"/>
            <a:ext cx="4392488" cy="5616624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827584" y="6488668"/>
            <a:ext cx="3070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Žižkův buk – památný strom</a:t>
            </a:r>
            <a:endParaRPr lang="cs-CZ" dirty="0"/>
          </a:p>
        </p:txBody>
      </p:sp>
      <p:pic>
        <p:nvPicPr>
          <p:cNvPr id="18438" name="Picture 6" descr="File:Ligustrum vulgare-Boutiers fruits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16016" y="908720"/>
            <a:ext cx="4223209" cy="252028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6300192" y="3429000"/>
            <a:ext cx="10182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ptačí zob</a:t>
            </a:r>
            <a:endParaRPr lang="cs-CZ" sz="16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File:Erinaceus europaeus LC0119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3573016"/>
            <a:ext cx="4320481" cy="2952328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6228184" y="6519446"/>
            <a:ext cx="14494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/>
              <a:t>j</a:t>
            </a:r>
            <a:r>
              <a:rPr lang="cs-CZ" sz="1600" dirty="0" smtClean="0"/>
              <a:t>ežek západní</a:t>
            </a:r>
            <a:endParaRPr lang="cs-CZ" sz="1600" dirty="0"/>
          </a:p>
        </p:txBody>
      </p:sp>
      <p:pic>
        <p:nvPicPr>
          <p:cNvPr id="20484" name="Picture 4" descr="File:Feldhase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44008" y="188640"/>
            <a:ext cx="4351412" cy="302433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372200" y="3212976"/>
            <a:ext cx="11079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zajíc polní</a:t>
            </a:r>
            <a:endParaRPr lang="cs-CZ" sz="1600" dirty="0"/>
          </a:p>
        </p:txBody>
      </p:sp>
      <p:pic>
        <p:nvPicPr>
          <p:cNvPr id="20486" name="Picture 6" descr="File:Vulpes vulpes standing in snow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9512" y="188640"/>
            <a:ext cx="4320480" cy="302433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1619672" y="3212976"/>
            <a:ext cx="13227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liška obecná</a:t>
            </a:r>
            <a:endParaRPr lang="cs-CZ" sz="1600" dirty="0"/>
          </a:p>
        </p:txBody>
      </p:sp>
      <p:pic>
        <p:nvPicPr>
          <p:cNvPr id="20488" name="Picture 8" descr="File:Saut chevreuil.jpg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79512" y="3573016"/>
            <a:ext cx="4320480" cy="2952328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899592" y="6519446"/>
            <a:ext cx="27975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pár běžících srnců obecných</a:t>
            </a:r>
            <a:endParaRPr lang="cs-CZ" sz="1600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" decel="100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0"/>
            <a:ext cx="29690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Smíšené lesy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404664"/>
            <a:ext cx="9515746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300" b="1" dirty="0" smtClean="0">
                <a:latin typeface="Bookman Old Style" pitchFamily="18" charset="0"/>
              </a:rPr>
              <a:t>2 výškové krajinné stupně: </a:t>
            </a:r>
            <a:r>
              <a:rPr lang="cs-CZ" sz="2300" b="1" dirty="0" err="1" smtClean="0">
                <a:solidFill>
                  <a:srgbClr val="92D050"/>
                </a:solidFill>
                <a:latin typeface="Bookman Old Style" pitchFamily="18" charset="0"/>
              </a:rPr>
              <a:t>jedlobukový</a:t>
            </a:r>
            <a:r>
              <a:rPr lang="cs-CZ" sz="2300" b="1" dirty="0" smtClean="0">
                <a:solidFill>
                  <a:srgbClr val="92D050"/>
                </a:solidFill>
                <a:latin typeface="Bookman Old Style" pitchFamily="18" charset="0"/>
              </a:rPr>
              <a:t>, </a:t>
            </a:r>
            <a:r>
              <a:rPr lang="cs-CZ" sz="2300" b="1" dirty="0" err="1" smtClean="0">
                <a:solidFill>
                  <a:srgbClr val="92D050"/>
                </a:solidFill>
                <a:latin typeface="Bookman Old Style" pitchFamily="18" charset="0"/>
              </a:rPr>
              <a:t>smrkojedlobukový</a:t>
            </a:r>
            <a:r>
              <a:rPr lang="cs-CZ" sz="2300" b="1" dirty="0" smtClean="0">
                <a:solidFill>
                  <a:srgbClr val="92D050"/>
                </a:solidFill>
                <a:latin typeface="Bookman Old Style" pitchFamily="18" charset="0"/>
              </a:rPr>
              <a:t>  </a:t>
            </a:r>
            <a:endParaRPr lang="cs-CZ" sz="23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pic>
        <p:nvPicPr>
          <p:cNvPr id="21506" name="Picture 2" descr="File:Smrk Trojak pohled do koruny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908720"/>
            <a:ext cx="4320480" cy="561662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331640" y="6519446"/>
            <a:ext cx="19543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smrk </a:t>
            </a:r>
            <a:r>
              <a:rPr lang="cs-CZ" sz="1600" dirty="0" err="1" smtClean="0"/>
              <a:t>ztepilý</a:t>
            </a:r>
            <a:r>
              <a:rPr lang="cs-CZ" sz="1600" dirty="0" smtClean="0"/>
              <a:t> - troják</a:t>
            </a:r>
            <a:endParaRPr lang="cs-CZ" sz="1600" dirty="0"/>
          </a:p>
        </p:txBody>
      </p:sp>
      <p:pic>
        <p:nvPicPr>
          <p:cNvPr id="21508" name="Picture 4" descr="File:Abies sibirica HDR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908720"/>
            <a:ext cx="4320480" cy="5616624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6156176" y="6519446"/>
            <a:ext cx="14253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/>
              <a:t>j</a:t>
            </a:r>
            <a:r>
              <a:rPr lang="cs-CZ" sz="1600" dirty="0" smtClean="0"/>
              <a:t>edle sibiřská </a:t>
            </a:r>
            <a:endParaRPr lang="cs-CZ" sz="1600" dirty="0"/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ile:Amanita muscaria 3 vliegenzwammen op rij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3501008"/>
            <a:ext cx="4307632" cy="3024336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5868144" y="6519446"/>
            <a:ext cx="215796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muchomůrka červená</a:t>
            </a:r>
            <a:endParaRPr lang="cs-CZ" sz="1600" dirty="0"/>
          </a:p>
        </p:txBody>
      </p:sp>
      <p:pic>
        <p:nvPicPr>
          <p:cNvPr id="22532" name="Picture 4" descr="File:Mravenistě, Hlinecký les, Hřešihlavská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44008" y="188640"/>
            <a:ext cx="4283996" cy="295232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228184" y="3140968"/>
            <a:ext cx="11881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mraveniště</a:t>
            </a:r>
            <a:endParaRPr lang="cs-CZ" sz="1600" dirty="0"/>
          </a:p>
        </p:txBody>
      </p:sp>
      <p:pic>
        <p:nvPicPr>
          <p:cNvPr id="22534" name="Picture 6" descr="File:Frischlinge mit Bachen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9512" y="3501008"/>
            <a:ext cx="4320480" cy="302433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5576" y="6519446"/>
            <a:ext cx="32415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prase divoké (bachyně se selaty) </a:t>
            </a:r>
            <a:endParaRPr lang="cs-CZ" sz="1600" dirty="0"/>
          </a:p>
        </p:txBody>
      </p:sp>
      <p:pic>
        <p:nvPicPr>
          <p:cNvPr id="22536" name="Picture 8" descr="File:Vaccinium vitis-idaea 20060824 003.jpg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79512" y="188640"/>
            <a:ext cx="4320480" cy="2952328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1835696" y="3140968"/>
            <a:ext cx="9589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brusinka</a:t>
            </a:r>
            <a:endParaRPr lang="cs-CZ" sz="1600" dirty="0"/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0" decel="100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15816" y="0"/>
            <a:ext cx="34227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Jehličnaté lesy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404664"/>
            <a:ext cx="60308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Bookman Old Style" pitchFamily="18" charset="0"/>
              </a:rPr>
              <a:t>1 výškový krajinný stupeň: </a:t>
            </a:r>
            <a:r>
              <a:rPr lang="cs-CZ" sz="2400" b="1" dirty="0" smtClean="0">
                <a:solidFill>
                  <a:srgbClr val="92D050"/>
                </a:solidFill>
                <a:latin typeface="Bookman Old Style" pitchFamily="18" charset="0"/>
              </a:rPr>
              <a:t>smrkový</a:t>
            </a:r>
            <a:endParaRPr lang="cs-CZ" sz="24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pic>
        <p:nvPicPr>
          <p:cNvPr id="24578" name="Picture 2" descr="File:Viperaberus2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3861048"/>
            <a:ext cx="4355976" cy="266429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6300192" y="6519446"/>
            <a:ext cx="13917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zmije obecná</a:t>
            </a:r>
            <a:endParaRPr lang="cs-CZ" sz="1600" dirty="0"/>
          </a:p>
        </p:txBody>
      </p:sp>
      <p:pic>
        <p:nvPicPr>
          <p:cNvPr id="24580" name="Picture 4" descr="File:CallunaVulgaris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44008" y="836712"/>
            <a:ext cx="4341057" cy="2664296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6228184" y="3501008"/>
            <a:ext cx="12907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vřes obecný</a:t>
            </a:r>
            <a:endParaRPr lang="cs-CZ" sz="1600" dirty="0"/>
          </a:p>
        </p:txBody>
      </p:sp>
      <p:pic>
        <p:nvPicPr>
          <p:cNvPr id="24582" name="Picture 6" descr="File:Red Deer Stag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9512" y="3861048"/>
            <a:ext cx="4320480" cy="2664296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1835696" y="6519446"/>
            <a:ext cx="11063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/>
              <a:t>j</a:t>
            </a:r>
            <a:r>
              <a:rPr lang="cs-CZ" sz="1600" dirty="0" smtClean="0"/>
              <a:t>elen lesní</a:t>
            </a:r>
            <a:endParaRPr lang="cs-CZ" sz="1600" dirty="0"/>
          </a:p>
        </p:txBody>
      </p:sp>
      <p:pic>
        <p:nvPicPr>
          <p:cNvPr id="24584" name="Picture 8" descr="File:Conifer forest edit.jpg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51520" y="836712"/>
            <a:ext cx="4248472" cy="2664296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1619672" y="3501008"/>
            <a:ext cx="13564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jehličnatý les</a:t>
            </a:r>
            <a:endParaRPr lang="cs-CZ" sz="16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04664"/>
            <a:ext cx="75969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Bookman Old Style" pitchFamily="18" charset="0"/>
              </a:rPr>
              <a:t>2 výškové krajinné stupně: </a:t>
            </a:r>
            <a:r>
              <a:rPr lang="cs-CZ" sz="2400" b="1" dirty="0" smtClean="0">
                <a:solidFill>
                  <a:srgbClr val="92D050"/>
                </a:solidFill>
                <a:latin typeface="Bookman Old Style" pitchFamily="18" charset="0"/>
              </a:rPr>
              <a:t>klečový a alpínský</a:t>
            </a:r>
            <a:endParaRPr lang="cs-CZ" sz="24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pic>
        <p:nvPicPr>
          <p:cNvPr id="25602" name="Picture 2" descr="File:Zlaté návrší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3933056"/>
            <a:ext cx="4355976" cy="2582906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5652120" y="6519446"/>
            <a:ext cx="268214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Zlaté návrší – borovice kleč</a:t>
            </a:r>
            <a:endParaRPr lang="cs-CZ" sz="1600" dirty="0"/>
          </a:p>
        </p:txBody>
      </p:sp>
      <p:pic>
        <p:nvPicPr>
          <p:cNvPr id="25604" name="Picture 4" descr="File:Gentiana asclepiadea a1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44008" y="908720"/>
            <a:ext cx="4333644" cy="266429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6156176" y="3573016"/>
            <a:ext cx="14959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hořec </a:t>
            </a:r>
            <a:r>
              <a:rPr lang="cs-CZ" sz="1600" dirty="0" err="1" smtClean="0"/>
              <a:t>tolitovitý</a:t>
            </a:r>
            <a:endParaRPr lang="cs-CZ" sz="1600" dirty="0"/>
          </a:p>
        </p:txBody>
      </p:sp>
      <p:pic>
        <p:nvPicPr>
          <p:cNvPr id="25606" name="Picture 6" descr="File:Täschalpe (Wallis) mit Kuh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9512" y="3933056"/>
            <a:ext cx="4320480" cy="2592288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331640" y="6519446"/>
            <a:ext cx="21804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horská louka s krávou</a:t>
            </a:r>
            <a:endParaRPr lang="cs-CZ" sz="1600" dirty="0"/>
          </a:p>
        </p:txBody>
      </p:sp>
      <p:pic>
        <p:nvPicPr>
          <p:cNvPr id="25608" name="Picture 8" descr="File:TatranskeZruby11Slovakia31.jpg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79512" y="908720"/>
            <a:ext cx="4320480" cy="2664296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611560" y="3573016"/>
            <a:ext cx="35637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err="1" smtClean="0"/>
              <a:t>Gerlachovský</a:t>
            </a:r>
            <a:r>
              <a:rPr lang="cs-CZ" sz="1600" dirty="0" smtClean="0"/>
              <a:t> štít – stromová hranice</a:t>
            </a:r>
            <a:endParaRPr lang="cs-CZ" sz="1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43608" y="0"/>
            <a:ext cx="72843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Stromová hranice a horské louky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04664"/>
            <a:ext cx="63882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Bookman Old Style" pitchFamily="18" charset="0"/>
              </a:rPr>
              <a:t>1 výškový krajinný stupeň: </a:t>
            </a:r>
            <a:r>
              <a:rPr lang="cs-CZ" sz="2400" b="1" dirty="0" err="1" smtClean="0">
                <a:solidFill>
                  <a:srgbClr val="92D050"/>
                </a:solidFill>
                <a:latin typeface="Bookman Old Style" pitchFamily="18" charset="0"/>
              </a:rPr>
              <a:t>subnivální</a:t>
            </a:r>
            <a:endParaRPr lang="cs-CZ" sz="24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pic>
        <p:nvPicPr>
          <p:cNvPr id="26626" name="Picture 2" descr="File:Marmot-edit1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3933056"/>
            <a:ext cx="4392488" cy="2592288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5940152" y="6519446"/>
            <a:ext cx="22557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svišť žlutobřichý - USA</a:t>
            </a:r>
            <a:endParaRPr lang="cs-CZ" sz="1600" dirty="0"/>
          </a:p>
        </p:txBody>
      </p:sp>
      <p:pic>
        <p:nvPicPr>
          <p:cNvPr id="26628" name="Picture 4" descr="File:Rupicapra rupicapra - Jahňaci štít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908720"/>
            <a:ext cx="4406170" cy="266429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724128" y="3573016"/>
            <a:ext cx="25266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kamzík horský (tatranský)</a:t>
            </a:r>
            <a:endParaRPr lang="cs-CZ" sz="1600" dirty="0"/>
          </a:p>
        </p:txBody>
      </p:sp>
      <p:pic>
        <p:nvPicPr>
          <p:cNvPr id="4098" name="Picture 2" descr="File:Caribou moss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9512" y="3933056"/>
            <a:ext cx="4320480" cy="2592288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043608" y="6519446"/>
            <a:ext cx="26581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dutohlávka horská - lišejník</a:t>
            </a:r>
            <a:endParaRPr lang="cs-CZ" sz="1600" dirty="0"/>
          </a:p>
        </p:txBody>
      </p:sp>
      <p:pic>
        <p:nvPicPr>
          <p:cNvPr id="4100" name="Picture 4" descr="File:Lomnicky stit2.JPG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79512" y="908720"/>
            <a:ext cx="4320480" cy="2664296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971600" y="3573016"/>
            <a:ext cx="27799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Lomnický štít (2 634 m.</a:t>
            </a:r>
            <a:r>
              <a:rPr lang="cs-CZ" sz="1600" dirty="0" err="1" smtClean="0"/>
              <a:t>n.m</a:t>
            </a:r>
            <a:r>
              <a:rPr lang="cs-CZ" sz="1600" dirty="0" smtClean="0"/>
              <a:t>.)</a:t>
            </a:r>
            <a:endParaRPr lang="cs-CZ" sz="1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771800" y="0"/>
            <a:ext cx="39308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Mechy a lišejníky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800" decel="100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404664"/>
            <a:ext cx="57599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Bookman Old Style" pitchFamily="18" charset="0"/>
              </a:rPr>
              <a:t>1 výškový krajinný stupeň: </a:t>
            </a:r>
            <a:r>
              <a:rPr lang="cs-CZ" sz="2400" b="1" dirty="0" smtClean="0">
                <a:solidFill>
                  <a:srgbClr val="92D050"/>
                </a:solidFill>
                <a:latin typeface="Bookman Old Style" pitchFamily="18" charset="0"/>
              </a:rPr>
              <a:t>nivální</a:t>
            </a:r>
            <a:endParaRPr lang="cs-CZ" sz="2400" b="1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pic>
        <p:nvPicPr>
          <p:cNvPr id="28674" name="Picture 2" descr="File:Everest North Face toward Base Camp Tibet Luca Galuzzi 2006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3861048"/>
            <a:ext cx="4344144" cy="266429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499992" y="6519446"/>
            <a:ext cx="48204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Mount Everest (8 848 m.</a:t>
            </a:r>
            <a:r>
              <a:rPr lang="cs-CZ" sz="1600" dirty="0" err="1" smtClean="0"/>
              <a:t>n.m</a:t>
            </a:r>
            <a:r>
              <a:rPr lang="cs-CZ" sz="1600" dirty="0" smtClean="0"/>
              <a:t>.) – nejvyšší hora Asie</a:t>
            </a:r>
            <a:endParaRPr lang="cs-CZ" sz="1600" dirty="0"/>
          </a:p>
        </p:txBody>
      </p:sp>
      <p:pic>
        <p:nvPicPr>
          <p:cNvPr id="28676" name="Picture 4" descr="File:Aconcagua 13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44008" y="908720"/>
            <a:ext cx="4331635" cy="2592288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4499992" y="3501008"/>
            <a:ext cx="48300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Aconcagua (6 959 m.</a:t>
            </a:r>
            <a:r>
              <a:rPr lang="cs-CZ" sz="1600" dirty="0" err="1" smtClean="0"/>
              <a:t>n.m</a:t>
            </a:r>
            <a:r>
              <a:rPr lang="cs-CZ" sz="1600" dirty="0" smtClean="0"/>
              <a:t>.) – nejvyšší hora Ameriky</a:t>
            </a:r>
            <a:endParaRPr lang="cs-CZ" sz="1600" dirty="0"/>
          </a:p>
        </p:txBody>
      </p:sp>
      <p:pic>
        <p:nvPicPr>
          <p:cNvPr id="28678" name="Picture 6" descr="File:Aletschgletsjer Zwitserland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9512" y="908720"/>
            <a:ext cx="4392488" cy="2592288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179512" y="3501008"/>
            <a:ext cx="43906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Velký </a:t>
            </a:r>
            <a:r>
              <a:rPr lang="cs-CZ" sz="1600" dirty="0" err="1" smtClean="0"/>
              <a:t>Aletschský</a:t>
            </a:r>
            <a:r>
              <a:rPr lang="cs-CZ" sz="1600" dirty="0" smtClean="0"/>
              <a:t> ledovec (Alpy) – délka 24 km</a:t>
            </a:r>
            <a:endParaRPr lang="cs-CZ" sz="1600" dirty="0"/>
          </a:p>
        </p:txBody>
      </p:sp>
      <p:pic>
        <p:nvPicPr>
          <p:cNvPr id="28680" name="Picture 8" descr="File:USSR-Tajikistan-Peak Communism.jpg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79512" y="3861048"/>
            <a:ext cx="4392488" cy="2632746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0" y="6519446"/>
            <a:ext cx="461376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základní tábor horolezců (Pamír – střecha světa)</a:t>
            </a:r>
            <a:endParaRPr lang="cs-CZ" sz="1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915816" y="0"/>
            <a:ext cx="37080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Věčný led a sníh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47864" y="0"/>
            <a:ext cx="25266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Hory a lidé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404664"/>
            <a:ext cx="945643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Bookman Old Style" pitchFamily="18" charset="0"/>
              </a:rPr>
              <a:t>I v těžkých vysokohorských podmínkách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žijí trvale lidé.</a:t>
            </a:r>
          </a:p>
          <a:p>
            <a:r>
              <a:rPr lang="cs-CZ" sz="2400" dirty="0" smtClean="0">
                <a:latin typeface="Bookman Old Style" pitchFamily="18" charset="0"/>
              </a:rPr>
              <a:t>Například na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Tibetské náhorní plošině </a:t>
            </a:r>
            <a:r>
              <a:rPr lang="cs-CZ" sz="2400" dirty="0" smtClean="0">
                <a:latin typeface="Bookman Old Style" pitchFamily="18" charset="0"/>
              </a:rPr>
              <a:t>(průměrná výška </a:t>
            </a:r>
          </a:p>
          <a:p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4 500 m.</a:t>
            </a:r>
            <a:r>
              <a:rPr lang="cs-CZ" sz="2400" dirty="0" err="1" smtClean="0">
                <a:solidFill>
                  <a:srgbClr val="92D050"/>
                </a:solidFill>
                <a:latin typeface="Bookman Old Style" pitchFamily="18" charset="0"/>
              </a:rPr>
              <a:t>n.m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.) </a:t>
            </a:r>
            <a:r>
              <a:rPr lang="cs-CZ" sz="2400" dirty="0" smtClean="0">
                <a:latin typeface="Bookman Old Style" pitchFamily="18" charset="0"/>
              </a:rPr>
              <a:t>nebo v Jižní Americe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(okolí jezera </a:t>
            </a:r>
            <a:r>
              <a:rPr lang="cs-CZ" sz="2400" dirty="0" err="1" smtClean="0">
                <a:solidFill>
                  <a:srgbClr val="92D050"/>
                </a:solidFill>
                <a:latin typeface="Bookman Old Style" pitchFamily="18" charset="0"/>
              </a:rPr>
              <a:t>Titicaca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).  </a:t>
            </a:r>
          </a:p>
          <a:p>
            <a:r>
              <a:rPr lang="cs-CZ" sz="2400" dirty="0" smtClean="0">
                <a:latin typeface="Bookman Old Style" pitchFamily="18" charset="0"/>
              </a:rPr>
              <a:t>Přítomnost lidí a jejich činnost výrazně ohrožuje citlivé </a:t>
            </a:r>
          </a:p>
          <a:p>
            <a:r>
              <a:rPr lang="cs-CZ" sz="2400" dirty="0" smtClean="0">
                <a:latin typeface="Bookman Old Style" pitchFamily="18" charset="0"/>
              </a:rPr>
              <a:t>horské ekosystémy. V současné době lidé hory využívají</a:t>
            </a:r>
          </a:p>
          <a:p>
            <a:r>
              <a:rPr lang="cs-CZ" sz="2400" dirty="0" smtClean="0">
                <a:latin typeface="Bookman Old Style" pitchFamily="18" charset="0"/>
              </a:rPr>
              <a:t>především k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rekreaci a sportu. </a:t>
            </a:r>
            <a:r>
              <a:rPr lang="cs-CZ" sz="2400" dirty="0" smtClean="0">
                <a:latin typeface="Bookman Old Style" pitchFamily="18" charset="0"/>
              </a:rPr>
              <a:t>V létě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turistika, horolezectví </a:t>
            </a:r>
            <a:r>
              <a:rPr lang="cs-CZ" sz="2400" dirty="0" smtClean="0">
                <a:latin typeface="Bookman Old Style" pitchFamily="18" charset="0"/>
              </a:rPr>
              <a:t>a </a:t>
            </a:r>
          </a:p>
          <a:p>
            <a:r>
              <a:rPr lang="cs-CZ" sz="2400" dirty="0" smtClean="0">
                <a:latin typeface="Bookman Old Style" pitchFamily="18" charset="0"/>
              </a:rPr>
              <a:t>v zimě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lyžování.</a:t>
            </a:r>
            <a:r>
              <a:rPr lang="cs-CZ" sz="2400" dirty="0" smtClean="0">
                <a:latin typeface="Bookman Old Style" pitchFamily="18" charset="0"/>
              </a:rPr>
              <a:t> Vlády většiny států si výjimečnost horské </a:t>
            </a:r>
          </a:p>
          <a:p>
            <a:r>
              <a:rPr lang="cs-CZ" sz="2400" dirty="0" smtClean="0">
                <a:latin typeface="Bookman Old Style" pitchFamily="18" charset="0"/>
              </a:rPr>
              <a:t>přírody uvědomují a chrání ji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( NP, CHKO…). </a:t>
            </a:r>
            <a:endParaRPr lang="cs-CZ" sz="2400" dirty="0">
              <a:solidFill>
                <a:srgbClr val="92D050"/>
              </a:solidFill>
              <a:latin typeface="Bookman Old Style" pitchFamily="18" charset="0"/>
            </a:endParaRPr>
          </a:p>
        </p:txBody>
      </p:sp>
      <p:pic>
        <p:nvPicPr>
          <p:cNvPr id="30724" name="Picture 4" descr="File:Potala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3429000"/>
            <a:ext cx="4320480" cy="309634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23528" y="6519446"/>
            <a:ext cx="40189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err="1" smtClean="0"/>
              <a:t>Lhasa</a:t>
            </a:r>
            <a:r>
              <a:rPr lang="cs-CZ" sz="1600" dirty="0" smtClean="0"/>
              <a:t> – hl. město Tibetu (asi 250 000 ob.)</a:t>
            </a:r>
            <a:endParaRPr lang="cs-CZ" sz="1600" dirty="0"/>
          </a:p>
        </p:txBody>
      </p:sp>
      <p:pic>
        <p:nvPicPr>
          <p:cNvPr id="30726" name="Picture 6" descr="File:Base del Cerro Catedral en Bariloche. (Patagonia Argentina) 01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3429000"/>
            <a:ext cx="4320480" cy="30963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4788024" y="6519446"/>
            <a:ext cx="39693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lyžařské středisko – </a:t>
            </a:r>
            <a:r>
              <a:rPr lang="cs-CZ" sz="1600" dirty="0" err="1" smtClean="0"/>
              <a:t>Bariloche</a:t>
            </a:r>
            <a:r>
              <a:rPr lang="cs-CZ" sz="1600" dirty="0" smtClean="0"/>
              <a:t> (Argentina)</a:t>
            </a:r>
            <a:endParaRPr lang="cs-CZ" sz="1600" dirty="0"/>
          </a:p>
        </p:txBody>
      </p:sp>
    </p:spTree>
  </p:cSld>
  <p:clrMapOvr>
    <a:masterClrMapping/>
  </p:clrMapOvr>
  <p:transition spd="slow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9" dur="1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0"/>
            <a:ext cx="87543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Zvíře typické pro horské louky v Alpách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79512" y="620688"/>
            <a:ext cx="2448272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ZAJÍC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347864" y="620688"/>
            <a:ext cx="2448272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MILKA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516216" y="620688"/>
            <a:ext cx="2448272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KRÁVA</a:t>
            </a:r>
            <a:endParaRPr lang="cs-CZ" sz="3200" b="1" dirty="0">
              <a:latin typeface="Bookman Old Style" pitchFamily="18" charset="0"/>
            </a:endParaRPr>
          </a:p>
        </p:txBody>
      </p:sp>
      <p:pic>
        <p:nvPicPr>
          <p:cNvPr id="7" name="Picture 6" descr="File:Täschalpe (Wallis) mit Kuh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916832"/>
            <a:ext cx="8424936" cy="470932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" tmFilter="0,0; .5, 0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 tmFilter="0,0; .5, 0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0"/>
            <a:ext cx="86052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Nejvýše položená náhorní plošina světa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79512" y="620688"/>
            <a:ext cx="2592288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MEXICKÁ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347864" y="620688"/>
            <a:ext cx="2520280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TIBETSKÁ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6444208" y="620688"/>
            <a:ext cx="2520280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ČESKÁ</a:t>
            </a:r>
            <a:endParaRPr lang="cs-CZ" sz="3200" b="1" dirty="0">
              <a:latin typeface="Bookman Old Style" pitchFamily="18" charset="0"/>
            </a:endParaRPr>
          </a:p>
        </p:txBody>
      </p:sp>
      <p:pic>
        <p:nvPicPr>
          <p:cNvPr id="31746" name="Picture 2" descr="File:Tibet landscap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44824"/>
            <a:ext cx="8352928" cy="481736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" tmFilter="0,0; .5, 0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" tmFilter="0,0; .5, 0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0"/>
            <a:ext cx="74975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 Strom typický pro jehličnaté lesy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539552" y="980728"/>
            <a:ext cx="2304256" cy="1058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SMRK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539552" y="3140968"/>
            <a:ext cx="2304256" cy="1058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JEDLE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39552" y="5301208"/>
            <a:ext cx="2304256" cy="1058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HABR</a:t>
            </a:r>
            <a:endParaRPr lang="cs-CZ" sz="3200" b="1" dirty="0">
              <a:latin typeface="Bookman Old Style" pitchFamily="18" charset="0"/>
            </a:endParaRPr>
          </a:p>
        </p:txBody>
      </p:sp>
      <p:pic>
        <p:nvPicPr>
          <p:cNvPr id="33794" name="Picture 2" descr="File:Kuusk Keila-Paldiski rdt ääres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548680"/>
            <a:ext cx="4962128" cy="604867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" tmFilter="0,0; .5, 0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" tmFilter="0,0; .5, 0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File:Marmota marmota Alpes2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916832"/>
            <a:ext cx="8424936" cy="4759846"/>
          </a:xfrm>
          <a:prstGeom prst="rect">
            <a:avLst/>
          </a:prstGeom>
          <a:noFill/>
        </p:spPr>
      </p:pic>
      <p:sp>
        <p:nvSpPr>
          <p:cNvPr id="3" name="Zaoblený obdélník 2"/>
          <p:cNvSpPr/>
          <p:nvPr/>
        </p:nvSpPr>
        <p:spPr>
          <a:xfrm>
            <a:off x="179512" y="620688"/>
            <a:ext cx="2448272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ZAJÍC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347864" y="620688"/>
            <a:ext cx="2448272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VEVERKA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6516216" y="620688"/>
            <a:ext cx="2448272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SVIŠŤ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0"/>
            <a:ext cx="81371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Větší hlodavec žijící vysoko v horách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" tmFilter="0,0; .5, 0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 tmFilter="0,0; .5, 0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0"/>
            <a:ext cx="94339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Horská koza typická pro </a:t>
            </a:r>
            <a:r>
              <a:rPr lang="cs-CZ" sz="3200" b="1" dirty="0" err="1" smtClean="0">
                <a:solidFill>
                  <a:srgbClr val="FFC000"/>
                </a:solidFill>
                <a:latin typeface="Bookman Old Style" pitchFamily="18" charset="0"/>
              </a:rPr>
              <a:t>subnivální</a:t>
            </a:r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 krajinu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79512" y="620688"/>
            <a:ext cx="2448272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MUFLON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347864" y="620688"/>
            <a:ext cx="2448272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KAMZÍK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516216" y="620688"/>
            <a:ext cx="2448272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SVIŠŤ</a:t>
            </a:r>
            <a:endParaRPr lang="cs-CZ" sz="3200" b="1" dirty="0">
              <a:latin typeface="Bookman Old Style" pitchFamily="18" charset="0"/>
            </a:endParaRPr>
          </a:p>
        </p:txBody>
      </p:sp>
      <p:pic>
        <p:nvPicPr>
          <p:cNvPr id="35842" name="Picture 2" descr="File:Gämse am Frieder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1916832"/>
            <a:ext cx="7992888" cy="46973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" tmFilter="0,0; .5, 0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" tmFilter="0,0; .5, 0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67744" y="188640"/>
            <a:ext cx="48045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Malá zakrslá borovice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79512" y="1052736"/>
            <a:ext cx="2304256" cy="1058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STŮJ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6660232" y="1052736"/>
            <a:ext cx="2304256" cy="1058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KLEČ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419872" y="1052736"/>
            <a:ext cx="2304256" cy="1058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SEĎ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2360" y="2348880"/>
            <a:ext cx="90316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Který krajinný výškový stupeň v ČR není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179512" y="3140968"/>
            <a:ext cx="2304256" cy="1058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NIVÁLNÍ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419872" y="3140968"/>
            <a:ext cx="2304256" cy="1058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BUKOVÝ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6660232" y="3140968"/>
            <a:ext cx="2304256" cy="1058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DUBOVÝ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0" y="4509120"/>
            <a:ext cx="93265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Co je typické pro alpínský krajinný stupeň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79512" y="5229200"/>
            <a:ext cx="2520280" cy="13464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HORSKÝ LEDOVEC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6300192" y="5229200"/>
            <a:ext cx="2664296" cy="13464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HORSKÁ PŘIRÁŽKA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275856" y="5229200"/>
            <a:ext cx="2448272" cy="13464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HORSKÁ LOUKA</a:t>
            </a:r>
            <a:endParaRPr lang="cs-CZ" sz="3200" b="1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Který krajinný výškový stupeň je nad 			 stromovou hranicí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79512" y="1052736"/>
            <a:ext cx="2592288" cy="1058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SMRKOVÝ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275856" y="1052736"/>
            <a:ext cx="2592288" cy="1058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KLEČOVÝ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6372200" y="1052736"/>
            <a:ext cx="2592288" cy="1058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JEDLOVÝ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348880"/>
            <a:ext cx="43091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Nejvyšší hora světa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179512" y="3068960"/>
            <a:ext cx="2664296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SNĚŽKA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275856" y="3068960"/>
            <a:ext cx="2664296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LOMNICKÝ ŠTÍT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6300192" y="3068960"/>
            <a:ext cx="2664296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MOUNT EVEREST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195736" y="4509120"/>
            <a:ext cx="51283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Nejvyšší hora Ameriky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179512" y="5229200"/>
            <a:ext cx="2664296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LOMNICKÝ ŠTÍT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6300192" y="5229200"/>
            <a:ext cx="2664296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MOUNT EVEREST</a:t>
            </a:r>
            <a:endParaRPr lang="cs-CZ" sz="3200" b="1" dirty="0">
              <a:latin typeface="Bookman Old Style" pitchFamily="18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2915816" y="5229200"/>
            <a:ext cx="3312368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Bookman Old Style" pitchFamily="18" charset="0"/>
              </a:rPr>
              <a:t>ACONCAGUA</a:t>
            </a:r>
            <a:endParaRPr lang="cs-CZ" sz="3200" b="1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635896" y="188640"/>
            <a:ext cx="18838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Výpisky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1446" y="1844824"/>
            <a:ext cx="9092554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Bookman Old Style" pitchFamily="18" charset="0"/>
              </a:rPr>
              <a:t>Výškové krajinné stupně připomínají přírodní oblasti Země</a:t>
            </a:r>
          </a:p>
          <a:p>
            <a:r>
              <a:rPr lang="cs-CZ" sz="2400" dirty="0" smtClean="0">
                <a:latin typeface="Bookman Old Style" pitchFamily="18" charset="0"/>
              </a:rPr>
              <a:t>Se stoupající nadmořskou výškou </a:t>
            </a:r>
          </a:p>
          <a:p>
            <a:r>
              <a:rPr lang="cs-CZ" sz="2400" dirty="0" smtClean="0">
                <a:latin typeface="Bookman Old Style" pitchFamily="18" charset="0"/>
              </a:rPr>
              <a:t>			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a, klesá teplota vzduchu</a:t>
            </a:r>
          </a:p>
          <a:p>
            <a:r>
              <a:rPr lang="cs-CZ" sz="2400" dirty="0" smtClean="0">
                <a:latin typeface="Bookman Old Style" pitchFamily="18" charset="0"/>
              </a:rPr>
              <a:t>			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b, zvyšuje se množství srážek</a:t>
            </a:r>
          </a:p>
          <a:p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			c, zvyšuje se rychlost větru</a:t>
            </a:r>
          </a:p>
          <a:p>
            <a:r>
              <a:rPr lang="cs-CZ" sz="2400" dirty="0" smtClean="0">
                <a:latin typeface="Bookman Old Style" pitchFamily="18" charset="0"/>
              </a:rPr>
              <a:t>Nejprve procházíme stupněm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lesů</a:t>
            </a:r>
            <a:r>
              <a:rPr lang="cs-CZ" sz="2400" dirty="0" smtClean="0">
                <a:latin typeface="Bookman Old Style" pitchFamily="18" charset="0"/>
              </a:rPr>
              <a:t> (listnatých, jehličnatých)</a:t>
            </a:r>
          </a:p>
          <a:p>
            <a:r>
              <a:rPr lang="cs-CZ" sz="2400" dirty="0" smtClean="0">
                <a:latin typeface="Bookman Old Style" pitchFamily="18" charset="0"/>
              </a:rPr>
              <a:t>				        </a:t>
            </a:r>
            <a:r>
              <a:rPr lang="cs-CZ" sz="2400" dirty="0" err="1" smtClean="0">
                <a:solidFill>
                  <a:srgbClr val="92D050"/>
                </a:solidFill>
                <a:latin typeface="Bookman Old Style" pitchFamily="18" charset="0"/>
              </a:rPr>
              <a:t>alpinských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 luk </a:t>
            </a:r>
          </a:p>
          <a:p>
            <a:r>
              <a:rPr lang="cs-CZ" sz="2400" dirty="0" smtClean="0">
                <a:latin typeface="Bookman Old Style" pitchFamily="18" charset="0"/>
              </a:rPr>
              <a:t>				        </a:t>
            </a:r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věčný led a sníh</a:t>
            </a:r>
          </a:p>
          <a:p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Současnost</a:t>
            </a:r>
            <a:r>
              <a:rPr lang="cs-CZ" sz="2400" dirty="0" smtClean="0">
                <a:latin typeface="Bookman Old Style" pitchFamily="18" charset="0"/>
              </a:rPr>
              <a:t> – lidé hory využívají k rekreaci a sportu</a:t>
            </a:r>
          </a:p>
          <a:p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Ekologie</a:t>
            </a:r>
            <a:r>
              <a:rPr lang="cs-CZ" sz="2400" dirty="0" smtClean="0">
                <a:latin typeface="Bookman Old Style" pitchFamily="18" charset="0"/>
              </a:rPr>
              <a:t> – Národní parky a CHKO</a:t>
            </a:r>
          </a:p>
          <a:p>
            <a:r>
              <a:rPr lang="cs-CZ" sz="2400" dirty="0" smtClean="0">
                <a:latin typeface="Bookman Old Style" pitchFamily="18" charset="0"/>
              </a:rPr>
              <a:t> 	</a:t>
            </a:r>
            <a:endParaRPr lang="cs-CZ" sz="2400" dirty="0">
              <a:latin typeface="Bookman Old Style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15616" y="908720"/>
            <a:ext cx="70054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  <a:latin typeface="Bookman Old Style" pitchFamily="18" charset="0"/>
              </a:rPr>
              <a:t>Výšková vegetační stupňovitost</a:t>
            </a:r>
            <a:endParaRPr lang="cs-CZ" sz="3200" b="1" dirty="0">
              <a:solidFill>
                <a:srgbClr val="00B0F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487025"/>
            <a:ext cx="91440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cs-CZ" sz="2400" dirty="0" smtClean="0">
                <a:latin typeface="Bookman Old Style" pitchFamily="18" charset="0"/>
              </a:rPr>
              <a:t>Uveďte tři věci, které se dějí se vzrůstající nadmořskou </a:t>
            </a:r>
          </a:p>
          <a:p>
            <a:r>
              <a:rPr lang="cs-CZ" sz="2400" dirty="0" smtClean="0">
                <a:latin typeface="Bookman Old Style" pitchFamily="18" charset="0"/>
              </a:rPr>
              <a:t>     výškou. </a:t>
            </a:r>
          </a:p>
          <a:p>
            <a:endParaRPr lang="cs-CZ" sz="2400" dirty="0" smtClean="0">
              <a:latin typeface="Bookman Old Style" pitchFamily="18" charset="0"/>
            </a:endParaRPr>
          </a:p>
          <a:p>
            <a:r>
              <a:rPr lang="cs-CZ" sz="2400" dirty="0" smtClean="0">
                <a:latin typeface="Bookman Old Style" pitchFamily="18" charset="0"/>
              </a:rPr>
              <a:t>2.  Co připomínají výškové krajinné stupně? </a:t>
            </a:r>
          </a:p>
          <a:p>
            <a:endParaRPr lang="cs-CZ" sz="2400" dirty="0" smtClean="0">
              <a:latin typeface="Bookman Old Style" pitchFamily="18" charset="0"/>
            </a:endParaRPr>
          </a:p>
          <a:p>
            <a:r>
              <a:rPr lang="cs-CZ" sz="2400" dirty="0" smtClean="0">
                <a:latin typeface="Bookman Old Style" pitchFamily="18" charset="0"/>
              </a:rPr>
              <a:t>3.  Které výškové krajinné stupně se v ČR nevyskytují? 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	</a:t>
            </a:r>
            <a:endParaRPr lang="cs-CZ" sz="2400" dirty="0" smtClean="0">
              <a:solidFill>
                <a:srgbClr val="FFFF00"/>
              </a:solidFill>
              <a:latin typeface="Bookman Old Style" pitchFamily="18" charset="0"/>
            </a:endParaRPr>
          </a:p>
          <a:p>
            <a:pPr marL="457200" indent="-457200">
              <a:buAutoNum type="arabicPeriod" startAt="4"/>
            </a:pPr>
            <a:r>
              <a:rPr lang="cs-CZ" sz="2400" dirty="0" smtClean="0">
                <a:latin typeface="Bookman Old Style" pitchFamily="18" charset="0"/>
              </a:rPr>
              <a:t>Výškový vegetační stupeň připomínající polární pustinu.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	</a:t>
            </a:r>
            <a:endParaRPr lang="cs-CZ" sz="2400" dirty="0" smtClean="0">
              <a:solidFill>
                <a:srgbClr val="FFFF00"/>
              </a:solidFill>
              <a:latin typeface="Bookman Old Style" pitchFamily="18" charset="0"/>
            </a:endParaRP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5.  Výškový vegetační stupeň připomínající severský les. 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	</a:t>
            </a:r>
            <a:endParaRPr lang="cs-CZ" sz="2400" dirty="0" smtClean="0">
              <a:solidFill>
                <a:srgbClr val="FFFF00"/>
              </a:solidFill>
              <a:latin typeface="Bookman Old Style" pitchFamily="18" charset="0"/>
            </a:endParaRP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6.  Výškové vegetační stupně připomínající tundru.</a:t>
            </a:r>
            <a:endParaRPr lang="cs-CZ" sz="2400" dirty="0" smtClean="0">
              <a:solidFill>
                <a:srgbClr val="FFFF00"/>
              </a:solidFill>
              <a:latin typeface="Bookman Old Style" pitchFamily="18" charset="0"/>
            </a:endParaRPr>
          </a:p>
          <a:p>
            <a:pPr marL="457200" indent="-457200"/>
            <a:endParaRPr lang="cs-CZ" sz="2400" dirty="0" smtClean="0">
              <a:latin typeface="Bookman Old Style" pitchFamily="18" charset="0"/>
            </a:endParaRP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7.  K čemu využívají hory lidé v současnosti. </a:t>
            </a:r>
          </a:p>
          <a:p>
            <a:pPr marL="457200" indent="-457200"/>
            <a:endParaRPr lang="cs-CZ" sz="2400" dirty="0" smtClean="0">
              <a:latin typeface="Bookman Old Style" pitchFamily="18" charset="0"/>
            </a:endParaRP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8.  Uveďte alespoň dva druhy sportu provozovaných lidmi v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	horách. </a:t>
            </a:r>
            <a:endParaRPr lang="cs-CZ" sz="2400" dirty="0" smtClean="0">
              <a:solidFill>
                <a:srgbClr val="92D050"/>
              </a:solidFill>
              <a:latin typeface="Bookman Old Style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275856" y="0"/>
            <a:ext cx="30187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Pracovní list 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0"/>
            <a:ext cx="45881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Bookman Old Style" pitchFamily="18" charset="0"/>
              </a:rPr>
              <a:t>Pracovní list (řešení)</a:t>
            </a:r>
            <a:endParaRPr lang="cs-CZ" sz="32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476672"/>
            <a:ext cx="9313768" cy="71096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400" dirty="0" smtClean="0">
                <a:latin typeface="Bookman Old Style" pitchFamily="18" charset="0"/>
              </a:rPr>
              <a:t>Uveďte tři věci, které se dějí se vzrůstající nadmořskou </a:t>
            </a:r>
          </a:p>
          <a:p>
            <a:r>
              <a:rPr lang="cs-CZ" sz="2400" dirty="0" smtClean="0">
                <a:latin typeface="Bookman Old Style" pitchFamily="18" charset="0"/>
              </a:rPr>
              <a:t>     výškou. 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(klesá teplota vzduchu, zvyšuje se množství</a:t>
            </a:r>
          </a:p>
          <a:p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     srážek a zvyšuje se rychlost větru)</a:t>
            </a:r>
          </a:p>
          <a:p>
            <a:pPr marL="457200" indent="-457200">
              <a:buAutoNum type="arabicPeriod" startAt="2"/>
            </a:pPr>
            <a:r>
              <a:rPr lang="cs-CZ" sz="2400" dirty="0" smtClean="0">
                <a:latin typeface="Bookman Old Style" pitchFamily="18" charset="0"/>
              </a:rPr>
              <a:t>Co připomínají výškové krajinné stupně? 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(přírodní oblasti</a:t>
            </a:r>
          </a:p>
          <a:p>
            <a:pPr marL="457200" indent="-457200"/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	Země)</a:t>
            </a:r>
          </a:p>
          <a:p>
            <a:pPr marL="457200" indent="-457200">
              <a:buAutoNum type="arabicPeriod" startAt="3"/>
            </a:pPr>
            <a:r>
              <a:rPr lang="cs-CZ" sz="2400" dirty="0" smtClean="0">
                <a:latin typeface="Bookman Old Style" pitchFamily="18" charset="0"/>
              </a:rPr>
              <a:t>Které výškové krajinné stupně se v ČR nevyskytují? 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	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(nivální a </a:t>
            </a:r>
            <a:r>
              <a:rPr lang="cs-CZ" sz="2400" dirty="0" err="1" smtClean="0">
                <a:solidFill>
                  <a:srgbClr val="FFFF00"/>
                </a:solidFill>
                <a:latin typeface="Bookman Old Style" pitchFamily="18" charset="0"/>
              </a:rPr>
              <a:t>subnivální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)</a:t>
            </a:r>
          </a:p>
          <a:p>
            <a:pPr marL="457200" indent="-457200">
              <a:buAutoNum type="arabicPeriod" startAt="4"/>
            </a:pPr>
            <a:r>
              <a:rPr lang="cs-CZ" sz="2400" dirty="0" smtClean="0">
                <a:latin typeface="Bookman Old Style" pitchFamily="18" charset="0"/>
              </a:rPr>
              <a:t>Výškový vegetační stupeň připomínající polární pustinu.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	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(nivální)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5.  Výškový vegetační stupeň připomínající severský les. 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	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(smrkový)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6.  Výškové vegetační stupně připomínající tundru. 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(klečový,</a:t>
            </a:r>
          </a:p>
          <a:p>
            <a:pPr marL="457200" indent="-457200"/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	alpínský, </a:t>
            </a:r>
            <a:r>
              <a:rPr lang="cs-CZ" sz="2400" dirty="0" err="1" smtClean="0">
                <a:solidFill>
                  <a:srgbClr val="FFFF00"/>
                </a:solidFill>
                <a:latin typeface="Bookman Old Style" pitchFamily="18" charset="0"/>
              </a:rPr>
              <a:t>subnivální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)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7.  K čemu využívají hory lidé v současnosti. 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(sport a </a:t>
            </a:r>
          </a:p>
          <a:p>
            <a:pPr marL="457200" indent="-457200"/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	rekreace)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8.  Uveďte alespoň dva druhy sportu provozovaných lidmi v</a:t>
            </a:r>
          </a:p>
          <a:p>
            <a:pPr marL="457200" indent="-457200"/>
            <a:r>
              <a:rPr lang="cs-CZ" sz="2400" dirty="0" smtClean="0">
                <a:latin typeface="Bookman Old Style" pitchFamily="18" charset="0"/>
              </a:rPr>
              <a:t>	horách. </a:t>
            </a:r>
            <a:r>
              <a:rPr lang="cs-CZ" sz="2400" dirty="0" smtClean="0">
                <a:solidFill>
                  <a:srgbClr val="FFFF00"/>
                </a:solidFill>
                <a:latin typeface="Bookman Old Style" pitchFamily="18" charset="0"/>
              </a:rPr>
              <a:t>(horolezectví a lyžování) </a:t>
            </a:r>
          </a:p>
          <a:p>
            <a:r>
              <a:rPr lang="cs-CZ" sz="2400" dirty="0" smtClean="0">
                <a:solidFill>
                  <a:srgbClr val="92D050"/>
                </a:solidFill>
                <a:latin typeface="Bookman Old Style" pitchFamily="18" charset="0"/>
              </a:rPr>
              <a:t> </a:t>
            </a:r>
          </a:p>
          <a:p>
            <a:pPr marL="457200" indent="-457200"/>
            <a:endParaRPr lang="cs-CZ" sz="2400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404664"/>
            <a:ext cx="9144000" cy="97872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http://upload.wikimedia.org/wikipedia/commons/thumb/8/82/Mont_Blanc_oct_2004.JPG/800px-Mont_Blanc_oct_2004.JPG</a:t>
            </a:r>
            <a:r>
              <a:rPr lang="cs-CZ" dirty="0" smtClean="0"/>
              <a:t>MontBlanc</a:t>
            </a:r>
          </a:p>
          <a:p>
            <a:r>
              <a:rPr lang="cs-CZ" dirty="0" smtClean="0">
                <a:hlinkClick r:id="rId3"/>
              </a:rPr>
              <a:t>http://upload.wikimedia.org/wikipedia/commons/thumb/5/52/Elephants_Kili_2.jpg/800px-Elephants_Kili_2.jpg</a:t>
            </a:r>
            <a:r>
              <a:rPr lang="cs-CZ" dirty="0" smtClean="0"/>
              <a:t>Kilimandžáro</a:t>
            </a:r>
          </a:p>
          <a:p>
            <a:r>
              <a:rPr lang="cs-CZ" dirty="0" smtClean="0">
                <a:hlinkClick r:id="rId4"/>
              </a:rPr>
              <a:t>http://upload.wikimedia.org/wikipedia/commons/a/a7/Dub_na_rozcest%C3%AD.jpg</a:t>
            </a:r>
            <a:r>
              <a:rPr lang="cs-CZ" dirty="0" smtClean="0"/>
              <a:t>dub</a:t>
            </a:r>
          </a:p>
          <a:p>
            <a:r>
              <a:rPr lang="cs-CZ" dirty="0" smtClean="0">
                <a:hlinkClick r:id="rId5"/>
              </a:rPr>
              <a:t>http://upload.wikimedia.org/wikipedia/commons/thumb/4/42/%C5%BDi%C5%BEk%C5%AFv_buk_-_Dobr%C3%A1_Voda.jpg/450px-%C5%BDi%C5%BEk%C5%AFv_buk_-_Dobr%C3%A1_Voda.jpg</a:t>
            </a:r>
            <a:r>
              <a:rPr lang="cs-CZ" dirty="0" smtClean="0"/>
              <a:t>Žižkůvbuk</a:t>
            </a:r>
          </a:p>
          <a:p>
            <a:r>
              <a:rPr lang="cs-CZ" dirty="0" smtClean="0">
                <a:hlinkClick r:id="rId6"/>
              </a:rPr>
              <a:t>http://upload.wikimedia.org/wikipedia/commons/thumb/8/87/Ligustrum_vulgare-Boutiers_fruits.jpg/800px-Ligustrum_vulgare-Boutiers_fruits.jpg</a:t>
            </a:r>
            <a:r>
              <a:rPr lang="cs-CZ" dirty="0" smtClean="0"/>
              <a:t>ptačízob</a:t>
            </a:r>
          </a:p>
          <a:p>
            <a:r>
              <a:rPr lang="cs-CZ" dirty="0" smtClean="0">
                <a:hlinkClick r:id="rId7"/>
              </a:rPr>
              <a:t>http://upload.wikimedia.org/wikipedia/commons/thumb/e/e1/Erinaceus_europaeus_LC0119.jpg/800px-Erinaceus_europaeus_LC0119.jpg</a:t>
            </a:r>
            <a:r>
              <a:rPr lang="cs-CZ" dirty="0" smtClean="0"/>
              <a:t>ježek</a:t>
            </a:r>
          </a:p>
          <a:p>
            <a:r>
              <a:rPr lang="cs-CZ" dirty="0" smtClean="0">
                <a:hlinkClick r:id="rId8"/>
              </a:rPr>
              <a:t>http://upload.wikimedia.org/wikipedia/commons/2/2d/Feldhase.jpg</a:t>
            </a:r>
            <a:r>
              <a:rPr lang="cs-CZ" dirty="0" smtClean="0"/>
              <a:t>zajíc</a:t>
            </a:r>
          </a:p>
          <a:p>
            <a:r>
              <a:rPr lang="cs-CZ" dirty="0" smtClean="0">
                <a:hlinkClick r:id="rId9"/>
              </a:rPr>
              <a:t>http://upload.wikimedia.org/wikipedia/commons/thumb/d/d0/Vulpes_vulpes_standing_in_snow.jpg/800px-Vulpes_vulpes_standing_in_snow.jpg</a:t>
            </a:r>
            <a:r>
              <a:rPr lang="cs-CZ" dirty="0" smtClean="0"/>
              <a:t>liška</a:t>
            </a:r>
          </a:p>
          <a:p>
            <a:r>
              <a:rPr lang="cs-CZ" dirty="0" smtClean="0">
                <a:hlinkClick r:id="rId10"/>
              </a:rPr>
              <a:t>http://upload.wikimedia.org/wikipedia/commons/a/a3/Saut_chevreuil.jpg</a:t>
            </a:r>
            <a:r>
              <a:rPr lang="cs-CZ" dirty="0" smtClean="0"/>
              <a:t>srnec</a:t>
            </a:r>
          </a:p>
          <a:p>
            <a:r>
              <a:rPr lang="cs-CZ" dirty="0" smtClean="0">
                <a:hlinkClick r:id="rId11"/>
              </a:rPr>
              <a:t>http://upload.wikimedia.org/wikipedia/commons/thumb/5/55/Smrk_Trojak_pohled_do_koruny.JPG/450px-Smrk_Trojak_pohled_do_koruny.JPG</a:t>
            </a:r>
            <a:r>
              <a:rPr lang="cs-CZ" dirty="0" smtClean="0"/>
              <a:t>smrk</a:t>
            </a:r>
          </a:p>
          <a:p>
            <a:r>
              <a:rPr lang="cs-CZ" dirty="0" smtClean="0">
                <a:hlinkClick r:id="rId12"/>
              </a:rPr>
              <a:t>http://upload.wikimedia.org/wikipedia/commons/thumb/4/4c/Abies_sibirica_HDR.jpg/392px-Abies_sibirica_HDR.jpg</a:t>
            </a:r>
            <a:r>
              <a:rPr lang="cs-CZ" dirty="0" smtClean="0"/>
              <a:t>jedle</a:t>
            </a:r>
          </a:p>
          <a:p>
            <a:r>
              <a:rPr lang="cs-CZ" dirty="0" smtClean="0">
                <a:hlinkClick r:id="rId13"/>
              </a:rPr>
              <a:t>http://upload.wikimedia.org/wikipedia/commons/thumb/3/32/Amanita_muscaria_3_vliegenzwammen_op_rij.jpg/800px-Amanita_muscaria_3_vliegenzwammen_op_rij.jpg</a:t>
            </a:r>
            <a:r>
              <a:rPr lang="cs-CZ" dirty="0" smtClean="0"/>
              <a:t>muchomůrka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0"/>
            <a:ext cx="15327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Bookman Old Style" pitchFamily="18" charset="0"/>
              </a:rPr>
              <a:t>Zdroje</a:t>
            </a:r>
            <a:endParaRPr lang="cs-CZ" sz="3200" b="1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88640"/>
            <a:ext cx="9144000" cy="9510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http://upload.wikimedia.org/wikipedia/commons/thumb/6/6d/Mravenist%C4%9B%2C_Hlineck%C3%BD_les%2C_H%C5%99e%C5%A1ihlavsk%C3%A1.jpg/800px-Mravenist%C4%9B%2C_Hlineck%C3%BD_les%2C_H%C5%99e%C5%A1ihlavsk%C3%A1.jpg</a:t>
            </a:r>
            <a:r>
              <a:rPr lang="cs-CZ" dirty="0" smtClean="0"/>
              <a:t>mraveniště</a:t>
            </a:r>
          </a:p>
          <a:p>
            <a:r>
              <a:rPr lang="cs-CZ" dirty="0" smtClean="0">
                <a:hlinkClick r:id="rId3"/>
              </a:rPr>
              <a:t>http://upload.wikimedia.org/wikipedia/commons/thumb/4/44/Frischlinge_mit_Bachen.jpg/800px-Frischlinge_mit_Bachen.jpg</a:t>
            </a:r>
            <a:r>
              <a:rPr lang="cs-CZ" dirty="0" smtClean="0"/>
              <a:t>prasedivoké</a:t>
            </a:r>
          </a:p>
          <a:p>
            <a:r>
              <a:rPr lang="cs-CZ" dirty="0" smtClean="0">
                <a:hlinkClick r:id="rId4"/>
              </a:rPr>
              <a:t>http://upload.wikimedia.org/wikipedia/commons/thumb/f/f1/Vaccinium_vitis-idaea_20060824_003.jpg/800px-Vaccinium_vitis-idaea_20060824_003.jpg</a:t>
            </a:r>
            <a:r>
              <a:rPr lang="cs-CZ" dirty="0" smtClean="0"/>
              <a:t>brusinka</a:t>
            </a:r>
          </a:p>
          <a:p>
            <a:r>
              <a:rPr lang="cs-CZ" dirty="0" smtClean="0">
                <a:hlinkClick r:id="rId5"/>
              </a:rPr>
              <a:t>http://upload.wikimedia.org/wikipedia/commons/thumb/b/ba/Viperaberus2.jpg/800px-Viperaberus2.jpg</a:t>
            </a:r>
            <a:r>
              <a:rPr lang="cs-CZ" dirty="0" smtClean="0"/>
              <a:t>zmije</a:t>
            </a:r>
          </a:p>
          <a:p>
            <a:r>
              <a:rPr lang="cs-CZ" dirty="0" smtClean="0">
                <a:hlinkClick r:id="rId6"/>
              </a:rPr>
              <a:t>http://upload.wikimedia.org/wikipedia/commons/thumb/3/30/CallunaVulgaris.jpg/702px-CallunaVulgaris.jpg</a:t>
            </a:r>
            <a:r>
              <a:rPr lang="cs-CZ" dirty="0" smtClean="0"/>
              <a:t>vřes</a:t>
            </a:r>
          </a:p>
          <a:p>
            <a:r>
              <a:rPr lang="cs-CZ" dirty="0" smtClean="0">
                <a:hlinkClick r:id="rId7"/>
              </a:rPr>
              <a:t>http://upload.wikimedia.org/wikipedia/commons/thumb/0/06/Red_Deer_Stag.jpg/800px-Red_Deer_Stag.jpg</a:t>
            </a:r>
            <a:r>
              <a:rPr lang="cs-CZ" dirty="0" smtClean="0"/>
              <a:t>jelen</a:t>
            </a:r>
          </a:p>
          <a:p>
            <a:r>
              <a:rPr lang="cs-CZ" dirty="0" smtClean="0">
                <a:hlinkClick r:id="rId8"/>
              </a:rPr>
              <a:t>http://upload.wikimedia.org/wikipedia/commons/c/c1/Conifer_forest_edit.jpg</a:t>
            </a:r>
            <a:r>
              <a:rPr lang="cs-CZ" dirty="0" smtClean="0"/>
              <a:t>jehličnatýles</a:t>
            </a:r>
          </a:p>
          <a:p>
            <a:r>
              <a:rPr lang="cs-CZ" dirty="0" smtClean="0">
                <a:hlinkClick r:id="rId9"/>
              </a:rPr>
              <a:t>http://upload.wikimedia.org/wikipedia/commons/thumb/4/40/Zlat%C3%A9_n%C3%A1vr%C5%A1%C3%AD.jpg/800px-Zlat%C3%A9_n%C3%A1vr%C5%A1%C3%AD.jpg</a:t>
            </a:r>
            <a:r>
              <a:rPr lang="cs-CZ" dirty="0" smtClean="0"/>
              <a:t>kleč</a:t>
            </a:r>
          </a:p>
          <a:p>
            <a:r>
              <a:rPr lang="cs-CZ" dirty="0" smtClean="0">
                <a:hlinkClick r:id="rId10"/>
              </a:rPr>
              <a:t>http://upload.wikimedia.org/wikipedia/commons/thumb/4/42/Gentiana_asclepiadea_a1.jpg/798px-Gentiana_asclepiadea_a1.jpg</a:t>
            </a:r>
            <a:r>
              <a:rPr lang="cs-CZ" dirty="0" smtClean="0"/>
              <a:t>hořec</a:t>
            </a:r>
          </a:p>
          <a:p>
            <a:r>
              <a:rPr lang="cs-CZ" dirty="0" smtClean="0">
                <a:hlinkClick r:id="rId11"/>
              </a:rPr>
              <a:t>http://upload.wikimedia.org/wikipedia/commons/thumb/2/2e/T%C3%A4schalpe_%28Wallis%29_mit_Kuh.jpg/800px-T%C3%A4schalpe_%28Wallis%29_mit_Kuh.jpg</a:t>
            </a:r>
            <a:r>
              <a:rPr lang="cs-CZ" dirty="0" smtClean="0"/>
              <a:t>horskálouka</a:t>
            </a:r>
          </a:p>
          <a:p>
            <a:r>
              <a:rPr lang="cs-CZ" dirty="0" smtClean="0">
                <a:hlinkClick r:id="rId12"/>
              </a:rPr>
              <a:t>http://upload.wikimedia.org/wikipedia/commons/thumb/b/b6/TatranskeZruby11Slovakia31.jpg/800px-TatranskeZruby11Slovakia31.jpg</a:t>
            </a:r>
            <a:r>
              <a:rPr lang="cs-CZ" dirty="0" smtClean="0"/>
              <a:t>stromováhranice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9510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http://upload.wikimedia.org/wikipedia/commons/thumb/3/3b/Marmot-edit1.jpg/800px-Marmot-edit1.jpg</a:t>
            </a:r>
            <a:r>
              <a:rPr lang="cs-CZ" dirty="0" smtClean="0"/>
              <a:t>svišť</a:t>
            </a:r>
          </a:p>
          <a:p>
            <a:r>
              <a:rPr lang="cs-CZ" dirty="0" smtClean="0">
                <a:hlinkClick r:id="rId3"/>
              </a:rPr>
              <a:t>http://upload.wikimedia.org/wikipedia/commons/thumb/c/c4/Rupicapra_rupicapra_-_Jah%C5%88aci_%C5%A1t%C3%ADt.jpg/800px-Rupicapra_rupicapra_-_Jah%C5%88aci_%C5%A1t%C3%ADt.jpg</a:t>
            </a:r>
            <a:r>
              <a:rPr lang="cs-CZ" dirty="0" smtClean="0"/>
              <a:t>kamzík</a:t>
            </a:r>
          </a:p>
          <a:p>
            <a:r>
              <a:rPr lang="cs-CZ" dirty="0" smtClean="0">
                <a:hlinkClick r:id="rId4"/>
              </a:rPr>
              <a:t>http://upload.wikimedia.org/wikipedia/commons/thumb/b/b3/Caribou_moss.jpg/800px-Caribou_moss.jpg</a:t>
            </a:r>
            <a:r>
              <a:rPr lang="cs-CZ" dirty="0" smtClean="0"/>
              <a:t>lišejník</a:t>
            </a:r>
          </a:p>
          <a:p>
            <a:r>
              <a:rPr lang="cs-CZ" dirty="0" smtClean="0">
                <a:hlinkClick r:id="rId5"/>
              </a:rPr>
              <a:t>http://upload.wikimedia.org/wikipedia/commons/thumb/8/84/Lomnicky_stit2.JPG/800px-Lomnicky_stit2.JPG</a:t>
            </a:r>
            <a:r>
              <a:rPr lang="cs-CZ" dirty="0" smtClean="0"/>
              <a:t>Lomnickýštít</a:t>
            </a:r>
          </a:p>
          <a:p>
            <a:r>
              <a:rPr lang="cs-CZ" dirty="0" smtClean="0">
                <a:hlinkClick r:id="rId6"/>
              </a:rPr>
              <a:t>http://upload.wikimedia.org/wikipedia/commons/thumb/e/e7/Everest_North_Face_toward_Base_Camp_Tibet_Luca_Galuzzi_2006.jpg/800px-Everest_North_Face_toward_Base_Camp_Tibet_Luca_Galuzzi_2006.jpg</a:t>
            </a:r>
            <a:r>
              <a:rPr lang="cs-CZ" dirty="0" smtClean="0"/>
              <a:t>MountEverest</a:t>
            </a:r>
          </a:p>
          <a:p>
            <a:r>
              <a:rPr lang="cs-CZ" dirty="0" smtClean="0">
                <a:hlinkClick r:id="rId7"/>
              </a:rPr>
              <a:t>http://upload.wikimedia.org/wikipedia/commons/thumb/c/c8/Aconcagua_13.JPG/800px-Aconcagua_13.JPG</a:t>
            </a:r>
            <a:r>
              <a:rPr lang="cs-CZ" dirty="0" smtClean="0"/>
              <a:t>Aconcagua</a:t>
            </a:r>
          </a:p>
          <a:p>
            <a:r>
              <a:rPr lang="cs-CZ" dirty="0" smtClean="0">
                <a:hlinkClick r:id="rId8"/>
              </a:rPr>
              <a:t>http://upload.wikimedia.org/wikipedia/commons/thumb/c/cb/Aletschgletsjer_Zwitserland.JPG/800px-Aletschgletsjer_Zwitserland.JPG</a:t>
            </a:r>
            <a:r>
              <a:rPr lang="cs-CZ" dirty="0" smtClean="0"/>
              <a:t>alpskýledovec</a:t>
            </a:r>
          </a:p>
          <a:p>
            <a:r>
              <a:rPr lang="cs-CZ" dirty="0" smtClean="0">
                <a:hlinkClick r:id="rId9"/>
              </a:rPr>
              <a:t>http://upload.wikimedia.org/wikipedia/commons/thumb/2/26/USSR-Tajikistan-Peak_Communism.jpg/800px-USSR-Tajikistan-Peak_Communism.jpg</a:t>
            </a:r>
            <a:r>
              <a:rPr lang="cs-CZ" dirty="0" smtClean="0"/>
              <a:t>Pamír </a:t>
            </a:r>
            <a:r>
              <a:rPr lang="cs-CZ" dirty="0" smtClean="0">
                <a:hlinkClick r:id="rId10"/>
              </a:rPr>
              <a:t>http://upload.wikimedia.org/wikipedia/commons/thumb/4/4f/Potala.jpg/800px-Potala.jpg</a:t>
            </a:r>
            <a:r>
              <a:rPr lang="cs-CZ" dirty="0" smtClean="0"/>
              <a:t>Lhasa </a:t>
            </a:r>
            <a:r>
              <a:rPr lang="cs-CZ" dirty="0" smtClean="0">
                <a:hlinkClick r:id="rId11"/>
              </a:rPr>
              <a:t>http://upload.wikimedia.org/wikipedia/commons/thumb/9/9f/Base_del_Cerro_Catedral_en_Bariloche._%28Patagonia_Argentina%29_01.JPG/800px-Base_del_Cerro_Catedral_en_Bariloche._%28Patagonia_Argentina%29_01.JPG</a:t>
            </a:r>
            <a:r>
              <a:rPr lang="cs-CZ" dirty="0" smtClean="0"/>
              <a:t>lyžařskéstředisko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88640"/>
            <a:ext cx="91440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http://upload.wikimedia.org/wikipedia/commons/thumb/b/bf/Tibet_landscape.jpg/800px-Tibet_landscape.jpg</a:t>
            </a:r>
            <a:r>
              <a:rPr lang="cs-CZ" dirty="0" smtClean="0"/>
              <a:t>Tibetskáplošina </a:t>
            </a:r>
            <a:r>
              <a:rPr lang="cs-CZ" dirty="0" smtClean="0">
                <a:hlinkClick r:id="rId3"/>
              </a:rPr>
              <a:t>http://upload.wikimedia.org/wikipedia/commons/thumb/9/9d/Kuusk_Keila-Paldiski_rdt_%C3%A4%C3%A4res.jpg/400px-Kuusk_Keila-Paldiski_rdt_%C3%A4%C3%A4res.jpg</a:t>
            </a:r>
            <a:r>
              <a:rPr lang="cs-CZ" dirty="0" smtClean="0"/>
              <a:t>smrk </a:t>
            </a:r>
            <a:r>
              <a:rPr lang="cs-CZ" dirty="0" smtClean="0">
                <a:hlinkClick r:id="rId4"/>
              </a:rPr>
              <a:t>http://upload.wikimedia.org/wikipedia/commons/thumb/2/26/Marmota_marmota_Alpes2.jpg/800px-Marmota_marmota_Alpes2.jpg</a:t>
            </a:r>
            <a:r>
              <a:rPr lang="cs-CZ" dirty="0" smtClean="0"/>
              <a:t>svišť </a:t>
            </a:r>
            <a:r>
              <a:rPr lang="cs-CZ" dirty="0" smtClean="0">
                <a:hlinkClick r:id="rId5"/>
              </a:rPr>
              <a:t>http://upload.wikimedia.org/wikipedia/commons/thumb/7/74/G%C3%A4mse_am_Frieder.jpg/664px-G%C3%A4mse_am_Frieder.jpg</a:t>
            </a:r>
            <a:r>
              <a:rPr lang="cs-CZ" dirty="0" smtClean="0"/>
              <a:t>kamzík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771</TotalTime>
  <Words>789</Words>
  <Application>Microsoft Office PowerPoint</Application>
  <PresentationFormat>Předvádění na obrazovce (4:3)</PresentationFormat>
  <Paragraphs>277</Paragraphs>
  <Slides>28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Technický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ucitel</dc:creator>
  <cp:lastModifiedBy>Dum</cp:lastModifiedBy>
  <cp:revision>83</cp:revision>
  <dcterms:created xsi:type="dcterms:W3CDTF">2014-01-26T18:27:59Z</dcterms:created>
  <dcterms:modified xsi:type="dcterms:W3CDTF">2014-08-26T10:32:03Z</dcterms:modified>
</cp:coreProperties>
</file>