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266" r:id="rId4"/>
    <p:sldId id="259" r:id="rId5"/>
    <p:sldId id="260" r:id="rId6"/>
    <p:sldId id="261" r:id="rId7"/>
    <p:sldId id="262" r:id="rId8"/>
    <p:sldId id="265" r:id="rId9"/>
    <p:sldId id="264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10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9918331"/>
              </p:ext>
            </p:extLst>
          </p:nvPr>
        </p:nvGraphicFramePr>
        <p:xfrm>
          <a:off x="539552" y="1691774"/>
          <a:ext cx="8064896" cy="498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VY_12_INOVACE_329</a:t>
                      </a: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Naše tělo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částmi těla a s jejich názvy a polohou</a:t>
                      </a:r>
                    </a:p>
                    <a:p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14.1.2013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70882" y="2201924"/>
            <a:ext cx="414946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9600" b="1" cap="all" dirty="0" err="1" smtClean="0">
                <a:ln/>
                <a:solidFill>
                  <a:schemeClr val="accent6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ČlovĚk</a:t>
            </a:r>
            <a:endParaRPr lang="cs-CZ" sz="9600" b="1" cap="all" spc="0" dirty="0">
              <a:ln/>
              <a:solidFill>
                <a:schemeClr val="accent6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47667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784887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/>
              <a:t>Naše tělo se skládá z </a:t>
            </a:r>
            <a:r>
              <a:rPr lang="cs-CZ" sz="3600" dirty="0" smtClean="0">
                <a:solidFill>
                  <a:srgbClr val="FF0000"/>
                </a:solidFill>
              </a:rPr>
              <a:t>hlavy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trupu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horních</a:t>
            </a:r>
            <a:r>
              <a:rPr lang="cs-CZ" sz="3600" dirty="0" smtClean="0"/>
              <a:t> a </a:t>
            </a:r>
            <a:r>
              <a:rPr lang="cs-CZ" sz="3600" dirty="0" smtClean="0">
                <a:solidFill>
                  <a:srgbClr val="FF0000"/>
                </a:solidFill>
              </a:rPr>
              <a:t>dolních končetin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Hlava: </a:t>
            </a:r>
            <a:r>
              <a:rPr lang="cs-CZ" sz="3600" dirty="0" smtClean="0"/>
              <a:t>čelo, tváře, oči, nos, uši, brada,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</a:t>
            </a:r>
            <a:r>
              <a:rPr lang="cs-CZ" sz="3600" dirty="0" smtClean="0"/>
              <a:t>ústa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Trup: </a:t>
            </a:r>
            <a:r>
              <a:rPr lang="cs-CZ" sz="3600" dirty="0" smtClean="0"/>
              <a:t>krk, břicho, prsa, záda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Horní končetiny: </a:t>
            </a:r>
            <a:r>
              <a:rPr lang="cs-CZ" sz="3600" dirty="0" smtClean="0"/>
              <a:t>rameno, paže, loket, 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sz="3600" dirty="0" smtClean="0"/>
              <a:t>předloktí, zápěstí dlaň,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sz="3600" dirty="0" smtClean="0"/>
              <a:t>prsty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Dolní končetiny: </a:t>
            </a:r>
            <a:r>
              <a:rPr lang="cs-CZ" sz="3600" dirty="0" smtClean="0"/>
              <a:t>stehno, koleno, lýtko,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sz="3600" dirty="0" smtClean="0"/>
              <a:t>kotník, pata, prsty,</a:t>
            </a:r>
          </a:p>
          <a:p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</a:t>
            </a:r>
            <a:r>
              <a:rPr lang="cs-CZ" sz="3600" dirty="0" smtClean="0"/>
              <a:t>chodidlo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504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5" y="260648"/>
            <a:ext cx="4353884" cy="120032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all" spc="0" dirty="0" smtClean="0">
                <a:ln w="9000" cmpd="sng">
                  <a:solidFill>
                    <a:schemeClr val="tx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Naše tělo</a:t>
            </a:r>
            <a:endParaRPr lang="cs-CZ" sz="7200" b="1" cap="all" spc="0" dirty="0">
              <a:ln w="9000" cmpd="sng">
                <a:solidFill>
                  <a:schemeClr val="tx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accent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http://wiki.rvp.cz/@api/deki/files/17051/=sy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537" y="1700808"/>
            <a:ext cx="316230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56176" y="1460977"/>
            <a:ext cx="28083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Horní končetina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</a:t>
            </a: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1700808"/>
            <a:ext cx="23042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5436096" y="2780928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259632" y="2492896"/>
            <a:ext cx="280831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220072" y="5013176"/>
            <a:ext cx="15841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Levá složená závorka 21"/>
          <p:cNvSpPr/>
          <p:nvPr/>
        </p:nvSpPr>
        <p:spPr>
          <a:xfrm>
            <a:off x="3707904" y="3933056"/>
            <a:ext cx="288032" cy="64807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1115616" y="4257092"/>
            <a:ext cx="244827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3528" y="501317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Trup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19056" y="4601667"/>
            <a:ext cx="2339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Dolní končetina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5245" y="46053"/>
            <a:ext cx="251351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spc="0" dirty="0" smtClean="0">
                <a:ln w="0"/>
                <a:solidFill>
                  <a:schemeClr val="accent6"/>
                </a:solidFill>
                <a:effectLst>
                  <a:reflection blurRad="12700" stA="50000" endPos="50000" dist="5000" dir="5400000" sy="-100000" rotWithShape="0"/>
                </a:effectLst>
              </a:rPr>
              <a:t>Hlava</a:t>
            </a:r>
            <a:endParaRPr lang="cs-CZ" sz="6600" b="1" cap="all" spc="0" dirty="0">
              <a:ln w="0"/>
              <a:solidFill>
                <a:schemeClr val="accent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 descr="http://wiki.rvp.cz/@api/deki/files/17907/=hlav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84784"/>
            <a:ext cx="3384376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88224" y="1484784"/>
            <a:ext cx="22322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Čelo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484784"/>
            <a:ext cx="25202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Ucho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076056" y="2132856"/>
            <a:ext cx="295232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752020" y="4293096"/>
            <a:ext cx="32763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076056" y="5445224"/>
            <a:ext cx="29523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331640" y="5445224"/>
            <a:ext cx="342038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115616" y="3501008"/>
            <a:ext cx="24482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508104" y="3212976"/>
            <a:ext cx="2592288" cy="7186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79512" y="5157192"/>
            <a:ext cx="12961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Brada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00392" y="292494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00392" y="3931607"/>
            <a:ext cx="1043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00392" y="515719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2" grpId="0"/>
      <p:bldP spid="3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75248" y="260648"/>
            <a:ext cx="225574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all" spc="0" dirty="0" smtClean="0">
                <a:ln w="0"/>
                <a:solidFill>
                  <a:schemeClr val="accent6"/>
                </a:solidFill>
                <a:effectLst>
                  <a:reflection blurRad="12700" stA="50000" endPos="50000" dist="5000" dir="5400000" sy="-100000" rotWithShape="0"/>
                </a:effectLst>
              </a:rPr>
              <a:t>TRUP</a:t>
            </a:r>
            <a:endParaRPr lang="cs-CZ" sz="7200" b="1" cap="all" spc="0" dirty="0">
              <a:ln w="0"/>
              <a:solidFill>
                <a:schemeClr val="accent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3074" name="Picture 2" descr="C:\Users\uživatel\Desktop\posilovani-s-ohledem-na-somatotyp-clove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4824"/>
            <a:ext cx="208313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96136" y="1844824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Krk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1844824"/>
            <a:ext cx="22322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Břicho   </a:t>
            </a: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4389429" y="1988840"/>
            <a:ext cx="3494939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860032" y="2996952"/>
            <a:ext cx="28803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907704" y="2996952"/>
            <a:ext cx="2481725" cy="900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7740352" y="324898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9698" y="404664"/>
            <a:ext cx="748102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all" spc="0" dirty="0" smtClean="0">
                <a:ln w="0"/>
                <a:solidFill>
                  <a:schemeClr val="accent6"/>
                </a:solidFill>
                <a:effectLst>
                  <a:reflection blurRad="12700" stA="50000" endPos="50000" dist="5000" dir="5400000" sy="-100000" rotWithShape="0"/>
                </a:effectLst>
              </a:rPr>
              <a:t>Horní končetina</a:t>
            </a:r>
            <a:endParaRPr lang="cs-CZ" sz="7200" b="1" cap="all" spc="0" dirty="0">
              <a:ln w="0"/>
              <a:solidFill>
                <a:schemeClr val="accent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123" name="Picture 3" descr="C:\Users\uživatel\Desktop\arm_hand_p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060848"/>
            <a:ext cx="273630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2060848"/>
            <a:ext cx="201622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Paže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13" name="Levá složená závorka 12"/>
          <p:cNvSpPr/>
          <p:nvPr/>
        </p:nvSpPr>
        <p:spPr>
          <a:xfrm>
            <a:off x="3275856" y="2636912"/>
            <a:ext cx="576064" cy="16921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403648" y="2564904"/>
            <a:ext cx="1728192" cy="918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24128" y="2204864"/>
            <a:ext cx="30243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Rameno</a:t>
            </a:r>
            <a:endParaRPr lang="cs-CZ" dirty="0" smtClean="0"/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 flipV="1">
            <a:off x="4932040" y="4149080"/>
            <a:ext cx="26642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3851920" y="5517232"/>
            <a:ext cx="324036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259632" y="5157192"/>
            <a:ext cx="23042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403648" y="6237312"/>
            <a:ext cx="172819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932040" y="2348880"/>
            <a:ext cx="21602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0" y="4941168"/>
            <a:ext cx="1259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Dlaň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660" y="608284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450912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Loket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608284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Zápěstí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6" grpId="0"/>
      <p:bldP spid="3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7709" y="476672"/>
            <a:ext cx="735278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all" spc="0" dirty="0" smtClean="0">
                <a:ln w="0"/>
                <a:solidFill>
                  <a:schemeClr val="accent6"/>
                </a:solidFill>
                <a:effectLst>
                  <a:reflection blurRad="12700" stA="50000" endPos="50000" dist="5000" dir="5400000" sy="-100000" rotWithShape="0"/>
                </a:effectLst>
              </a:rPr>
              <a:t>Dolní končetina</a:t>
            </a:r>
            <a:endParaRPr lang="cs-CZ" sz="7200" b="1" cap="all" spc="0" dirty="0">
              <a:ln w="0"/>
              <a:solidFill>
                <a:schemeClr val="accent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147" name="Picture 3" descr="C:\Users\uživatel\Desktop\hlavnibambusoveponozky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88840"/>
            <a:ext cx="2808312" cy="438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1988840"/>
            <a:ext cx="28083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Stehno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788024" y="2276872"/>
            <a:ext cx="23762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220072" y="3789040"/>
            <a:ext cx="1944216" cy="1849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580112" y="5661248"/>
            <a:ext cx="1584176" cy="2979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79512" y="1772816"/>
            <a:ext cx="25922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Lýtko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187624" y="4581128"/>
            <a:ext cx="172819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475656" y="5157192"/>
            <a:ext cx="172819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051720" y="5810203"/>
            <a:ext cx="864096" cy="5673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475656" y="3573016"/>
            <a:ext cx="2376264" cy="6004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0" y="4173473"/>
            <a:ext cx="1187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912137"/>
            <a:ext cx="1475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Kotník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6237312"/>
            <a:ext cx="2051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Chodidlo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44308" y="3697000"/>
            <a:ext cx="1548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Koleno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44308" y="5405160"/>
            <a:ext cx="1620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Prsty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/>
      <p:bldP spid="3" grpId="0"/>
      <p:bldP spid="6" grpId="0"/>
      <p:bldP spid="8" grpId="0"/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Desktop\spine-257870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140" y="2636911"/>
            <a:ext cx="3828169" cy="446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61098" y="476672"/>
            <a:ext cx="682180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 w="0"/>
                <a:solidFill>
                  <a:schemeClr val="accent6"/>
                </a:solidFill>
                <a:effectLst>
                  <a:reflection blurRad="12700" stA="50000" endPos="50000" dist="5000" dir="5400000" sy="-100000" rotWithShape="0"/>
                </a:effectLst>
              </a:rPr>
              <a:t>Zadní část těla</a:t>
            </a:r>
            <a:endParaRPr lang="cs-CZ" sz="7200" b="1" cap="all" spc="0" dirty="0">
              <a:ln w="0"/>
              <a:solidFill>
                <a:schemeClr val="accent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2348880"/>
            <a:ext cx="29523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Páteř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563888" y="3789040"/>
            <a:ext cx="3888432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796136" y="4293096"/>
            <a:ext cx="309634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je součást kostry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800" dirty="0"/>
              <a:t>člověka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endParaRPr lang="cs-CZ" dirty="0" smtClean="0"/>
          </a:p>
          <a:p>
            <a:r>
              <a:rPr lang="cs-CZ" dirty="0" smtClean="0"/>
              <a:t>Je nejdůležitějším orgánem lidského těla srdce?</a:t>
            </a:r>
          </a:p>
          <a:p>
            <a:r>
              <a:rPr lang="cs-CZ" dirty="0" smtClean="0"/>
              <a:t>Stehno, koleno, chodidlo, pata – na jaké části těla se nachází?</a:t>
            </a:r>
          </a:p>
          <a:p>
            <a:r>
              <a:rPr lang="cs-CZ" dirty="0" smtClean="0"/>
              <a:t>Ukaž na svém těle, kde máš: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Rameno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Páteř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Krk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Zápěstí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Brada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Lýtko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Dlaň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253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920880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http</a:t>
            </a:r>
            <a:r>
              <a:rPr lang="cs-CZ" sz="900" dirty="0"/>
              <a:t>://www.google.cz/imgres?q=postava+d%C3%ADt%C4%9Bte&amp;start=20&amp;num=10&amp;um=1&amp;hl=cs&amp;biw=1366&amp;bih=667&amp;tbm=isch&amp;tbnid=v0krqN35GExQVM:&amp;imgrefurl=http://wiki.rvp.cz/Kabinet%252F0.0.0.Kliparty%252FPostavy&amp;docid=_q9VU4UwzUrihM&amp;imgurl=http://wiki.rvp.cz/%2540api/deki/files/17051/%</a:t>
            </a:r>
            <a:r>
              <a:rPr lang="cs-CZ" sz="900" dirty="0" smtClean="0"/>
              <a:t>253Dsyn.jpg&amp;w=332&amp;h=475&amp;ei=lTypUObcHcf-4QSh-4Fw&amp;zoom=1&amp;iact=hc&amp;vpx=1004&amp;vpy=102&amp;dur=2136&amp;hovh=269&amp;hovw=188&amp;tx=83&amp;ty=155&amp;sig=116795107639744240493&amp;sqi=2&amp;page=2&amp;tbnh=128&amp;tbnw=89&amp;ndsp=27&amp;ved=1t:429,r:38,s:0,i:58</a:t>
            </a:r>
          </a:p>
          <a:p>
            <a:r>
              <a:rPr lang="cs-CZ" sz="900" dirty="0" smtClean="0"/>
              <a:t>18.11.2012   21.07</a:t>
            </a:r>
          </a:p>
          <a:p>
            <a:endParaRPr lang="cs-CZ" sz="900" dirty="0"/>
          </a:p>
          <a:p>
            <a:r>
              <a:rPr lang="cs-CZ" sz="900" dirty="0"/>
              <a:t>http://www.google.cz/imgres?q=obr%C3%A1zek+hlava&amp;um=1&amp;hl=cs&amp;biw=1366&amp;bih=667&amp;tbm=isch&amp;tbnid=JzDPDgXlQB6sxM:&amp;imgrefurl=http://wiki.rvp.cz/Kabinet/0.0.0.Kliparty/Lid%25C3%25A9&amp;docid=Myz-cN0YgsGThM&amp;imgurl=http://wiki.rvp.cz/%2540api/deki/files/17907/%</a:t>
            </a:r>
            <a:r>
              <a:rPr lang="cs-CZ" sz="900" dirty="0" smtClean="0"/>
              <a:t>253Dhlava2.jpg&amp;w=874&amp;h=1240&amp;ei=QUCpUNqJIeXN4QTD0oGwBA&amp;zoom=1&amp;iact=hc&amp;vpx=406&amp;vpy=117&amp;dur=5683&amp;hovh=268&amp;hovw=188&amp;tx=140&amp;ty=164&amp;sig=116795107639744240493&amp;page=1&amp;tbnh=143&amp;tbnw=101&amp;start=0&amp;ndsp=23&amp;ved=1t:429,r:2,s:0,i:72</a:t>
            </a:r>
          </a:p>
          <a:p>
            <a:r>
              <a:rPr lang="cs-CZ" sz="900" dirty="0" smtClean="0"/>
              <a:t>18.11.2012   21.10</a:t>
            </a:r>
          </a:p>
          <a:p>
            <a:endParaRPr lang="cs-CZ" sz="900" dirty="0"/>
          </a:p>
          <a:p>
            <a:r>
              <a:rPr lang="cs-CZ" sz="900" dirty="0"/>
              <a:t>http://www.google.cz/imgres?q=trup+%C4%8Dlov%C4%9Bka&amp;um=1&amp;hl=cs&amp;sa=N&amp;biw=1366&amp;bih=624&amp;tbm=isch&amp;tbnid=3ChaKwyY_6N0OM:&amp;imgrefurl=http://www.sportnutrition2.cz/clanek/posilovani-s-ohledem-na-somatotyp-cloveka:4/&amp;docid=A75ACVH2kQmCSM&amp;imgurl=http://</a:t>
            </a:r>
            <a:r>
              <a:rPr lang="cs-CZ" sz="900" dirty="0" smtClean="0"/>
              <a:t>www.sportnutrition2.cz/image/product/800:600/jpg/47/posilovani-s-ohledem-na-somatotyp-cloveka.jpg&amp;w=350&amp;h=345&amp;ei=dUWpUOiZKOXQ4QSt5YGgBQ&amp;zoom=1&amp;iact=hc&amp;vpx=233&amp;vpy=219&amp;dur=4491&amp;hovh=223&amp;hovw=226&amp;tx=145&amp;ty=87&amp;sig=116795107639744240493&amp;page=2&amp;tbnh=144&amp;tbnw=146&amp;start=24&amp;ndsp=29&amp;ved=1t:429,r:33,s:0,i:172</a:t>
            </a:r>
          </a:p>
          <a:p>
            <a:r>
              <a:rPr lang="cs-CZ" sz="900" dirty="0" smtClean="0"/>
              <a:t>18.11.2012   21.33</a:t>
            </a:r>
            <a:endParaRPr lang="cs-CZ" sz="900" dirty="0"/>
          </a:p>
          <a:p>
            <a:endParaRPr lang="cs-CZ" sz="900" dirty="0" smtClean="0"/>
          </a:p>
          <a:p>
            <a:r>
              <a:rPr lang="cs-CZ" sz="900" dirty="0"/>
              <a:t>http://www.google.cz/imgres?q=horn%C3%AD+kon%C4%8Detina&amp;start=96&amp;um=1&amp;hl=cs&amp;biw=1366&amp;bih=624&amp;tbm=isch&amp;tbnid=Xbwi3x8U9MeVsM:&amp;imgrefurl=http://www.healthhype.com/arm-pain-types-symptoms-diagnosis.html&amp;docid=r9Jl0F4AwdxU3M&amp;imgurl=http://</a:t>
            </a:r>
            <a:r>
              <a:rPr lang="cs-CZ" sz="900" dirty="0" smtClean="0"/>
              <a:t>www.healthhype.com/wp-content/uploads/arm_hand_pain.jpg&amp;w=250&amp;h=384&amp;ei=cUipUMaIDYbi4QTpnID4BQ&amp;zoom=1&amp;iact=hc&amp;vpx=351&amp;vpy=101&amp;dur=423&amp;hovh=141&amp;hovw=91&amp;tx=111&amp;ty=152&amp;sig=116795107639744240493&amp;page=4&amp;tbnh=141&amp;tbnw=91&amp;ndsp=31&amp;ved=1t:429,r:21,s:100,i:67</a:t>
            </a:r>
          </a:p>
          <a:p>
            <a:r>
              <a:rPr lang="cs-CZ" sz="900" dirty="0" smtClean="0"/>
              <a:t>18.11.2012   21.46</a:t>
            </a:r>
          </a:p>
          <a:p>
            <a:endParaRPr lang="cs-CZ" sz="900" dirty="0"/>
          </a:p>
          <a:p>
            <a:r>
              <a:rPr lang="cs-CZ" sz="900" dirty="0"/>
              <a:t>http://www.google.cz/imgres?q=doln%C3%AD+kon%C4%8Detina+kreslen%C3%A1&amp;start=129&amp;um=1&amp;hl=cs&amp;biw=1366&amp;bih=624&amp;tbm=isch&amp;tbnid=Wc2R_wEVphNuNM:&amp;imgrefurl=http://www.kupomania.cz/nabidky-serveru/Slevycz.cz&amp;docid=ZaqWnt8PiiinEM&amp;imgurl=http://</a:t>
            </a:r>
            <a:r>
              <a:rPr lang="cs-CZ" sz="900" dirty="0" smtClean="0"/>
              <a:t>www.slevycz.cz/img/w-500,h-500/2012-08-13/hlavnibambusoveponozky1.jpg&amp;w=500&amp;h=234&amp;ei=xUypUPDcHMLd4QTStoCwBQ&amp;zoom=1&amp;iact=hc&amp;vpx=145&amp;vpy=255&amp;dur=5207&amp;hovh=153&amp;hovw=328&amp;tx=46&amp;ty=105&amp;sig=116795107639744240493&amp;page=7&amp;tbnh=139&amp;tbnw=298&amp;ndsp=23&amp;ved=1t:429,r:45,s:100,i:140</a:t>
            </a:r>
          </a:p>
          <a:p>
            <a:r>
              <a:rPr lang="cs-CZ" sz="900" dirty="0" smtClean="0"/>
              <a:t>18.11.2012   22.12</a:t>
            </a:r>
          </a:p>
          <a:p>
            <a:endParaRPr lang="cs-CZ" sz="900" dirty="0" smtClean="0"/>
          </a:p>
          <a:p>
            <a:r>
              <a:rPr lang="cs-CZ" sz="900" dirty="0"/>
              <a:t>http://</a:t>
            </a:r>
            <a:r>
              <a:rPr lang="cs-CZ" sz="900" dirty="0" smtClean="0"/>
              <a:t>pixabay.com/static/uploads/photo/2014/02/04/08/37/spine-257870_640.jpg</a:t>
            </a:r>
          </a:p>
          <a:p>
            <a:r>
              <a:rPr lang="cs-CZ" sz="900" dirty="0" smtClean="0"/>
              <a:t>18. 11. 2012 22:14</a:t>
            </a:r>
            <a:endParaRPr lang="cs-CZ" sz="900" dirty="0" smtClean="0"/>
          </a:p>
          <a:p>
            <a:endParaRPr lang="cs-CZ" sz="900" dirty="0"/>
          </a:p>
          <a:p>
            <a:endParaRPr lang="cs-CZ" sz="9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548680"/>
            <a:ext cx="374441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Cit. </a:t>
            </a:r>
            <a:r>
              <a:rPr lang="cs-CZ" sz="1050" smtClean="0"/>
              <a:t>2012-11-18  </a:t>
            </a:r>
            <a:r>
              <a:rPr lang="cs-CZ" sz="1050" dirty="0"/>
              <a:t>Obrazový materiál dostupný na: </a:t>
            </a:r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356</Words>
  <Application>Microsoft Office PowerPoint</Application>
  <PresentationFormat>Předvádění na obrazovce (4:3)</PresentationFormat>
  <Paragraphs>165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30</cp:revision>
  <dcterms:created xsi:type="dcterms:W3CDTF">2012-10-04T17:02:39Z</dcterms:created>
  <dcterms:modified xsi:type="dcterms:W3CDTF">2014-08-26T18:02:05Z</dcterms:modified>
</cp:coreProperties>
</file>