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16" r:id="rId2"/>
    <p:sldId id="317" r:id="rId3"/>
    <p:sldId id="308" r:id="rId4"/>
    <p:sldId id="278" r:id="rId5"/>
    <p:sldId id="280" r:id="rId6"/>
    <p:sldId id="281" r:id="rId7"/>
    <p:sldId id="282" r:id="rId8"/>
    <p:sldId id="309" r:id="rId9"/>
    <p:sldId id="283" r:id="rId10"/>
    <p:sldId id="310" r:id="rId11"/>
    <p:sldId id="311" r:id="rId12"/>
    <p:sldId id="312" r:id="rId13"/>
    <p:sldId id="313" r:id="rId14"/>
    <p:sldId id="284" r:id="rId15"/>
    <p:sldId id="293" r:id="rId16"/>
    <p:sldId id="298" r:id="rId17"/>
    <p:sldId id="314" r:id="rId18"/>
    <p:sldId id="315" r:id="rId19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922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98C1FED2-B68C-4A1C-AB78-2F2DB2590E1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F12ED4-B0E2-4300-987A-D581922B7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9151EA-411B-462B-81F6-730E0639FC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C11AD1-06CD-4737-853E-3A66176CE8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F91BD6-E70D-418A-830E-1B2677BEB9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A15F00-6433-4536-977E-F6405EA4E0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7F2E6F-D75F-418B-93AB-6F3B5E4E80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51A88F-FC87-43C0-AF5A-716707416A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CB1B24-8F28-485C-A242-A03A88AEDC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B03B26-31CA-47A2-8F81-06B720077B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CBB896-2503-49B5-9C81-79A31DA8D9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DFFE51-01F0-4CD1-B7F7-AFE2C3C0B2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AE6DDF4-2646-47E6-81DC-60924E3F49C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ChangeArrowheads="1"/>
          </p:cNvSpPr>
          <p:nvPr/>
        </p:nvSpPr>
        <p:spPr bwMode="auto">
          <a:xfrm>
            <a:off x="0" y="-288925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73780" name="Group 52"/>
          <p:cNvGraphicFramePr>
            <a:graphicFrameLocks noGrp="1"/>
          </p:cNvGraphicFramePr>
          <p:nvPr/>
        </p:nvGraphicFramePr>
        <p:xfrm>
          <a:off x="0" y="889000"/>
          <a:ext cx="9144000" cy="5990591"/>
        </p:xfrm>
        <a:graphic>
          <a:graphicData uri="http://schemas.openxmlformats.org/drawingml/2006/table">
            <a:tbl>
              <a:tblPr/>
              <a:tblGrid>
                <a:gridCol w="2339975"/>
                <a:gridCol w="6804025"/>
              </a:tblGrid>
              <a:tr h="350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VY_32_INOVACE_325_Energetický metabolismus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 odborná škola, Opava,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příspěvková organizace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Ing. Lenka Dohnalová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1.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29. 8. 2012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.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2012, biologie 1.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6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 je určen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pro výklad nové látky o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energetickém metabolismu a k jejímu opakování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Učební materiál umožňuje přehlednější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snadnější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způsob vysvětlení učiva.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energetický metabolismus, přenašeči, fototrofy, chemotrofy, autotrofie, heterotrofie, fotosyntéza, dýchání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8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lze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 použít pro výklad nového učiva v hodině, k opakování učiva i k samostudiu. Při výkladu látky je možné využít postupného zobrazování informací k jednotlivým tématům a tím je dán prostor pro práci s žáky.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 konci učebního materiálu jsou umístěné otázky k procvičení probraného učiva.  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09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3777" name="Rectangle 49"/>
          <p:cNvSpPr>
            <a:spLocks noChangeArrowheads="1"/>
          </p:cNvSpPr>
          <p:nvPr/>
        </p:nvSpPr>
        <p:spPr bwMode="auto">
          <a:xfrm>
            <a:off x="0" y="7146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73778" name="Picture 50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557338"/>
            <a:ext cx="447675" cy="439737"/>
          </a:xfrm>
          <a:prstGeom prst="rect">
            <a:avLst/>
          </a:prstGeom>
          <a:noFill/>
        </p:spPr>
      </p:pic>
      <p:pic>
        <p:nvPicPr>
          <p:cNvPr id="73781" name="Picture 53" descr="logolink_col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0"/>
            <a:ext cx="4537075" cy="87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/>
              <a:t>Energetický metabolismus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Energetický metabolismus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poskytuje energii buňce k vykonávání životních funkcí</a:t>
            </a:r>
          </a:p>
          <a:p>
            <a:pPr lvl="1"/>
            <a:r>
              <a:rPr lang="cs-CZ"/>
              <a:t>přeměna látek, růst, pohyb, reakce na podráždění, rozmnožování ….</a:t>
            </a:r>
          </a:p>
          <a:p>
            <a:pPr lvl="1"/>
            <a:endParaRPr lang="cs-CZ" sz="1000"/>
          </a:p>
          <a:p>
            <a:r>
              <a:rPr lang="cs-CZ"/>
              <a:t>pro buňku má význam pouze energie vyskytující se v chemických vazbách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765175"/>
            <a:ext cx="8540750" cy="5334000"/>
          </a:xfrm>
        </p:spPr>
        <p:txBody>
          <a:bodyPr/>
          <a:lstStyle/>
          <a:p>
            <a:r>
              <a:rPr lang="cs-CZ" dirty="0"/>
              <a:t>v buňce platí tyto fyzikální zákony o přeměně energie </a:t>
            </a:r>
          </a:p>
          <a:p>
            <a:pPr lvl="1">
              <a:buFontTx/>
              <a:buNone/>
            </a:pPr>
            <a:r>
              <a:rPr lang="cs-CZ" dirty="0"/>
              <a:t>I. </a:t>
            </a:r>
            <a:r>
              <a:rPr lang="cs-CZ" b="1" dirty="0"/>
              <a:t>věta termodynamiky</a:t>
            </a:r>
          </a:p>
          <a:p>
            <a:pPr lvl="2"/>
            <a:r>
              <a:rPr lang="cs-CZ" dirty="0"/>
              <a:t>energii nelze ani </a:t>
            </a:r>
            <a:r>
              <a:rPr lang="cs-CZ" dirty="0" smtClean="0"/>
              <a:t>vytvořit </a:t>
            </a:r>
            <a:r>
              <a:rPr lang="cs-CZ" dirty="0"/>
              <a:t>ani zničit, lze ji pouze převést z jedné formy na formu jinou</a:t>
            </a:r>
          </a:p>
          <a:p>
            <a:pPr lvl="1">
              <a:buFontTx/>
              <a:buNone/>
            </a:pPr>
            <a:r>
              <a:rPr lang="cs-CZ" dirty="0"/>
              <a:t>II. </a:t>
            </a:r>
            <a:r>
              <a:rPr lang="cs-CZ" b="1" dirty="0"/>
              <a:t>věta termodynamiky</a:t>
            </a:r>
          </a:p>
          <a:p>
            <a:pPr lvl="2"/>
            <a:r>
              <a:rPr lang="cs-CZ" dirty="0"/>
              <a:t>při každé přeměně se část energie mění na teplo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sz="3600" b="1" dirty="0"/>
              <a:t>=</a:t>
            </a:r>
            <a:r>
              <a:rPr lang="en-US" sz="3600" b="1" dirty="0"/>
              <a:t>&gt;</a:t>
            </a:r>
            <a:r>
              <a:rPr lang="cs-CZ" sz="3600" b="1" dirty="0"/>
              <a:t> v buňce energie nevzniká, ani 	nemizí, pouze se jedna forma 	energie přemění ve formu jinou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620713"/>
            <a:ext cx="8158163" cy="5478462"/>
          </a:xfrm>
        </p:spPr>
        <p:txBody>
          <a:bodyPr/>
          <a:lstStyle/>
          <a:p>
            <a:r>
              <a:rPr lang="cs-CZ"/>
              <a:t>přenašeči</a:t>
            </a:r>
          </a:p>
          <a:p>
            <a:pPr lvl="1"/>
            <a:r>
              <a:rPr lang="cs-CZ"/>
              <a:t>látky, které uvolněnou energii zachytí, podrží a podle potřeby ji uvolní</a:t>
            </a:r>
          </a:p>
          <a:p>
            <a:pPr lvl="1"/>
            <a:r>
              <a:rPr lang="cs-CZ"/>
              <a:t>univerzálním přenašečem je </a:t>
            </a:r>
            <a:r>
              <a:rPr lang="cs-CZ" b="1"/>
              <a:t>ATP </a:t>
            </a:r>
            <a:r>
              <a:rPr lang="cs-CZ"/>
              <a:t>(adenozintrifosfát)</a:t>
            </a:r>
          </a:p>
          <a:p>
            <a:pPr lvl="2"/>
            <a:r>
              <a:rPr lang="cs-CZ"/>
              <a:t>tzv. pohotovostní zdroj energie, každá buňka si ho vytváří sama</a:t>
            </a:r>
          </a:p>
          <a:p>
            <a:pPr lvl="2"/>
            <a:r>
              <a:rPr lang="cs-CZ"/>
              <a:t>fosforylace</a:t>
            </a:r>
          </a:p>
          <a:p>
            <a:pPr lvl="2">
              <a:buFontTx/>
              <a:buNone/>
            </a:pPr>
            <a:r>
              <a:rPr lang="cs-CZ"/>
              <a:t>		</a:t>
            </a:r>
            <a:r>
              <a:rPr lang="cs-CZ" b="1"/>
              <a:t>ADP + P + energie </a:t>
            </a:r>
            <a:r>
              <a:rPr lang="en-US" b="1"/>
              <a:t>&lt;</a:t>
            </a:r>
            <a:r>
              <a:rPr lang="cs-CZ" b="1"/>
              <a:t>=</a:t>
            </a:r>
            <a:r>
              <a:rPr lang="en-US" b="1"/>
              <a:t>&gt;</a:t>
            </a:r>
            <a:r>
              <a:rPr lang="cs-CZ" b="1"/>
              <a:t> ATP + H</a:t>
            </a:r>
            <a:r>
              <a:rPr lang="cs-CZ" sz="1200" b="1"/>
              <a:t>2</a:t>
            </a:r>
            <a:r>
              <a:rPr lang="cs-CZ" b="1"/>
              <a:t>O</a:t>
            </a:r>
            <a:r>
              <a:rPr lang="cs-CZ"/>
              <a:t> </a:t>
            </a:r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765175"/>
            <a:ext cx="8086725" cy="5334000"/>
          </a:xfrm>
        </p:spPr>
        <p:txBody>
          <a:bodyPr/>
          <a:lstStyle/>
          <a:p>
            <a:r>
              <a:rPr lang="cs-CZ" sz="3600"/>
              <a:t>využití energie</a:t>
            </a:r>
          </a:p>
          <a:p>
            <a:pPr lvl="1"/>
            <a:r>
              <a:rPr lang="cs-CZ" sz="3200"/>
              <a:t>pro životní funkce </a:t>
            </a:r>
          </a:p>
          <a:p>
            <a:pPr lvl="1"/>
            <a:r>
              <a:rPr lang="cs-CZ" sz="3200"/>
              <a:t>k tvorbě energetických zásob</a:t>
            </a:r>
          </a:p>
          <a:p>
            <a:pPr lvl="1"/>
            <a:r>
              <a:rPr lang="cs-CZ" sz="3200"/>
              <a:t>k udržení stálé teploty těla u živočichů se stálou tělesnou teplotou</a:t>
            </a:r>
          </a:p>
          <a:p>
            <a:pPr lvl="2"/>
            <a:r>
              <a:rPr lang="cs-CZ" sz="2800"/>
              <a:t>ptáci, savci</a:t>
            </a:r>
          </a:p>
          <a:p>
            <a:pPr>
              <a:buFontTx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549275"/>
            <a:ext cx="8540750" cy="5549900"/>
          </a:xfrm>
        </p:spPr>
        <p:txBody>
          <a:bodyPr/>
          <a:lstStyle/>
          <a:p>
            <a:pPr marL="609600" indent="-609600"/>
            <a:r>
              <a:rPr lang="cs-CZ" b="1"/>
              <a:t>dělení organismů podle zdroje přijímané energie</a:t>
            </a:r>
          </a:p>
          <a:p>
            <a:pPr marL="990600" lvl="1" indent="-533400">
              <a:buFontTx/>
              <a:buNone/>
            </a:pPr>
            <a:r>
              <a:rPr lang="cs-CZ" b="1"/>
              <a:t>a) </a:t>
            </a:r>
            <a:r>
              <a:rPr lang="cs-CZ" b="1" u="sng"/>
              <a:t>fototrofy</a:t>
            </a:r>
          </a:p>
          <a:p>
            <a:pPr marL="1371600" lvl="2" indent="-457200"/>
            <a:r>
              <a:rPr lang="cs-CZ"/>
              <a:t>zdrojem energie je sluneční záření</a:t>
            </a:r>
          </a:p>
          <a:p>
            <a:pPr marL="990600" lvl="1" indent="-533400">
              <a:buFontTx/>
              <a:buNone/>
            </a:pPr>
            <a:r>
              <a:rPr lang="cs-CZ" b="1"/>
              <a:t>b) </a:t>
            </a:r>
            <a:r>
              <a:rPr lang="cs-CZ" b="1" u="sng"/>
              <a:t>chemotrofy</a:t>
            </a:r>
            <a:endParaRPr lang="cs-CZ" u="sng"/>
          </a:p>
          <a:p>
            <a:pPr marL="1371600" lvl="2" indent="-457200"/>
            <a:r>
              <a:rPr lang="cs-CZ"/>
              <a:t>energii získávají oxidací organických látek (</a:t>
            </a:r>
            <a:r>
              <a:rPr lang="cs-CZ" b="1"/>
              <a:t>chemoorganotrofie</a:t>
            </a:r>
            <a:r>
              <a:rPr lang="cs-CZ"/>
              <a:t>) nebo oxidací anorganických látek (</a:t>
            </a:r>
            <a:r>
              <a:rPr lang="cs-CZ" b="1"/>
              <a:t>chemolitotrofie</a:t>
            </a:r>
            <a:r>
              <a:rPr lang="cs-CZ"/>
              <a:t>)</a:t>
            </a:r>
          </a:p>
          <a:p>
            <a:pPr marL="1371600" lvl="2" indent="-457200"/>
            <a:endParaRPr lang="cs-CZ" sz="1000"/>
          </a:p>
          <a:p>
            <a:pPr marL="609600" indent="-609600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609600" indent="-609600"/>
            <a:r>
              <a:rPr lang="cs-CZ" b="1"/>
              <a:t>dělení organismů podle způsobu získávání chemických sloučenin bohatých na energii</a:t>
            </a:r>
          </a:p>
          <a:p>
            <a:pPr marL="609600" indent="-609600">
              <a:buFontTx/>
              <a:buNone/>
            </a:pPr>
            <a:endParaRPr lang="cs-CZ" sz="1600" b="1"/>
          </a:p>
          <a:p>
            <a:pPr marL="990600" lvl="1" indent="-533400">
              <a:buFontTx/>
              <a:buAutoNum type="alphaLcParenR"/>
            </a:pPr>
            <a:r>
              <a:rPr lang="cs-CZ" b="1" u="sng"/>
              <a:t>autotrofie</a:t>
            </a:r>
          </a:p>
          <a:p>
            <a:pPr marL="990600" lvl="1" indent="-533400">
              <a:buFontTx/>
              <a:buNone/>
            </a:pPr>
            <a:endParaRPr lang="cs-CZ" sz="1400" b="1" u="sng"/>
          </a:p>
          <a:p>
            <a:pPr marL="990600" lvl="1" indent="-533400">
              <a:buFontTx/>
              <a:buNone/>
            </a:pPr>
            <a:r>
              <a:rPr lang="cs-CZ" b="1"/>
              <a:t>b) </a:t>
            </a:r>
            <a:r>
              <a:rPr lang="cs-CZ" b="1" u="sng"/>
              <a:t>heterotrofie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a) autotrofie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=</a:t>
            </a:r>
            <a:r>
              <a:rPr lang="en-US"/>
              <a:t>&gt;</a:t>
            </a:r>
            <a:r>
              <a:rPr lang="cs-CZ"/>
              <a:t> schopnost organismů vytvářet z jednoduchých anorganických látek s nízkou energií látky organické bohaté na energii, ze kterých se podle potřeby energie uvolňuje </a:t>
            </a:r>
          </a:p>
          <a:p>
            <a:endParaRPr lang="cs-CZ" sz="1200"/>
          </a:p>
          <a:p>
            <a:r>
              <a:rPr lang="cs-CZ" b="1"/>
              <a:t>fotoautotrofní organismy</a:t>
            </a:r>
          </a:p>
          <a:p>
            <a:pPr lvl="1"/>
            <a:r>
              <a:rPr lang="cs-CZ"/>
              <a:t>rostliny, některé bakterie, sinice, řasy</a:t>
            </a:r>
          </a:p>
          <a:p>
            <a:pPr lvl="1"/>
            <a:r>
              <a:rPr lang="cs-CZ"/>
              <a:t>zdrojem energie je světlo</a:t>
            </a:r>
          </a:p>
          <a:p>
            <a:pPr lvl="1">
              <a:buFontTx/>
              <a:buNone/>
            </a:pPr>
            <a:r>
              <a:rPr lang="cs-CZ"/>
              <a:t>	</a:t>
            </a:r>
            <a:endParaRPr lang="en-US" b="1" u="sng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Fotosyntéza 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=</a:t>
            </a:r>
            <a:r>
              <a:rPr lang="en-US"/>
              <a:t>&gt;</a:t>
            </a:r>
            <a:r>
              <a:rPr lang="cs-CZ"/>
              <a:t> tvorba organických látek z anorganických  	za účasti světelné energie</a:t>
            </a:r>
          </a:p>
          <a:p>
            <a:endParaRPr lang="cs-CZ" sz="1000"/>
          </a:p>
          <a:p>
            <a:pPr>
              <a:buFontTx/>
              <a:buNone/>
            </a:pPr>
            <a:r>
              <a:rPr lang="cs-CZ" i="1"/>
              <a:t>=</a:t>
            </a:r>
            <a:r>
              <a:rPr lang="en-US" i="1"/>
              <a:t>&gt;</a:t>
            </a:r>
            <a:r>
              <a:rPr lang="cs-CZ" i="1"/>
              <a:t> organismy zachycují sluneční energii a 	používají ji k syntéze energeticky 	bohatých látek z látek jednoduchých, 	energeticky chudých</a:t>
            </a:r>
          </a:p>
          <a:p>
            <a:pPr>
              <a:buFontTx/>
              <a:buNone/>
            </a:pPr>
            <a:endParaRPr lang="cs-CZ" sz="1000" i="1"/>
          </a:p>
          <a:p>
            <a:pPr>
              <a:buFontTx/>
              <a:buNone/>
            </a:pPr>
            <a:r>
              <a:rPr lang="cs-CZ" i="1"/>
              <a:t>=</a:t>
            </a:r>
            <a:r>
              <a:rPr lang="en-US" i="1"/>
              <a:t>&gt;</a:t>
            </a:r>
            <a:r>
              <a:rPr lang="cs-CZ" i="1"/>
              <a:t> přeměna světelné energie na chemickou</a:t>
            </a:r>
            <a:r>
              <a:rPr lang="cs-CZ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476250"/>
            <a:ext cx="8540750" cy="56229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fotoautotrofní organismy</a:t>
            </a:r>
          </a:p>
          <a:p>
            <a:pPr lvl="1">
              <a:lnSpc>
                <a:spcPct val="90000"/>
              </a:lnSpc>
            </a:pPr>
            <a:r>
              <a:rPr lang="cs-CZ"/>
              <a:t>organismy jsou hlavními producenty O</a:t>
            </a:r>
            <a:r>
              <a:rPr lang="cs-CZ" sz="1600"/>
              <a:t>2</a:t>
            </a:r>
            <a:r>
              <a:rPr lang="cs-CZ"/>
              <a:t> na planetě </a:t>
            </a:r>
          </a:p>
          <a:p>
            <a:pPr lvl="1">
              <a:lnSpc>
                <a:spcPct val="90000"/>
              </a:lnSpc>
            </a:pPr>
            <a:r>
              <a:rPr lang="cs-CZ"/>
              <a:t>syntetizované látky jsou potravou heterotrofních organismů </a:t>
            </a:r>
          </a:p>
          <a:p>
            <a:pPr lvl="1">
              <a:lnSpc>
                <a:spcPct val="90000"/>
              </a:lnSpc>
            </a:pPr>
            <a:endParaRPr lang="cs-CZ" sz="900"/>
          </a:p>
          <a:p>
            <a:pPr>
              <a:lnSpc>
                <a:spcPct val="90000"/>
              </a:lnSpc>
            </a:pPr>
            <a:r>
              <a:rPr lang="cs-CZ"/>
              <a:t>rovnice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		</a:t>
            </a:r>
            <a:r>
              <a:rPr lang="cs-CZ" sz="2800" b="1"/>
              <a:t>6CO</a:t>
            </a:r>
            <a:r>
              <a:rPr lang="cs-CZ" sz="1800" b="1"/>
              <a:t>2</a:t>
            </a:r>
            <a:r>
              <a:rPr lang="cs-CZ" sz="2800" b="1"/>
              <a:t> + 12H</a:t>
            </a:r>
            <a:r>
              <a:rPr lang="cs-CZ" sz="1800" b="1"/>
              <a:t>2</a:t>
            </a:r>
            <a:r>
              <a:rPr lang="cs-CZ" sz="2800" b="1"/>
              <a:t>O </a:t>
            </a:r>
            <a:r>
              <a:rPr lang="cs-CZ" sz="2800" b="1">
                <a:latin typeface="Times New Roman" pitchFamily="18" charset="0"/>
              </a:rPr>
              <a:t>→ </a:t>
            </a:r>
            <a:r>
              <a:rPr lang="cs-CZ" sz="2800" b="1"/>
              <a:t>C</a:t>
            </a:r>
            <a:r>
              <a:rPr lang="cs-CZ" sz="1800" b="1"/>
              <a:t>6</a:t>
            </a:r>
            <a:r>
              <a:rPr lang="cs-CZ" sz="2800" b="1"/>
              <a:t>H</a:t>
            </a:r>
            <a:r>
              <a:rPr lang="cs-CZ" sz="1800" b="1"/>
              <a:t>12</a:t>
            </a:r>
            <a:r>
              <a:rPr lang="cs-CZ" sz="2800" b="1"/>
              <a:t>O</a:t>
            </a:r>
            <a:r>
              <a:rPr lang="cs-CZ" sz="1800" b="1"/>
              <a:t>6</a:t>
            </a:r>
            <a:r>
              <a:rPr lang="cs-CZ" sz="2800" b="1"/>
              <a:t> + 6O</a:t>
            </a:r>
            <a:r>
              <a:rPr lang="cs-CZ" sz="1800" b="1"/>
              <a:t>2</a:t>
            </a:r>
            <a:r>
              <a:rPr lang="cs-CZ" sz="2800" b="1"/>
              <a:t> + 6H</a:t>
            </a:r>
            <a:r>
              <a:rPr lang="cs-CZ" sz="1800" b="1"/>
              <a:t>2</a:t>
            </a:r>
            <a:r>
              <a:rPr lang="cs-CZ" sz="2800" b="1"/>
              <a:t>O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400">
                <a:cs typeface="Times New Roman" pitchFamily="18" charset="0"/>
              </a:rPr>
              <a:t>světlo a chlorofyl</a:t>
            </a:r>
            <a:endParaRPr lang="cs-CZ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/>
              <a:t>schopnost mají</a:t>
            </a:r>
          </a:p>
          <a:p>
            <a:pPr lvl="1">
              <a:lnSpc>
                <a:spcPct val="90000"/>
              </a:lnSpc>
            </a:pPr>
            <a:r>
              <a:rPr lang="cs-CZ"/>
              <a:t>sinice, zelené a purpurové bakterie (prok. org.)</a:t>
            </a:r>
          </a:p>
          <a:p>
            <a:pPr lvl="1">
              <a:lnSpc>
                <a:spcPct val="90000"/>
              </a:lnSpc>
            </a:pPr>
            <a:r>
              <a:rPr lang="cs-CZ"/>
              <a:t>rostliny (ekar. org.)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188913"/>
            <a:ext cx="8540750" cy="5910262"/>
          </a:xfrm>
        </p:spPr>
        <p:txBody>
          <a:bodyPr/>
          <a:lstStyle/>
          <a:p>
            <a:r>
              <a:rPr lang="cs-CZ" b="1"/>
              <a:t>probíhá u rostlin v chloroplastech</a:t>
            </a:r>
          </a:p>
          <a:p>
            <a:endParaRPr lang="cs-CZ" sz="1000" b="1"/>
          </a:p>
          <a:p>
            <a:r>
              <a:rPr lang="cs-CZ" b="1"/>
              <a:t>fáze fotosyntézy</a:t>
            </a:r>
          </a:p>
          <a:p>
            <a:pPr lvl="1">
              <a:buFontTx/>
              <a:buNone/>
            </a:pPr>
            <a:r>
              <a:rPr lang="cs-CZ" b="1"/>
              <a:t>1. světelná </a:t>
            </a:r>
            <a:r>
              <a:rPr lang="cs-CZ"/>
              <a:t>(primární proces)</a:t>
            </a:r>
          </a:p>
          <a:p>
            <a:pPr lvl="2"/>
            <a:r>
              <a:rPr lang="cs-CZ"/>
              <a:t>závislá na světle = </a:t>
            </a:r>
            <a:r>
              <a:rPr lang="cs-CZ" b="1"/>
              <a:t>fotochemická</a:t>
            </a:r>
            <a:endParaRPr lang="cs-CZ"/>
          </a:p>
          <a:p>
            <a:pPr lvl="2"/>
            <a:r>
              <a:rPr lang="cs-CZ"/>
              <a:t>přeměna energie světelné na chemickou – vznik přenašeče ATP a redukčního činidla NADPH+H</a:t>
            </a:r>
          </a:p>
          <a:p>
            <a:pPr lvl="2"/>
            <a:endParaRPr lang="cs-CZ" sz="1000"/>
          </a:p>
          <a:p>
            <a:pPr lvl="1">
              <a:buFontTx/>
              <a:buNone/>
            </a:pPr>
            <a:r>
              <a:rPr lang="cs-CZ" b="1"/>
              <a:t>2. temnostní</a:t>
            </a:r>
            <a:r>
              <a:rPr lang="cs-CZ"/>
              <a:t> (sekundární procesy)</a:t>
            </a:r>
          </a:p>
          <a:p>
            <a:pPr lvl="2"/>
            <a:r>
              <a:rPr lang="cs-CZ"/>
              <a:t>série enzymových reakcí nepřímo závislých na světelné energii</a:t>
            </a:r>
          </a:p>
          <a:p>
            <a:pPr lvl="2"/>
            <a:r>
              <a:rPr lang="cs-CZ"/>
              <a:t>fixace CO2 a jeho redukce na sacharidy při využití ATP a NADPH+H</a:t>
            </a:r>
            <a:endParaRPr lang="cs-CZ" b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549275"/>
            <a:ext cx="8540750" cy="5549900"/>
          </a:xfrm>
        </p:spPr>
        <p:txBody>
          <a:bodyPr/>
          <a:lstStyle/>
          <a:p>
            <a:r>
              <a:rPr lang="cs-CZ" b="1"/>
              <a:t>faktory ovlivňující fotosyntézu</a:t>
            </a:r>
          </a:p>
          <a:p>
            <a:pPr lvl="1">
              <a:buFontTx/>
              <a:buNone/>
            </a:pPr>
            <a:r>
              <a:rPr lang="cs-CZ" b="1"/>
              <a:t>a) vnitřní</a:t>
            </a:r>
          </a:p>
          <a:p>
            <a:pPr lvl="2"/>
            <a:r>
              <a:rPr lang="cs-CZ"/>
              <a:t>množství a kvalita chlorofylu</a:t>
            </a:r>
          </a:p>
          <a:p>
            <a:pPr lvl="2"/>
            <a:r>
              <a:rPr lang="cs-CZ"/>
              <a:t>množství asimilátů</a:t>
            </a:r>
          </a:p>
          <a:p>
            <a:pPr lvl="2"/>
            <a:r>
              <a:rPr lang="cs-CZ"/>
              <a:t>kvalita listů</a:t>
            </a:r>
          </a:p>
          <a:p>
            <a:pPr lvl="1">
              <a:buFontTx/>
              <a:buNone/>
            </a:pPr>
            <a:r>
              <a:rPr lang="cs-CZ" b="1"/>
              <a:t>b) vnější</a:t>
            </a:r>
          </a:p>
          <a:p>
            <a:pPr lvl="2"/>
            <a:r>
              <a:rPr lang="cs-CZ"/>
              <a:t>intenzita a kvalita světla</a:t>
            </a:r>
          </a:p>
          <a:p>
            <a:pPr lvl="2"/>
            <a:r>
              <a:rPr lang="cs-CZ"/>
              <a:t>koncentrace CO</a:t>
            </a:r>
            <a:r>
              <a:rPr lang="cs-CZ" sz="1200"/>
              <a:t>2</a:t>
            </a:r>
            <a:endParaRPr lang="cs-CZ"/>
          </a:p>
          <a:p>
            <a:pPr lvl="2"/>
            <a:r>
              <a:rPr lang="cs-CZ"/>
              <a:t>teplota</a:t>
            </a:r>
          </a:p>
          <a:p>
            <a:pPr lvl="2"/>
            <a:r>
              <a:rPr lang="cs-CZ"/>
              <a:t>množství vody a minerálních látek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b) heterotrofie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999413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/>
              <a:t>=</a:t>
            </a:r>
            <a:r>
              <a:rPr lang="en-US"/>
              <a:t>&gt;</a:t>
            </a:r>
            <a:r>
              <a:rPr lang="cs-CZ"/>
              <a:t> jsou to organismy, které přijímají energeticky bohaté organické látky z prostředí, protože si je nedokážou v těle vytvořit </a:t>
            </a:r>
          </a:p>
          <a:p>
            <a:endParaRPr lang="cs-CZ" sz="1200"/>
          </a:p>
          <a:p>
            <a:r>
              <a:rPr lang="cs-CZ" b="1"/>
              <a:t>heterotrofní organismy</a:t>
            </a:r>
          </a:p>
          <a:p>
            <a:pPr lvl="1"/>
            <a:r>
              <a:rPr lang="cs-CZ"/>
              <a:t>živočichové, některé bakterie, houby a nezelené parazitické rostliny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96937"/>
          </a:xfrm>
        </p:spPr>
        <p:txBody>
          <a:bodyPr/>
          <a:lstStyle/>
          <a:p>
            <a:r>
              <a:rPr lang="cs-CZ" b="1"/>
              <a:t>Dýchání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625" y="1341438"/>
            <a:ext cx="8540750" cy="4757737"/>
          </a:xfrm>
        </p:spPr>
        <p:txBody>
          <a:bodyPr/>
          <a:lstStyle/>
          <a:p>
            <a:pPr>
              <a:buFontTx/>
              <a:buNone/>
            </a:pPr>
            <a:r>
              <a:rPr lang="cs-CZ" i="1"/>
              <a:t>= buněčné dýchání = respirace</a:t>
            </a:r>
          </a:p>
          <a:p>
            <a:pPr>
              <a:buFontTx/>
              <a:buNone/>
            </a:pPr>
            <a:r>
              <a:rPr lang="cs-CZ"/>
              <a:t>=</a:t>
            </a:r>
            <a:r>
              <a:rPr lang="en-US"/>
              <a:t>&gt;</a:t>
            </a:r>
            <a:r>
              <a:rPr lang="cs-CZ"/>
              <a:t> proces získávání energie rozkladem organických látek</a:t>
            </a:r>
          </a:p>
          <a:p>
            <a:r>
              <a:rPr lang="cs-CZ"/>
              <a:t>proces probíhá v mitochondriích</a:t>
            </a:r>
          </a:p>
          <a:p>
            <a:r>
              <a:rPr lang="cs-CZ"/>
              <a:t>rovnice</a:t>
            </a:r>
          </a:p>
          <a:p>
            <a:pPr>
              <a:buFontTx/>
              <a:buNone/>
            </a:pPr>
            <a:r>
              <a:rPr lang="cs-CZ"/>
              <a:t>		</a:t>
            </a:r>
            <a:r>
              <a:rPr lang="cs-CZ" sz="2800" b="1"/>
              <a:t>C</a:t>
            </a:r>
            <a:r>
              <a:rPr lang="cs-CZ" sz="1400" b="1"/>
              <a:t>6</a:t>
            </a:r>
            <a:r>
              <a:rPr lang="cs-CZ" sz="2800" b="1"/>
              <a:t>H</a:t>
            </a:r>
            <a:r>
              <a:rPr lang="cs-CZ" sz="1400" b="1"/>
              <a:t>12</a:t>
            </a:r>
            <a:r>
              <a:rPr lang="cs-CZ" sz="2800" b="1"/>
              <a:t>O</a:t>
            </a:r>
            <a:r>
              <a:rPr lang="cs-CZ" sz="1400" b="1"/>
              <a:t>6</a:t>
            </a:r>
            <a:r>
              <a:rPr lang="cs-CZ" sz="2800" b="1"/>
              <a:t> + 6O</a:t>
            </a:r>
            <a:r>
              <a:rPr lang="cs-CZ" sz="1400" b="1"/>
              <a:t>2</a:t>
            </a:r>
            <a:r>
              <a:rPr lang="cs-CZ" sz="2800" b="1"/>
              <a:t> </a:t>
            </a:r>
            <a:r>
              <a:rPr lang="cs-CZ" sz="2800" b="1">
                <a:latin typeface="Times New Roman" pitchFamily="18" charset="0"/>
              </a:rPr>
              <a:t>→ </a:t>
            </a:r>
            <a:r>
              <a:rPr lang="cs-CZ" sz="2800" b="1"/>
              <a:t>6CO</a:t>
            </a:r>
            <a:r>
              <a:rPr lang="cs-CZ" sz="1400" b="1"/>
              <a:t>2</a:t>
            </a:r>
            <a:r>
              <a:rPr lang="cs-CZ" sz="2800" b="1"/>
              <a:t> + 6H</a:t>
            </a:r>
            <a:r>
              <a:rPr lang="cs-CZ" sz="1400" b="1"/>
              <a:t>2</a:t>
            </a:r>
            <a:r>
              <a:rPr lang="cs-CZ" sz="2800" b="1"/>
              <a:t>O + en.</a:t>
            </a:r>
            <a:endParaRPr lang="cs-CZ" sz="2800" b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1625" y="692150"/>
            <a:ext cx="8540750" cy="5407025"/>
          </a:xfrm>
        </p:spPr>
        <p:txBody>
          <a:bodyPr/>
          <a:lstStyle/>
          <a:p>
            <a:endParaRPr lang="cs-CZ" sz="1000"/>
          </a:p>
          <a:p>
            <a:r>
              <a:rPr lang="cs-CZ" b="1"/>
              <a:t>faktory ovlivňující proces dýchání</a:t>
            </a:r>
          </a:p>
          <a:p>
            <a:pPr lvl="1">
              <a:buFontTx/>
              <a:buNone/>
            </a:pPr>
            <a:r>
              <a:rPr lang="cs-CZ" b="1"/>
              <a:t>a) vnitřní</a:t>
            </a:r>
          </a:p>
          <a:p>
            <a:pPr lvl="2"/>
            <a:r>
              <a:rPr lang="cs-CZ"/>
              <a:t>množství dýchacího substrátu</a:t>
            </a:r>
          </a:p>
          <a:p>
            <a:pPr lvl="2"/>
            <a:r>
              <a:rPr lang="cs-CZ"/>
              <a:t>obsah vody v pletivech</a:t>
            </a:r>
          </a:p>
          <a:p>
            <a:pPr lvl="2"/>
            <a:r>
              <a:rPr lang="cs-CZ"/>
              <a:t>fyziologický stav rostliny</a:t>
            </a:r>
          </a:p>
          <a:p>
            <a:pPr lvl="1">
              <a:buFontTx/>
              <a:buNone/>
            </a:pPr>
            <a:r>
              <a:rPr lang="cs-CZ" b="1"/>
              <a:t>b) vnější</a:t>
            </a:r>
          </a:p>
          <a:p>
            <a:pPr lvl="2"/>
            <a:r>
              <a:rPr lang="cs-CZ"/>
              <a:t>teplota</a:t>
            </a:r>
          </a:p>
          <a:p>
            <a:pPr lvl="2"/>
            <a:r>
              <a:rPr lang="cs-CZ"/>
              <a:t>koncentrace O</a:t>
            </a:r>
            <a:r>
              <a:rPr lang="cs-CZ" sz="1200"/>
              <a:t>2</a:t>
            </a:r>
            <a:r>
              <a:rPr lang="cs-CZ"/>
              <a:t> a CO</a:t>
            </a:r>
            <a:r>
              <a:rPr lang="cs-CZ" sz="1200"/>
              <a:t>2</a:t>
            </a:r>
            <a:r>
              <a:rPr lang="cs-CZ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Opakování 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/>
              <a:t>Vysvětlete, co jsou to přenašeči.</a:t>
            </a:r>
          </a:p>
          <a:p>
            <a:pPr marL="609600" indent="-609600">
              <a:buFontTx/>
              <a:buAutoNum type="arabicPeriod"/>
            </a:pPr>
            <a:r>
              <a:rPr lang="cs-CZ"/>
              <a:t>Vyjmenujte, k čemu používá buňka energii.</a:t>
            </a:r>
          </a:p>
          <a:p>
            <a:pPr marL="609600" indent="-609600">
              <a:buFontTx/>
              <a:buAutoNum type="arabicPeriod"/>
            </a:pPr>
            <a:r>
              <a:rPr lang="cs-CZ"/>
              <a:t>Vyjmenujte, které organismy jsou autotrofní a které organismy jsou heterotrofní.</a:t>
            </a:r>
          </a:p>
          <a:p>
            <a:pPr marL="609600" indent="-609600">
              <a:buFontTx/>
              <a:buAutoNum type="arabicPeriod"/>
            </a:pPr>
            <a:r>
              <a:rPr lang="cs-CZ"/>
              <a:t>Vyjmenujte, které faktory ovlivňují proces fotosyntézy.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cs-CZ" sz="4000"/>
              <a:t>5. </a:t>
            </a:r>
            <a:r>
              <a:rPr lang="cs-CZ" sz="4000">
                <a:solidFill>
                  <a:schemeClr val="tx1"/>
                </a:solidFill>
              </a:rPr>
              <a:t>K uvedeným pojmům přiřaďte správné tvrzení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16113"/>
            <a:ext cx="4038600" cy="4210050"/>
          </a:xfrm>
        </p:spPr>
        <p:txBody>
          <a:bodyPr/>
          <a:lstStyle/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přenašeči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fotrotrofy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chemotrofy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fotosyntéza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dýchání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autotrofie</a:t>
            </a:r>
          </a:p>
          <a:p>
            <a:pPr marL="711200" indent="-711200">
              <a:lnSpc>
                <a:spcPct val="90000"/>
              </a:lnSpc>
              <a:buFontTx/>
              <a:buAutoNum type="romanUcPeriod"/>
            </a:pPr>
            <a:r>
              <a:rPr lang="cs-CZ" sz="2400"/>
              <a:t>heterotrofie </a:t>
            </a:r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05000"/>
            <a:ext cx="4038600" cy="4260850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respirace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přeměna světelné energie na chemickou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živočichové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rostliny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zdrojem energie je sluneční záření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ATP</a:t>
            </a:r>
          </a:p>
          <a:p>
            <a:pPr marL="533400" indent="-533400">
              <a:lnSpc>
                <a:spcPct val="90000"/>
              </a:lnSpc>
              <a:buFontTx/>
              <a:buAutoNum type="alphaLcParenR"/>
            </a:pPr>
            <a:r>
              <a:rPr lang="cs-CZ" sz="2400"/>
              <a:t>energie je získávána oxidací organických látek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615</Words>
  <Application>Microsoft Office PowerPoint</Application>
  <PresentationFormat>Předvádění na obrazovce (4:3)</PresentationFormat>
  <Paragraphs>144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Times New Roman</vt:lpstr>
      <vt:lpstr>Calibri</vt:lpstr>
      <vt:lpstr>Wingdings</vt:lpstr>
      <vt:lpstr>Výchozí návrh</vt:lpstr>
      <vt:lpstr>Snímek 1</vt:lpstr>
      <vt:lpstr>Energetický metabolismus</vt:lpstr>
      <vt:lpstr>Energetický metabolismus</vt:lpstr>
      <vt:lpstr>Snímek 4</vt:lpstr>
      <vt:lpstr>Snímek 5</vt:lpstr>
      <vt:lpstr>Snímek 6</vt:lpstr>
      <vt:lpstr>Snímek 7</vt:lpstr>
      <vt:lpstr>Snímek 8</vt:lpstr>
      <vt:lpstr>a) autotrofie</vt:lpstr>
      <vt:lpstr>Fotosyntéza </vt:lpstr>
      <vt:lpstr>Snímek 11</vt:lpstr>
      <vt:lpstr>Snímek 12</vt:lpstr>
      <vt:lpstr>Snímek 13</vt:lpstr>
      <vt:lpstr>b) heterotrofie </vt:lpstr>
      <vt:lpstr>Dýchání</vt:lpstr>
      <vt:lpstr>Snímek 16</vt:lpstr>
      <vt:lpstr>Opakování </vt:lpstr>
      <vt:lpstr>5. K uvedeným pojmům přiřaďte správné tvrzení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Životní funkce na úrovni buňky</dc:title>
  <dc:creator>Lenka</dc:creator>
  <cp:lastModifiedBy>Dum</cp:lastModifiedBy>
  <cp:revision>8</cp:revision>
  <dcterms:created xsi:type="dcterms:W3CDTF">2011-09-01T18:50:49Z</dcterms:created>
  <dcterms:modified xsi:type="dcterms:W3CDTF">2014-08-27T07:36:57Z</dcterms:modified>
</cp:coreProperties>
</file>