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  <p:sldId id="265" r:id="rId9"/>
    <p:sldId id="264" r:id="rId10"/>
    <p:sldId id="267" r:id="rId11"/>
    <p:sldId id="258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0066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1" d="100"/>
          <a:sy n="81" d="100"/>
        </p:scale>
        <p:origin x="-10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27.8.2014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Integrovan%C3%BD_z%C3%A1chrann%C3%BD_syst%C3%A9m" TargetMode="External"/><Relationship Id="rId7" Type="http://schemas.openxmlformats.org/officeDocument/2006/relationships/hyperlink" Target="http://cs.wikipedia.org/wiki/Policie_%C4%8Cesk%C3%A9_republiky" TargetMode="External"/><Relationship Id="rId2" Type="http://schemas.openxmlformats.org/officeDocument/2006/relationships/hyperlink" Target="http://cs.wikipedia.org/wiki/T%C3%ADs%C5%88ov%C3%A9_vol%C3%A1n%C3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6/65/Sanitka_ZZSZK_VW_T5_klasicky.JPG" TargetMode="External"/><Relationship Id="rId5" Type="http://schemas.openxmlformats.org/officeDocument/2006/relationships/hyperlink" Target="http://cs.wikipedia.org/wiki/Zdravotnick%C3%A1_z%C3%A1chrann%C3%A1_slu%C5%BEba" TargetMode="External"/><Relationship Id="rId4" Type="http://schemas.openxmlformats.org/officeDocument/2006/relationships/hyperlink" Target="http://cs.wikipedia.org/wiki/Hasi%C4%8Dsk%C3%BD_z%C3%A1chrann%C3%BD_sbor_%C4%8Cesk%C3%A9_republiky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202563"/>
              </p:ext>
            </p:extLst>
          </p:nvPr>
        </p:nvGraphicFramePr>
        <p:xfrm>
          <a:off x="539552" y="1691774"/>
          <a:ext cx="8064896" cy="49804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Člověk a jeho svět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VY_12_INOVACE_338</a:t>
                      </a:r>
                      <a:r>
                        <a:rPr lang="cs-CZ" sz="1800" b="1" kern="120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Prvouka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Mgr. Andrea Hamplová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Tísňové volání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Žáci znají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telefonní čísla IZS, poznají jejich úkoly a práci,  činnost jednotlivých složek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2.12.2012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3.12.2012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188640"/>
            <a:ext cx="7848872" cy="637097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cs-CZ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cs-CZ" sz="9600" b="1" cap="all" dirty="0" err="1" smtClean="0">
                <a:ln w="0"/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ekton Pro Ext" pitchFamily="34" charset="-18"/>
              </a:rPr>
              <a:t>TísňovÉ</a:t>
            </a:r>
            <a:r>
              <a:rPr lang="cs-CZ" sz="9600" b="1" cap="all" dirty="0" smtClean="0">
                <a:ln w="0"/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ekton Pro Ext" pitchFamily="34" charset="-18"/>
              </a:rPr>
              <a:t> </a:t>
            </a:r>
          </a:p>
          <a:p>
            <a:pPr algn="ctr"/>
            <a:r>
              <a:rPr lang="cs-CZ" sz="9600" b="1" cap="all" dirty="0" err="1" smtClean="0">
                <a:ln w="0"/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ekton Pro Ext" pitchFamily="34" charset="-18"/>
              </a:rPr>
              <a:t>VolÁnÍ</a:t>
            </a:r>
            <a:endParaRPr lang="cs-CZ" sz="9600" b="1" cap="all" dirty="0">
              <a:ln w="0"/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ekton Pro Ext" pitchFamily="34" charset="-18"/>
            </a:endParaRPr>
          </a:p>
          <a:p>
            <a:pPr algn="ctr"/>
            <a:endParaRPr lang="cs-CZ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289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620688"/>
            <a:ext cx="8136904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Tísňové volání</a:t>
            </a:r>
            <a:r>
              <a:rPr lang="cs-CZ" dirty="0"/>
              <a:t>  </a:t>
            </a:r>
            <a:endParaRPr lang="cs-CZ" dirty="0" smtClean="0"/>
          </a:p>
          <a:p>
            <a:r>
              <a:rPr lang="cs-CZ" sz="3200" b="1" dirty="0" smtClean="0">
                <a:solidFill>
                  <a:schemeClr val="bg1"/>
                </a:solidFill>
              </a:rPr>
              <a:t>- </a:t>
            </a:r>
            <a:r>
              <a:rPr lang="cs-CZ" sz="3200" dirty="0" smtClean="0">
                <a:solidFill>
                  <a:schemeClr val="bg1"/>
                </a:solidFill>
              </a:rPr>
              <a:t>Čísla tísňového volání slouží k oznámení událostí v případech, kdy je ohrožen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život</a:t>
            </a:r>
            <a:r>
              <a:rPr lang="cs-CZ" sz="3200" dirty="0" smtClean="0">
                <a:solidFill>
                  <a:schemeClr val="bg1"/>
                </a:solidFill>
              </a:rPr>
              <a:t>,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zdraví</a:t>
            </a:r>
            <a:r>
              <a:rPr lang="cs-CZ" sz="3200" dirty="0" smtClean="0">
                <a:solidFill>
                  <a:schemeClr val="bg1"/>
                </a:solidFill>
              </a:rPr>
              <a:t>,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majetek</a:t>
            </a:r>
            <a:r>
              <a:rPr lang="cs-CZ" sz="3200" dirty="0" smtClean="0">
                <a:solidFill>
                  <a:schemeClr val="bg1"/>
                </a:solidFill>
              </a:rPr>
              <a:t> nebo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veřejný pořádek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</a:p>
          <a:p>
            <a:pPr marL="571500" indent="-571500">
              <a:buFontTx/>
              <a:buChar char="-"/>
            </a:pPr>
            <a:r>
              <a:rPr lang="cs-CZ" sz="3200" dirty="0" smtClean="0">
                <a:solidFill>
                  <a:schemeClr val="bg1"/>
                </a:solidFill>
              </a:rPr>
              <a:t>Při tomto volání si chceme vyžádat pomoc</a:t>
            </a:r>
            <a:r>
              <a:rPr lang="cs-CZ" sz="3200" b="1" dirty="0">
                <a:solidFill>
                  <a:srgbClr val="FFC000"/>
                </a:solidFill>
              </a:rPr>
              <a:t> </a:t>
            </a:r>
            <a:endParaRPr lang="cs-CZ" sz="3200" b="1" dirty="0" smtClean="0">
              <a:solidFill>
                <a:srgbClr val="FFC000"/>
              </a:solidFill>
            </a:endParaRPr>
          </a:p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600" b="1" dirty="0" smtClean="0">
                <a:solidFill>
                  <a:srgbClr val="FFC000"/>
                </a:solidFill>
              </a:rPr>
              <a:t>integrovaného </a:t>
            </a:r>
            <a:r>
              <a:rPr lang="cs-CZ" sz="3600" b="1" dirty="0">
                <a:solidFill>
                  <a:srgbClr val="FFC000"/>
                </a:solidFill>
              </a:rPr>
              <a:t>záchranného </a:t>
            </a:r>
            <a:r>
              <a:rPr lang="cs-CZ" sz="3600" b="1" dirty="0" smtClean="0">
                <a:solidFill>
                  <a:srgbClr val="FFC000"/>
                </a:solidFill>
              </a:rPr>
              <a:t>systému</a:t>
            </a:r>
          </a:p>
          <a:p>
            <a:r>
              <a:rPr lang="cs-CZ" sz="3600" b="1" dirty="0" smtClean="0">
                <a:solidFill>
                  <a:srgbClr val="FFC000"/>
                </a:solidFill>
              </a:rPr>
              <a:t>( IZS )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- Za toto volání se </a:t>
            </a:r>
            <a:r>
              <a:rPr lang="cs-CZ" sz="5400" b="1" dirty="0" smtClean="0">
                <a:solidFill>
                  <a:srgbClr val="FF0000"/>
                </a:solidFill>
              </a:rPr>
              <a:t>NEPLATÍ</a:t>
            </a:r>
            <a:endParaRPr lang="cs-CZ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1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11560" y="188640"/>
            <a:ext cx="8025257" cy="95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</a:t>
            </a:r>
            <a:r>
              <a:rPr lang="cs-CZ" sz="4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složky IZS </a:t>
            </a:r>
            <a:endParaRPr lang="cs-CZ" sz="4800" b="1" u="sng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/>
              <a:t>zajišťují </a:t>
            </a:r>
            <a:r>
              <a:rPr lang="cs-CZ" sz="2800" dirty="0"/>
              <a:t>nepřetržitou pohotovost pro příjem ohlášení vzniku mimořádné události, její vyhodnocení a neodkladný zásah v místě mimořádné události. </a:t>
            </a:r>
            <a:endParaRPr lang="cs-CZ" sz="2800" dirty="0" smtClean="0"/>
          </a:p>
          <a:p>
            <a:pPr algn="ctr"/>
            <a:r>
              <a:rPr lang="cs-CZ" sz="36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Tvoří je:</a:t>
            </a:r>
            <a:endParaRPr lang="cs-CZ" sz="3600" b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Hasičský záchranný sbor České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Zdravotnická záchranná služba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Policie </a:t>
            </a: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republiky</a:t>
            </a:r>
          </a:p>
          <a:p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198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188640"/>
            <a:ext cx="7848872" cy="61555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České republice jsou pro tísňová volání vyhrazena tato telefonní čísla:</a:t>
            </a:r>
          </a:p>
          <a:p>
            <a:r>
              <a:rPr lang="cs-CZ" sz="6600" dirty="0">
                <a:solidFill>
                  <a:srgbClr val="FFFF00"/>
                </a:solidFill>
              </a:rPr>
              <a:t>112</a:t>
            </a:r>
            <a:r>
              <a:rPr lang="cs-CZ" sz="2800" dirty="0">
                <a:solidFill>
                  <a:srgbClr val="FFFF00"/>
                </a:solidFill>
              </a:rPr>
              <a:t> jednotné evropské číslo tísňového </a:t>
            </a:r>
            <a:r>
              <a:rPr lang="cs-CZ" sz="2800" dirty="0" smtClean="0">
                <a:solidFill>
                  <a:srgbClr val="FFFF00"/>
                </a:solidFill>
              </a:rPr>
              <a:t>volání</a:t>
            </a:r>
            <a:endParaRPr lang="cs-CZ" sz="2800" dirty="0">
              <a:solidFill>
                <a:srgbClr val="FFFF00"/>
              </a:solidFill>
            </a:endParaRPr>
          </a:p>
          <a:p>
            <a:r>
              <a:rPr lang="cs-CZ" sz="6600" dirty="0">
                <a:solidFill>
                  <a:srgbClr val="FFFF00"/>
                </a:solidFill>
              </a:rPr>
              <a:t>150</a:t>
            </a:r>
            <a:r>
              <a:rPr lang="cs-CZ" sz="3200" dirty="0">
                <a:solidFill>
                  <a:srgbClr val="FFFF00"/>
                </a:solidFill>
              </a:rPr>
              <a:t> Hasičský záchranný sbor ČR,</a:t>
            </a:r>
          </a:p>
          <a:p>
            <a:r>
              <a:rPr lang="cs-CZ" sz="6600" dirty="0">
                <a:solidFill>
                  <a:srgbClr val="FFFF00"/>
                </a:solidFill>
              </a:rPr>
              <a:t>155</a:t>
            </a:r>
            <a:r>
              <a:rPr lang="cs-CZ" sz="3200" dirty="0">
                <a:solidFill>
                  <a:srgbClr val="FFFF00"/>
                </a:solidFill>
              </a:rPr>
              <a:t> zdravotnická záchranná služba,</a:t>
            </a:r>
          </a:p>
          <a:p>
            <a:r>
              <a:rPr lang="cs-CZ" sz="6600" dirty="0">
                <a:solidFill>
                  <a:srgbClr val="FFFF00"/>
                </a:solidFill>
              </a:rPr>
              <a:t>158</a:t>
            </a:r>
            <a:r>
              <a:rPr lang="cs-CZ" sz="3200" dirty="0">
                <a:solidFill>
                  <a:srgbClr val="FFFF00"/>
                </a:solidFill>
              </a:rPr>
              <a:t> Policie ČR,</a:t>
            </a:r>
          </a:p>
          <a:p>
            <a:r>
              <a:rPr lang="cs-CZ" sz="6600" dirty="0">
                <a:solidFill>
                  <a:srgbClr val="FFFF00"/>
                </a:solidFill>
              </a:rPr>
              <a:t>156</a:t>
            </a:r>
            <a:r>
              <a:rPr lang="cs-CZ" sz="3200" dirty="0">
                <a:solidFill>
                  <a:srgbClr val="FFFF00"/>
                </a:solidFill>
              </a:rPr>
              <a:t> obecní (městská) policie</a:t>
            </a:r>
            <a:r>
              <a:rPr lang="cs-CZ" sz="3200" dirty="0" smtClean="0">
                <a:solidFill>
                  <a:srgbClr val="FFFF00"/>
                </a:solidFill>
              </a:rPr>
              <a:t>.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43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548680"/>
            <a:ext cx="777686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chemeClr val="bg1"/>
              </a:solidFill>
            </a:endParaRPr>
          </a:p>
          <a:p>
            <a:endParaRPr lang="cs-CZ" sz="2800" b="1" dirty="0">
              <a:solidFill>
                <a:schemeClr val="bg1"/>
              </a:solidFill>
            </a:endParaRPr>
          </a:p>
          <a:p>
            <a:endParaRPr lang="cs-CZ" sz="2800" b="1" dirty="0" smtClean="0">
              <a:solidFill>
                <a:schemeClr val="bg1"/>
              </a:solidFill>
            </a:endParaRPr>
          </a:p>
          <a:p>
            <a:r>
              <a:rPr lang="cs-CZ" sz="2800" b="1" dirty="0" smtClean="0">
                <a:solidFill>
                  <a:schemeClr val="bg1"/>
                </a:solidFill>
              </a:rPr>
              <a:t>Jejím úkolem </a:t>
            </a:r>
            <a:r>
              <a:rPr lang="cs-CZ" sz="2800" b="1" dirty="0">
                <a:solidFill>
                  <a:schemeClr val="bg1"/>
                </a:solidFill>
              </a:rPr>
              <a:t>je ochrana životů, zdraví a majetku obyvatel před </a:t>
            </a:r>
            <a:r>
              <a:rPr lang="cs-CZ" sz="2800" b="1" dirty="0" smtClean="0">
                <a:solidFill>
                  <a:schemeClr val="bg1"/>
                </a:solidFill>
              </a:rPr>
              <a:t>požáry</a:t>
            </a:r>
            <a:r>
              <a:rPr lang="cs-CZ" sz="2800" b="1" dirty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</a:t>
            </a:r>
            <a:r>
              <a:rPr lang="cs-CZ" sz="2800" b="1" dirty="0">
                <a:solidFill>
                  <a:schemeClr val="bg1"/>
                </a:solidFill>
              </a:rPr>
              <a:t>pomoc při mimořádných </a:t>
            </a:r>
            <a:r>
              <a:rPr lang="cs-CZ" sz="2800" b="1" dirty="0" smtClean="0">
                <a:solidFill>
                  <a:schemeClr val="bg1"/>
                </a:solidFill>
              </a:rPr>
              <a:t>událostech</a:t>
            </a:r>
            <a:r>
              <a:rPr lang="cs-CZ" sz="2800" b="1" dirty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(živelných pohromách)</a:t>
            </a:r>
          </a:p>
          <a:p>
            <a:endParaRPr lang="cs-CZ" sz="2800" b="1" dirty="0">
              <a:solidFill>
                <a:schemeClr val="bg1"/>
              </a:solidFill>
            </a:endParaRPr>
          </a:p>
          <a:p>
            <a:endParaRPr lang="cs-CZ" sz="2800" b="1" dirty="0" smtClean="0">
              <a:solidFill>
                <a:schemeClr val="bg1"/>
              </a:solidFill>
            </a:endParaRPr>
          </a:p>
          <a:p>
            <a:endParaRPr lang="cs-CZ" sz="2800" b="1" dirty="0">
              <a:solidFill>
                <a:schemeClr val="bg1"/>
              </a:solidFill>
            </a:endParaRPr>
          </a:p>
          <a:p>
            <a:endParaRPr lang="cs-CZ" sz="2800" b="1" dirty="0" smtClean="0">
              <a:solidFill>
                <a:schemeClr val="bg1"/>
              </a:solidFill>
            </a:endParaRPr>
          </a:p>
          <a:p>
            <a:pPr algn="ctr"/>
            <a:endParaRPr lang="cs-CZ" sz="9600" b="1" dirty="0" smtClean="0">
              <a:solidFill>
                <a:schemeClr val="bg1"/>
              </a:solidFill>
            </a:endParaRPr>
          </a:p>
          <a:p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39907" y="260648"/>
            <a:ext cx="82641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all" dirty="0" smtClean="0">
                <a:ln w="0"/>
                <a:solidFill>
                  <a:schemeClr val="accent2"/>
                </a:solidFill>
                <a:effectLst>
                  <a:reflection blurRad="12700" stA="50000" endPos="50000" dist="5000" dir="5400000" sy="-100000" rotWithShape="0"/>
                </a:effectLst>
              </a:rPr>
              <a:t>Hasičský záchranný sbor</a:t>
            </a:r>
          </a:p>
          <a:p>
            <a:pPr algn="ctr"/>
            <a:r>
              <a:rPr lang="cs-CZ" sz="4400" b="1" cap="all" spc="0" dirty="0" smtClean="0">
                <a:ln w="0"/>
                <a:solidFill>
                  <a:schemeClr val="accent2"/>
                </a:solidFill>
                <a:effectLst>
                  <a:reflection blurRad="12700" stA="50000" endPos="50000" dist="5000" dir="5400000" sy="-100000" rotWithShape="0"/>
                </a:effectLst>
              </a:rPr>
              <a:t>České republiky</a:t>
            </a:r>
            <a:endParaRPr lang="cs-CZ" sz="4400" b="1" cap="all" spc="0" dirty="0">
              <a:ln w="0"/>
              <a:solidFill>
                <a:schemeClr val="accent2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8" name="Picture 4" descr="http://www.rajec-tv.cz/wp-content/gallery/06_2012_hasici_auto/06_2012_hasici_nove_auto%200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38" y="3645024"/>
            <a:ext cx="5294362" cy="306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796136" y="3645024"/>
            <a:ext cx="29079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  <a:endParaRPr lang="cs-CZ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923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8093" y="476672"/>
            <a:ext cx="844782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all" spc="0" dirty="0" smtClean="0">
                <a:ln w="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Zdravotnická záchranná </a:t>
            </a:r>
          </a:p>
          <a:p>
            <a:pPr algn="ctr"/>
            <a:r>
              <a:rPr lang="cs-CZ" sz="4400" b="1" cap="all" spc="0" dirty="0" smtClean="0">
                <a:ln w="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služba</a:t>
            </a:r>
            <a:endParaRPr lang="cs-CZ" sz="4400" b="1" cap="all" spc="0" dirty="0">
              <a:ln w="0"/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988840"/>
            <a:ext cx="80648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Úkolem je péče </a:t>
            </a:r>
            <a:r>
              <a:rPr lang="cs-CZ" sz="2800" b="1" dirty="0">
                <a:solidFill>
                  <a:schemeClr val="bg1"/>
                </a:solidFill>
              </a:rPr>
              <a:t>o postižené na místě jejich úrazu nebo náhlého onemocnění, v průběhu jejich </a:t>
            </a:r>
            <a:r>
              <a:rPr lang="cs-CZ" sz="2800" b="1" dirty="0" smtClean="0">
                <a:solidFill>
                  <a:schemeClr val="bg1"/>
                </a:solidFill>
              </a:rPr>
              <a:t>dopravení</a:t>
            </a:r>
            <a:r>
              <a:rPr lang="cs-CZ" sz="2800" b="1" dirty="0">
                <a:solidFill>
                  <a:schemeClr val="bg1"/>
                </a:solidFill>
              </a:rPr>
              <a:t> k dalšímu odbornému ošetření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9552" y="4293096"/>
            <a:ext cx="2952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155</a:t>
            </a:r>
            <a:endParaRPr lang="cs-CZ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upload.wikimedia.org/wikipedia/commons/6/65/Sanitka_ZZSZK_VW_T5_klasick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284984"/>
            <a:ext cx="3837959" cy="287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86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06422" y="404664"/>
            <a:ext cx="77311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all" dirty="0" smtClean="0">
                <a:ln w="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Policie české republiky</a:t>
            </a:r>
            <a:endParaRPr lang="cs-CZ" sz="4400" b="1" cap="all" spc="0" dirty="0">
              <a:ln w="0"/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6422" y="1412776"/>
            <a:ext cx="77311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Policie plní zejména tyto úkoly: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bg1"/>
                </a:solidFill>
              </a:rPr>
              <a:t>chrání </a:t>
            </a:r>
            <a:r>
              <a:rPr lang="cs-CZ" sz="2800" b="1" dirty="0">
                <a:solidFill>
                  <a:schemeClr val="bg1"/>
                </a:solidFill>
              </a:rPr>
              <a:t>bezpečnost osob a </a:t>
            </a:r>
            <a:r>
              <a:rPr lang="cs-CZ" sz="2800" b="1" dirty="0" smtClean="0">
                <a:solidFill>
                  <a:schemeClr val="bg1"/>
                </a:solidFill>
              </a:rPr>
              <a:t>majetku, zajišťuje veřejný pořádek </a:t>
            </a:r>
            <a:endParaRPr lang="cs-CZ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bg1"/>
                </a:solidFill>
              </a:rPr>
              <a:t>odhaluje</a:t>
            </a:r>
            <a:r>
              <a:rPr lang="cs-CZ" sz="2800" b="1" dirty="0">
                <a:solidFill>
                  <a:schemeClr val="bg1"/>
                </a:solidFill>
              </a:rPr>
              <a:t> trestné činy, </a:t>
            </a:r>
            <a:r>
              <a:rPr lang="cs-CZ" sz="2800" b="1" dirty="0" smtClean="0">
                <a:solidFill>
                  <a:schemeClr val="bg1"/>
                </a:solidFill>
              </a:rPr>
              <a:t>zjišťuje jejich</a:t>
            </a:r>
            <a:r>
              <a:rPr lang="cs-CZ" sz="2800" b="1" dirty="0">
                <a:solidFill>
                  <a:schemeClr val="bg1"/>
                </a:solidFill>
              </a:rPr>
              <a:t> </a:t>
            </a:r>
            <a:r>
              <a:rPr lang="cs-CZ" sz="2800" b="1" dirty="0" smtClean="0">
                <a:solidFill>
                  <a:schemeClr val="bg1"/>
                </a:solidFill>
              </a:rPr>
              <a:t>pachatele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bg1"/>
                </a:solidFill>
              </a:rPr>
              <a:t>dohlíží </a:t>
            </a:r>
            <a:r>
              <a:rPr lang="cs-CZ" sz="2800" b="1" dirty="0">
                <a:solidFill>
                  <a:schemeClr val="bg1"/>
                </a:solidFill>
              </a:rPr>
              <a:t>na bezpečnost a plynulost silničního provozu </a:t>
            </a:r>
            <a:endParaRPr lang="cs-CZ" sz="2800" b="1" dirty="0" smtClean="0">
              <a:solidFill>
                <a:schemeClr val="bg1"/>
              </a:solidFill>
            </a:endParaRPr>
          </a:p>
          <a:p>
            <a:endParaRPr lang="cs-CZ" sz="2800" b="1" dirty="0">
              <a:solidFill>
                <a:schemeClr val="bg1"/>
              </a:solidFill>
            </a:endParaRPr>
          </a:p>
        </p:txBody>
      </p:sp>
      <p:pic>
        <p:nvPicPr>
          <p:cNvPr id="5122" name="Picture 2" descr="http://www.nasepenize.cz/images/image/00/profese/policie-cr-octav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8" y="4149080"/>
            <a:ext cx="434000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7544" y="4660394"/>
            <a:ext cx="35775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   </a:t>
            </a:r>
            <a:r>
              <a:rPr lang="cs-CZ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158</a:t>
            </a:r>
            <a:endParaRPr lang="cs-CZ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831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38320" y="404664"/>
            <a:ext cx="75388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solidFill>
                  <a:srgbClr val="FFC000"/>
                </a:solidFill>
                <a:effectLst>
                  <a:reflection blurRad="12700" stA="50000" endPos="50000" dist="5000" dir="5400000" sy="-100000" rotWithShape="0"/>
                </a:effectLst>
              </a:rPr>
              <a:t>Jak si zapamatovat </a:t>
            </a:r>
          </a:p>
          <a:p>
            <a:pPr algn="ctr"/>
            <a:r>
              <a:rPr lang="cs-CZ" sz="5400" b="1" cap="all" dirty="0" smtClean="0">
                <a:ln w="0"/>
                <a:solidFill>
                  <a:srgbClr val="FFC000"/>
                </a:solidFill>
                <a:effectLst>
                  <a:reflection blurRad="12700" stA="50000" endPos="50000" dist="5000" dir="5400000" sy="-100000" rotWithShape="0"/>
                </a:effectLst>
              </a:rPr>
              <a:t>Telefonní čísla ?</a:t>
            </a:r>
            <a:endParaRPr lang="cs-CZ" sz="5400" b="1" cap="all" spc="0" dirty="0">
              <a:ln w="0"/>
              <a:solidFill>
                <a:srgbClr val="FFC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276872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  <a:endParaRPr lang="cs-CZ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Přímá spojnice se šipkou 8"/>
          <p:cNvCxnSpPr>
            <a:stCxn id="10" idx="1"/>
          </p:cNvCxnSpPr>
          <p:nvPr/>
        </p:nvCxnSpPr>
        <p:spPr>
          <a:xfrm flipH="1" flipV="1">
            <a:off x="2051720" y="2949044"/>
            <a:ext cx="2448272" cy="1"/>
          </a:xfrm>
          <a:prstGeom prst="straightConnector1">
            <a:avLst/>
          </a:prstGeom>
          <a:ln w="762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499992" y="2348880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 rybník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234888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Hasiči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25977" y="3893940"/>
            <a:ext cx="6325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155</a:t>
            </a:r>
            <a:endParaRPr lang="cs-CZ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7" name="Přímá spojnice se šipkou 16"/>
          <p:cNvCxnSpPr/>
          <p:nvPr/>
        </p:nvCxnSpPr>
        <p:spPr>
          <a:xfrm flipH="1">
            <a:off x="2051720" y="4653136"/>
            <a:ext cx="2448272" cy="0"/>
          </a:xfrm>
          <a:prstGeom prst="straightConnector1">
            <a:avLst/>
          </a:prstGeom>
          <a:ln w="762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195736" y="407707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Záchranka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590850" y="3893526"/>
            <a:ext cx="37863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invalidní vozík 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825977" y="5468032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158</a:t>
            </a:r>
            <a:endParaRPr lang="cs-CZ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5" name="Přímá spojnice se šipkou 24"/>
          <p:cNvCxnSpPr/>
          <p:nvPr/>
        </p:nvCxnSpPr>
        <p:spPr>
          <a:xfrm flipH="1">
            <a:off x="2051720" y="6068196"/>
            <a:ext cx="2448272" cy="0"/>
          </a:xfrm>
          <a:prstGeom prst="straightConnector1">
            <a:avLst/>
          </a:prstGeom>
          <a:ln w="762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2762319" y="5556051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Policie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716016" y="5556051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pouta</a:t>
            </a:r>
            <a:endParaRPr lang="cs-CZ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http://www.uniformswarehouse.com/catalog/hc01_n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96527" y="5071499"/>
            <a:ext cx="1702887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živatel\AppData\Local\Microsoft\Windows\Temporary Internet Files\Content.IE5\Z83N45BR\MC9002385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832" y="3341095"/>
            <a:ext cx="1842516" cy="115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živatel\AppData\Local\Microsoft\Windows\Temporary Internet Files\Content.IE5\Z83N45BR\MC9003354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806" y="1879884"/>
            <a:ext cx="1815084" cy="14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27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22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0946" y="692696"/>
            <a:ext cx="78488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Otázky: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Jaké složky tvoří integrovaný záchranný systém?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Jaké číslo má policie ČR?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Jaké číslo vytočíš, když potřebuješ záchranku?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Řekni pomůcky pro zapamatování </a:t>
            </a:r>
            <a:r>
              <a:rPr lang="cs-CZ" sz="2800" dirty="0" err="1" smtClean="0">
                <a:solidFill>
                  <a:schemeClr val="bg1"/>
                </a:solidFill>
              </a:rPr>
              <a:t>telef</a:t>
            </a:r>
            <a:r>
              <a:rPr lang="cs-CZ" sz="2800" dirty="0" smtClean="0">
                <a:solidFill>
                  <a:schemeClr val="bg1"/>
                </a:solidFill>
              </a:rPr>
              <a:t>. čísel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Je tísňové volání bezplatné?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Jaké je </a:t>
            </a:r>
            <a:r>
              <a:rPr lang="cs-CZ" sz="2800" dirty="0" err="1" smtClean="0">
                <a:solidFill>
                  <a:schemeClr val="bg1"/>
                </a:solidFill>
              </a:rPr>
              <a:t>telef</a:t>
            </a:r>
            <a:r>
              <a:rPr lang="cs-CZ" sz="2800" dirty="0" smtClean="0">
                <a:solidFill>
                  <a:schemeClr val="bg1"/>
                </a:solidFill>
              </a:rPr>
              <a:t>. číslo  pro tísňové volání v celé Evropě?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Znáš číslo hasičů?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934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04664"/>
            <a:ext cx="8424936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Cit. 2012-12-02   Obrazový materiál dostupný na:</a:t>
            </a:r>
          </a:p>
          <a:p>
            <a:r>
              <a:rPr lang="cs-CZ" sz="1100" dirty="0">
                <a:hlinkClick r:id="rId2"/>
              </a:rPr>
              <a:t>http://</a:t>
            </a:r>
            <a:r>
              <a:rPr lang="cs-CZ" sz="1100" dirty="0" smtClean="0">
                <a:hlinkClick r:id="rId2"/>
              </a:rPr>
              <a:t>cs.wikipedia.org/wiki/T%C3%ADs%C5%88ov%C3%A9_vol%C3%A1n%C3%AD</a:t>
            </a:r>
            <a:endParaRPr lang="cs-CZ" sz="1100" dirty="0" smtClean="0"/>
          </a:p>
          <a:p>
            <a:r>
              <a:rPr lang="cs-CZ" sz="1100" dirty="0" smtClean="0"/>
              <a:t>2.12.2012   21.29</a:t>
            </a:r>
          </a:p>
          <a:p>
            <a:endParaRPr lang="cs-CZ" sz="1100" dirty="0"/>
          </a:p>
          <a:p>
            <a:r>
              <a:rPr lang="cs-CZ" sz="1100" dirty="0">
                <a:hlinkClick r:id="rId3"/>
              </a:rPr>
              <a:t>http://</a:t>
            </a:r>
            <a:r>
              <a:rPr lang="cs-CZ" sz="1100" dirty="0" smtClean="0">
                <a:hlinkClick r:id="rId3"/>
              </a:rPr>
              <a:t>cs.wikipedia.org/wiki/Integrovan%C3%BD_z%C3%A1chrann%C3%BD_syst%C3%A9m</a:t>
            </a:r>
            <a:endParaRPr lang="cs-CZ" sz="1100" dirty="0" smtClean="0"/>
          </a:p>
          <a:p>
            <a:r>
              <a:rPr lang="cs-CZ" sz="1100" dirty="0" smtClean="0"/>
              <a:t>2.12.2012    21.37</a:t>
            </a:r>
          </a:p>
          <a:p>
            <a:endParaRPr lang="cs-CZ" sz="1100" dirty="0"/>
          </a:p>
          <a:p>
            <a:r>
              <a:rPr lang="cs-CZ" sz="1100" dirty="0">
                <a:hlinkClick r:id="rId4"/>
              </a:rPr>
              <a:t>http://cs.wikipedia.org/wiki/Hasi%C4%8Dsk%C3%BD_z%C3%A1chrann%C3%BD_sbor_%</a:t>
            </a:r>
            <a:r>
              <a:rPr lang="cs-CZ" sz="1100" dirty="0" smtClean="0">
                <a:hlinkClick r:id="rId4"/>
              </a:rPr>
              <a:t>C4%8Cesk%C3%A9_republiky</a:t>
            </a:r>
            <a:endParaRPr lang="cs-CZ" sz="1100" dirty="0" smtClean="0"/>
          </a:p>
          <a:p>
            <a:r>
              <a:rPr lang="cs-CZ" sz="1100" dirty="0" smtClean="0"/>
              <a:t>2.12.2012   22.05</a:t>
            </a:r>
          </a:p>
          <a:p>
            <a:endParaRPr lang="cs-CZ" sz="1100" dirty="0" smtClean="0"/>
          </a:p>
          <a:p>
            <a:r>
              <a:rPr lang="cs-CZ" sz="1100" dirty="0"/>
              <a:t>http://www.google.cz/imgres?q=hasi%C4%8Di+auto&amp;num=10&amp;um=1&amp;hl=cs&amp;tbo=d&amp;biw=1366&amp;bih=667&amp;tbm=isch&amp;tbnid=ifhtizI5pCFzaM:&amp;imgrefurl=http://www.rajec-tv.cz/%3Fp%3D3744&amp;docid=pOFbm2ilsyol9M&amp;imgurl=http://www.rajec-tv.cz/wp-content/gallery/06_2012_hasici_auto/06_2012_hasici_nove_auto%252520069.JPG&amp;w=900&amp;h=506&amp;ei=ysS7ULL8NMnV4gTIu4HoAQ&amp;zoom=1&amp;iact=hc&amp;vpx=1025&amp;vpy=193&amp;dur=1001&amp;hovh=168&amp;hovw=300&amp;tx=209&amp;ty=100&amp;sig=116795107639744240493&amp;sqi=2&amp;page=1&amp;tbnh=141&amp;tbnw=248&amp;start=0&amp;ndsp=25&amp;ved=1t:429,r:11,s:0,i:114</a:t>
            </a:r>
          </a:p>
          <a:p>
            <a:r>
              <a:rPr lang="cs-CZ" sz="1100" dirty="0" smtClean="0"/>
              <a:t>2.12.2012   22.13</a:t>
            </a:r>
          </a:p>
          <a:p>
            <a:endParaRPr lang="cs-CZ" sz="1100" dirty="0"/>
          </a:p>
          <a:p>
            <a:r>
              <a:rPr lang="cs-CZ" sz="1100" dirty="0">
                <a:hlinkClick r:id="rId5"/>
              </a:rPr>
              <a:t>http://</a:t>
            </a:r>
            <a:r>
              <a:rPr lang="cs-CZ" sz="1100" dirty="0" smtClean="0">
                <a:hlinkClick r:id="rId5"/>
              </a:rPr>
              <a:t>cs.wikipedia.org/wiki/Zdravotnick%C3%A1_z%C3%A1chrann%C3%A1_slu%C5%BEba</a:t>
            </a:r>
            <a:endParaRPr lang="cs-CZ" sz="1100" dirty="0" smtClean="0"/>
          </a:p>
          <a:p>
            <a:r>
              <a:rPr lang="cs-CZ" sz="1100" dirty="0" smtClean="0"/>
              <a:t>2.12.2012   22.23</a:t>
            </a:r>
          </a:p>
          <a:p>
            <a:endParaRPr lang="cs-CZ" sz="1100" dirty="0"/>
          </a:p>
          <a:p>
            <a:r>
              <a:rPr lang="cs-CZ" sz="1100" dirty="0">
                <a:hlinkClick r:id="rId6"/>
              </a:rPr>
              <a:t>http://</a:t>
            </a:r>
            <a:r>
              <a:rPr lang="cs-CZ" sz="1100" dirty="0" smtClean="0">
                <a:hlinkClick r:id="rId6"/>
              </a:rPr>
              <a:t>upload.wikimedia.org/wikipedia/commons/6/65/Sanitka_ZZSZK_VW_T5_klasicky.JPG</a:t>
            </a:r>
            <a:endParaRPr lang="cs-CZ" sz="1100" dirty="0" smtClean="0"/>
          </a:p>
          <a:p>
            <a:r>
              <a:rPr lang="cs-CZ" sz="1100" dirty="0" smtClean="0"/>
              <a:t>2.12.2012   </a:t>
            </a:r>
            <a:r>
              <a:rPr lang="cs-CZ" sz="1100" dirty="0" smtClean="0"/>
              <a:t>22.31</a:t>
            </a:r>
          </a:p>
          <a:p>
            <a:endParaRPr lang="cs-CZ" sz="1100" dirty="0"/>
          </a:p>
          <a:p>
            <a:r>
              <a:rPr lang="cs-CZ" sz="1100" dirty="0">
                <a:hlinkClick r:id="rId7"/>
              </a:rPr>
              <a:t>http://cs.wikipedia.org/wiki/Policie_%</a:t>
            </a:r>
            <a:r>
              <a:rPr lang="cs-CZ" sz="1100" dirty="0" smtClean="0">
                <a:hlinkClick r:id="rId7"/>
              </a:rPr>
              <a:t>C4%8Cesk%C3%A9_republiky</a:t>
            </a:r>
            <a:endParaRPr lang="cs-CZ" sz="1100" dirty="0" smtClean="0"/>
          </a:p>
          <a:p>
            <a:r>
              <a:rPr lang="cs-CZ" sz="1100" dirty="0" smtClean="0"/>
              <a:t>2.12.2012   22.40</a:t>
            </a:r>
          </a:p>
          <a:p>
            <a:r>
              <a:rPr lang="cs-CZ" sz="1100" dirty="0"/>
              <a:t>http://www.google.cz/imgres?q=policie+%C4%8Dr&amp;hl=cs&amp;tbo=d&amp;biw=1366&amp;bih=667&amp;tbm=isch&amp;tbnid=0gmVOOqE_GRQ0M:&amp;imgrefurl=http://www.nasepenize.cz/barta-ustupuje-od-navrhu-na-uplny-zakaz-telefonovani-v-autech-8740&amp;docid=jrDmtIHYFuT-OM&amp;imgurl=http://</a:t>
            </a:r>
            <a:r>
              <a:rPr lang="cs-CZ" sz="1100" dirty="0" smtClean="0"/>
              <a:t>www.nasepenize.cz/images/image/00/profese/policie-cr-octavia.jpg&amp;w=690&amp;h=350&amp;ei=wsi7ULHELcHl4QSAlYCwAQ&amp;zoom=1&amp;iact=hc&amp;vpx=176&amp;vpy=264&amp;dur=436&amp;hovh=160&amp;hovw=315&amp;tx=164&amp;ty=90&amp;sig=116795107639744240493&amp;page=2&amp;tbnh=137&amp;tbnw=263&amp;start=19&amp;ndsp=30&amp;ved=1t:429,r:20,s:0,i:210</a:t>
            </a:r>
          </a:p>
          <a:p>
            <a:r>
              <a:rPr lang="cs-CZ" sz="1100" dirty="0" smtClean="0"/>
              <a:t>2.12.2012   22.50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3430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332656"/>
            <a:ext cx="828092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http://www.google.cz/imgres?q=pouta&amp;hl=cs&amp;tbo=d&amp;biw=1366&amp;bih=667&amp;tbm=isch&amp;tbnid=t0hJ2F66hk0nZM:&amp;imgrefurl=http://www.uniformswarehouse.com/prostores/servlet/-strse-6/Chain-dsh-Linked-Handcuffs/Detail&amp;docid=QXpHx5I_QJDVEM&amp;imgurl=http://</a:t>
            </a:r>
            <a:r>
              <a:rPr lang="cs-CZ" sz="900" dirty="0" smtClean="0"/>
              <a:t>www.uniformswarehouse.com/catalog/hc01_new.jpg&amp;w=350&amp;h=350&amp;ei=zs67UIC7NMfa4QTKp4HoBQ&amp;zoom=1&amp;iact=hc&amp;vpx=702&amp;vpy=336&amp;dur=336&amp;hovh=135&amp;hovw=135&amp;tx=95&amp;ty=120&amp;sig=116795107639744240493&amp;page=4&amp;tbnh=135&amp;tbnw=135&amp;start=81&amp;ndsp=37&amp;ved=1t:429,r:93,s:0,i:403</a:t>
            </a:r>
          </a:p>
          <a:p>
            <a:r>
              <a:rPr lang="cs-CZ" sz="900" dirty="0" smtClean="0"/>
              <a:t>2.12.2012   22.59</a:t>
            </a:r>
          </a:p>
          <a:p>
            <a:endParaRPr lang="cs-CZ" sz="900" dirty="0"/>
          </a:p>
          <a:p>
            <a:r>
              <a:rPr lang="cs-CZ" sz="900" dirty="0" smtClean="0"/>
              <a:t>Klipart</a:t>
            </a:r>
          </a:p>
          <a:p>
            <a:r>
              <a:rPr lang="cs-CZ" sz="900" dirty="0" smtClean="0"/>
              <a:t>2.12.2012   23.01, 23.03</a:t>
            </a:r>
          </a:p>
          <a:p>
            <a:endParaRPr lang="cs-CZ" sz="900" dirty="0"/>
          </a:p>
          <a:p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364899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239</TotalTime>
  <Words>364</Words>
  <Application>Microsoft Office PowerPoint</Application>
  <PresentationFormat>Předvádění na obrazovce (4:3)</PresentationFormat>
  <Paragraphs>127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Papír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39</cp:revision>
  <dcterms:created xsi:type="dcterms:W3CDTF">2012-10-04T17:02:39Z</dcterms:created>
  <dcterms:modified xsi:type="dcterms:W3CDTF">2014-08-27T07:32:01Z</dcterms:modified>
</cp:coreProperties>
</file>