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63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764704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Dýchací soustava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95889" y="1628800"/>
            <a:ext cx="31249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VY_32_INOVACE_06-04</a:t>
            </a: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2996952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7374761"/>
              </p:ext>
            </p:extLst>
          </p:nvPr>
        </p:nvGraphicFramePr>
        <p:xfrm>
          <a:off x="1431798" y="256490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Přírodověda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jeho zdraví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Dýchací</a:t>
                      </a:r>
                      <a:r>
                        <a:rPr lang="cs-CZ" sz="1400" kern="50" baseline="0" dirty="0" smtClean="0">
                          <a:effectLst/>
                        </a:rPr>
                        <a:t>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22. března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hodiny Dýchací soustava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468438" y="2903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67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392140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Dýchací soustava nám umožňuje dýchání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3724" y="976915"/>
            <a:ext cx="4674840" cy="5312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468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57065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Dýchací soustavu tvoří: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301043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102" y="1051126"/>
            <a:ext cx="31983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/>
              <a:t>d</a:t>
            </a:r>
            <a:r>
              <a:rPr lang="cs-CZ" sz="3200" dirty="0" smtClean="0"/>
              <a:t>utina nosní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102" y="1684570"/>
            <a:ext cx="2365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nosohltan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102" y="2301043"/>
            <a:ext cx="1551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hrtan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102" y="2865185"/>
            <a:ext cx="2502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průdušnice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102" y="3566495"/>
            <a:ext cx="21868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průdušky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102" y="4178731"/>
            <a:ext cx="1428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dirty="0" smtClean="0"/>
              <a:t>plíce</a:t>
            </a:r>
            <a:endParaRPr lang="cs-CZ" sz="3200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6452" y="855696"/>
            <a:ext cx="4771007" cy="5421598"/>
          </a:xfrm>
          <a:prstGeom prst="rect">
            <a:avLst/>
          </a:prstGeom>
        </p:spPr>
      </p:pic>
      <p:cxnSp>
        <p:nvCxnSpPr>
          <p:cNvPr id="16" name="Přímá spojnice se šipkou 15"/>
          <p:cNvCxnSpPr/>
          <p:nvPr/>
        </p:nvCxnSpPr>
        <p:spPr>
          <a:xfrm>
            <a:off x="3095836" y="1343513"/>
            <a:ext cx="2628292" cy="341057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744919" y="1844824"/>
            <a:ext cx="3195233" cy="132133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0" idx="3"/>
          </p:cNvCxnSpPr>
          <p:nvPr/>
        </p:nvCxnSpPr>
        <p:spPr>
          <a:xfrm>
            <a:off x="2109937" y="2593431"/>
            <a:ext cx="3614191" cy="271754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1" idx="3"/>
          </p:cNvCxnSpPr>
          <p:nvPr/>
        </p:nvCxnSpPr>
        <p:spPr>
          <a:xfrm>
            <a:off x="3060710" y="3157573"/>
            <a:ext cx="2879442" cy="292387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2" idx="3"/>
          </p:cNvCxnSpPr>
          <p:nvPr/>
        </p:nvCxnSpPr>
        <p:spPr>
          <a:xfrm flipV="1">
            <a:off x="2744919" y="3858882"/>
            <a:ext cx="2979209" cy="1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13" idx="3"/>
          </p:cNvCxnSpPr>
          <p:nvPr/>
        </p:nvCxnSpPr>
        <p:spPr>
          <a:xfrm flipV="1">
            <a:off x="1986698" y="4293096"/>
            <a:ext cx="3377390" cy="178023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77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242654"/>
            <a:ext cx="49685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Vdechnutý vzduch se v nosu ohřeje,</a:t>
            </a:r>
            <a:endParaRPr lang="cs-CZ" sz="3200" dirty="0"/>
          </a:p>
        </p:txBody>
      </p:sp>
      <p:sp>
        <p:nvSpPr>
          <p:cNvPr id="3" name="Šipka dolů 2"/>
          <p:cNvSpPr/>
          <p:nvPr/>
        </p:nvSpPr>
        <p:spPr>
          <a:xfrm>
            <a:off x="4311499" y="1333161"/>
            <a:ext cx="612068" cy="576064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85185" y="1892668"/>
            <a:ext cx="62646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</a:t>
            </a:r>
            <a:r>
              <a:rPr lang="cs-CZ" sz="3200" dirty="0" smtClean="0"/>
              <a:t>okračuje do hrtanu a průdušnice.</a:t>
            </a:r>
            <a:endParaRPr lang="cs-CZ" sz="3200" dirty="0"/>
          </a:p>
        </p:txBody>
      </p:sp>
      <p:sp>
        <p:nvSpPr>
          <p:cNvPr id="5" name="Šipka dolů 4"/>
          <p:cNvSpPr/>
          <p:nvPr/>
        </p:nvSpPr>
        <p:spPr>
          <a:xfrm>
            <a:off x="4337532" y="2477443"/>
            <a:ext cx="592644" cy="621449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272588"/>
            <a:ext cx="77048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Dále se dostává do průdušek, kterými vzduch prostupuje do plic.</a:t>
            </a:r>
            <a:endParaRPr lang="cs-CZ" sz="3200" dirty="0"/>
          </a:p>
        </p:txBody>
      </p:sp>
      <p:sp>
        <p:nvSpPr>
          <p:cNvPr id="7" name="Šipka dolů 6"/>
          <p:cNvSpPr/>
          <p:nvPr/>
        </p:nvSpPr>
        <p:spPr>
          <a:xfrm>
            <a:off x="4337532" y="4349806"/>
            <a:ext cx="612068" cy="648072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373217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plicích se nachází asi 250 000 drobných průdušinek, na ně navazují hrozny plicních sklípků. Z nich proniká část kyslíku z vdechnutého vzduchu do krve. Z krve do plic sem naopak proniká oxid uhličitý a odchází dýchací soustavou ven z těla.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5520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 animBg="1"/>
      <p:bldP spid="6" grpId="0"/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58060"/>
            <a:ext cx="6223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Dutina nosní – nosohltan - hrtan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692" y="1124744"/>
            <a:ext cx="5040560" cy="51118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60556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404665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Průdušnice - průdušky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284071"/>
            <a:ext cx="3741018" cy="47961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9254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297522"/>
            <a:ext cx="10599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líce</a:t>
            </a: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477856"/>
            <a:ext cx="4164995" cy="40608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2633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95836" y="404664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Plicní sklípky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916832"/>
            <a:ext cx="3981450" cy="2971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035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10749" y="332656"/>
            <a:ext cx="732364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Dýchací soustava, především dutina nosní a nosohltan, bývají často napadeny bakteriemi a viry a vznikají zde nemoci dýchacích cest.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3884087"/>
            <a:ext cx="29968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Chřipka 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75656" y="2849715"/>
            <a:ext cx="2557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Angína 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1913611"/>
            <a:ext cx="35652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/>
              <a:t>Nachlazení </a:t>
            </a:r>
            <a:endParaRPr lang="cs-CZ" sz="4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75" b="14868"/>
          <a:stretch/>
        </p:blipFill>
        <p:spPr>
          <a:xfrm>
            <a:off x="5051805" y="2122948"/>
            <a:ext cx="3095625" cy="2218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67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4880" y="0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Onemocněním dýchacích cest předcházíme např.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720" y="1323439"/>
            <a:ext cx="26664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 smtClean="0"/>
              <a:t>otužováním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720" y="1965296"/>
            <a:ext cx="45586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600" dirty="0"/>
              <a:t>p</a:t>
            </a:r>
            <a:r>
              <a:rPr lang="cs-CZ" sz="3600" dirty="0" smtClean="0"/>
              <a:t>ravidelným větráním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638" y="2806619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itchFamily="34" charset="0"/>
              <a:buChar char="•"/>
            </a:pPr>
            <a:r>
              <a:rPr lang="cs-CZ" sz="3600" dirty="0"/>
              <a:t>d</a:t>
            </a:r>
            <a:r>
              <a:rPr lang="cs-CZ" sz="3600" dirty="0" smtClean="0"/>
              <a:t>održováním hygienických zásad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62" y="3587232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itchFamily="34" charset="0"/>
              <a:buChar char="•"/>
            </a:pPr>
            <a:r>
              <a:rPr lang="cs-CZ" sz="3600" dirty="0"/>
              <a:t>p</a:t>
            </a:r>
            <a:r>
              <a:rPr lang="cs-CZ" sz="3600" dirty="0" smtClean="0"/>
              <a:t>obytem na čistém vzduchu</a:t>
            </a:r>
            <a:endParaRPr lang="cs-CZ" sz="36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330901"/>
            <a:ext cx="3312368" cy="22068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49457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Nejdůležitější pro naše dýchání je čistý a zdravý vzduch – ten nám především zajišťuje  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1736387"/>
            <a:ext cx="30492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 Ř Í R O D A</a:t>
            </a:r>
            <a:endParaRPr lang="cs-CZ" sz="4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5504" y="2505828"/>
            <a:ext cx="5153872" cy="38654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3217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5788" y="836712"/>
            <a:ext cx="878497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/>
              <a:t>Soubor:Respiratory</a:t>
            </a:r>
            <a:r>
              <a:rPr lang="cs-CZ" sz="1400" dirty="0"/>
              <a:t> </a:t>
            </a:r>
            <a:r>
              <a:rPr lang="cs-CZ" sz="1400" dirty="0" err="1"/>
              <a:t>system</a:t>
            </a:r>
            <a:r>
              <a:rPr lang="cs-CZ" sz="1400" dirty="0"/>
              <a:t> </a:t>
            </a:r>
            <a:r>
              <a:rPr lang="cs-CZ" sz="1400" dirty="0" err="1"/>
              <a:t>complete</a:t>
            </a:r>
            <a:r>
              <a:rPr lang="cs-CZ" sz="1400" dirty="0"/>
              <a:t> </a:t>
            </a:r>
            <a:r>
              <a:rPr lang="cs-CZ" sz="1400" dirty="0" err="1"/>
              <a:t>en.svg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26.4.2008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Soubor:Respiratory_system_complete_en.svg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/>
              <a:t>Soubor:Illu01 </a:t>
            </a:r>
            <a:r>
              <a:rPr lang="cs-CZ" sz="1400" dirty="0" err="1"/>
              <a:t>head</a:t>
            </a:r>
            <a:r>
              <a:rPr lang="cs-CZ" sz="1400" dirty="0"/>
              <a:t> neck.jpg.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15.2.2007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&lt;http://cs.wikipedia.org/wiki/Soubor:Illu01_head_neck.jpg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/>
              <a:t>Soubor:Gray961.png.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11.2.2006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&lt;http://cs.wikipedia.org/wiki/Soubor:Gray961.png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Soubor:Lungs</a:t>
            </a:r>
            <a:r>
              <a:rPr lang="cs-CZ" sz="1400" dirty="0"/>
              <a:t> open.jpg.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2.6.2005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Soubor:Lungs_open.jpg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Soubor:Alveolus</a:t>
            </a:r>
            <a:r>
              <a:rPr lang="cs-CZ" sz="1400" dirty="0"/>
              <a:t> </a:t>
            </a:r>
            <a:r>
              <a:rPr lang="cs-CZ" sz="1400" dirty="0" err="1"/>
              <a:t>diagram.svg</a:t>
            </a:r>
            <a:r>
              <a:rPr lang="cs-CZ" sz="1400" dirty="0"/>
              <a:t>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13.12.2007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</a:t>
            </a:r>
            <a:r>
              <a:rPr lang="cs-CZ" sz="1400" dirty="0" err="1"/>
              <a:t>Soubor:Alveolus_diagram.svg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 err="1"/>
              <a:t>Soubor:Schwarzenberger</a:t>
            </a:r>
            <a:r>
              <a:rPr lang="cs-CZ" sz="1400" dirty="0"/>
              <a:t> H%C3%BCtte.jpg.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26.8.2007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&lt;http://cs.wikipedia.org/wiki/Soubor:Schwarzenberger_H%C3%BCtte.jpg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/>
              <a:t>Soubor:Jizerskohorsk%C3%A9 Bu%C4%8Diny.JPG. In </a:t>
            </a:r>
            <a:r>
              <a:rPr lang="cs-CZ" sz="1400" i="1" dirty="0" err="1"/>
              <a:t>Wikipedia</a:t>
            </a:r>
            <a:r>
              <a:rPr lang="cs-CZ" sz="1400" i="1" dirty="0"/>
              <a:t> 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St. </a:t>
            </a:r>
            <a:r>
              <a:rPr lang="cs-CZ" sz="1400" dirty="0" err="1"/>
              <a:t>Petersburg</a:t>
            </a:r>
            <a:r>
              <a:rPr lang="cs-CZ" sz="1400" dirty="0"/>
              <a:t> (Florida) : </a:t>
            </a:r>
            <a:r>
              <a:rPr lang="cs-CZ" sz="1400" dirty="0" err="1"/>
              <a:t>Wikipedia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10.7.2006 [cit. </a:t>
            </a:r>
            <a:r>
              <a:rPr lang="cs-CZ" sz="1400" dirty="0" smtClean="0"/>
              <a:t>2011-03-23]. </a:t>
            </a:r>
            <a:r>
              <a:rPr lang="cs-CZ" sz="1400" dirty="0"/>
              <a:t>Dostupné z WWW: &lt;http://cs.wikipedia.org/wiki/Soubor:Jizerskohorsk%C3%A9_Bu%C4%8Diny.JPG</a:t>
            </a:r>
            <a:r>
              <a:rPr lang="cs-CZ" sz="1400" dirty="0" smtClean="0"/>
              <a:t>&gt;.</a:t>
            </a:r>
          </a:p>
          <a:p>
            <a:endParaRPr lang="cs-CZ" sz="1400" dirty="0"/>
          </a:p>
          <a:p>
            <a:r>
              <a:rPr lang="cs-CZ" sz="1400" dirty="0"/>
              <a:t>Použité obrázky: www.office.microsoft.com [online]. c2011 [cit. </a:t>
            </a:r>
            <a:r>
              <a:rPr lang="cs-CZ" sz="1400" dirty="0" smtClean="0"/>
              <a:t>2011-003-21]. </a:t>
            </a:r>
            <a:endParaRPr lang="cs-CZ" sz="1400" dirty="0"/>
          </a:p>
        </p:txBody>
      </p:sp>
      <p:sp>
        <p:nvSpPr>
          <p:cNvPr id="3" name="TextovéPole 3"/>
          <p:cNvSpPr txBox="1"/>
          <p:nvPr/>
        </p:nvSpPr>
        <p:spPr>
          <a:xfrm>
            <a:off x="179512" y="248622"/>
            <a:ext cx="82089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/>
              <a:t>MATYÁŠEK, CSC., RNDr. Jiří; ŠTIKOVÁ, Mgr. Věra; TRNA, CSC., Doc. RNDr. Josef. </a:t>
            </a:r>
            <a:r>
              <a:rPr lang="cs-CZ" sz="1400" i="1" dirty="0"/>
              <a:t>Přírodověda 5 : učebnice pro 5. ročník základní školy Člověk a jeho svět</a:t>
            </a:r>
            <a:r>
              <a:rPr lang="cs-CZ" sz="1400" dirty="0"/>
              <a:t>. 1. Brno : Nová škola s.r.o., 2006. 88 s.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4930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250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Petr Chvojka</cp:lastModifiedBy>
  <cp:revision>24</cp:revision>
  <dcterms:created xsi:type="dcterms:W3CDTF">2011-08-20T08:24:45Z</dcterms:created>
  <dcterms:modified xsi:type="dcterms:W3CDTF">2012-04-11T14:03:11Z</dcterms:modified>
</cp:coreProperties>
</file>