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6" r:id="rId6"/>
    <p:sldId id="260" r:id="rId7"/>
    <p:sldId id="272" r:id="rId8"/>
    <p:sldId id="267" r:id="rId9"/>
    <p:sldId id="274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139" autoAdjust="0"/>
  </p:normalViewPr>
  <p:slideViewPr>
    <p:cSldViewPr>
      <p:cViewPr>
        <p:scale>
          <a:sx n="80" d="100"/>
          <a:sy n="80" d="100"/>
        </p:scale>
        <p:origin x="-780" y="-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F32F6-39F9-4522-BF63-B9C7C0533BB4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4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27.8.2014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6.wmf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4281811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Člověk a jeho svět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VY_12_INOVACE_347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2.třída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Prvouka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/>
                        <a:t>V lese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Seznámení</a:t>
                      </a:r>
                      <a:r>
                        <a:rPr lang="cs-CZ" sz="1400" baseline="0" dirty="0" smtClean="0"/>
                        <a:t> s funkcí a významem lesa, s jejími obyvateli, plody</a:t>
                      </a:r>
                      <a:endParaRPr lang="cs-CZ" sz="1400" dirty="0" smtClean="0"/>
                    </a:p>
                    <a:p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9.4.2013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30.5.2013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psf\Home\Downloads\forest-72206_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504" y="260648"/>
            <a:ext cx="8929632" cy="62646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b="1" dirty="0" smtClean="0"/>
          </a:p>
          <a:p>
            <a:pPr marL="0" indent="0">
              <a:buNone/>
            </a:pPr>
            <a:endParaRPr lang="cs-CZ" sz="28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826304" y="5373216"/>
            <a:ext cx="204062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 </a:t>
            </a:r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lese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845390" y="-171400"/>
            <a:ext cx="14532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</a:t>
            </a:r>
            <a:endParaRPr lang="cs-CZ" sz="72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8735" y="5976866"/>
            <a:ext cx="220464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stromy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2248589" y="5348535"/>
            <a:ext cx="17289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Plody</a:t>
            </a:r>
          </a:p>
        </p:txBody>
      </p:sp>
      <p:sp>
        <p:nvSpPr>
          <p:cNvPr id="29" name="Obdélník 28"/>
          <p:cNvSpPr/>
          <p:nvPr/>
        </p:nvSpPr>
        <p:spPr>
          <a:xfrm>
            <a:off x="3972153" y="5976865"/>
            <a:ext cx="1829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Byliny</a:t>
            </a:r>
            <a:endParaRPr lang="cs-CZ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228184" y="4793349"/>
            <a:ext cx="309777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živočichové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95536" y="548680"/>
            <a:ext cx="849694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Nejlepší místo k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odpočinku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 svůj čistý a vlhký vzduch, ticho a čisté prostředí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nám dává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dřevo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 to surovina s kterou musíme dobře hospodařit</a:t>
            </a:r>
          </a:p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Lesní školky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zde se pěstují sazenice stromů ze semínek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Dřevo se používá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 stavebnictví, na výrobu oken, dveří, nábytku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 výrobu papíru.</a:t>
            </a:r>
          </a:p>
          <a:p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Šipka doprava se zářezem 45"/>
          <p:cNvSpPr/>
          <p:nvPr/>
        </p:nvSpPr>
        <p:spPr>
          <a:xfrm rot="6857409">
            <a:off x="2637327" y="4637218"/>
            <a:ext cx="1432894" cy="432048"/>
          </a:xfrm>
          <a:prstGeom prst="notched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Šipka doprava se zářezem 47"/>
          <p:cNvSpPr/>
          <p:nvPr/>
        </p:nvSpPr>
        <p:spPr>
          <a:xfrm rot="5400000">
            <a:off x="3905179" y="4670917"/>
            <a:ext cx="1551170" cy="432048"/>
          </a:xfrm>
          <a:prstGeom prst="notched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Šipka doprava se zářezem 49"/>
          <p:cNvSpPr/>
          <p:nvPr/>
        </p:nvSpPr>
        <p:spPr>
          <a:xfrm rot="2277295">
            <a:off x="5993835" y="4185359"/>
            <a:ext cx="1203176" cy="432048"/>
          </a:xfrm>
          <a:prstGeom prst="notched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doprava se zářezem 50"/>
          <p:cNvSpPr/>
          <p:nvPr/>
        </p:nvSpPr>
        <p:spPr>
          <a:xfrm rot="7854783">
            <a:off x="790250" y="4655363"/>
            <a:ext cx="1944216" cy="432048"/>
          </a:xfrm>
          <a:prstGeom prst="notched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se zářezem 11"/>
          <p:cNvSpPr/>
          <p:nvPr/>
        </p:nvSpPr>
        <p:spPr>
          <a:xfrm rot="3860294">
            <a:off x="4686159" y="4854774"/>
            <a:ext cx="2158811" cy="432048"/>
          </a:xfrm>
          <a:prstGeom prst="notched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6262346" y="5952623"/>
            <a:ext cx="18805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houby</a:t>
            </a:r>
            <a:endParaRPr lang="cs-CZ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89373" y="19943"/>
            <a:ext cx="18587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Stromy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39552" y="908720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Vytváří mnoho KYSLÍKU, které potřebujeme k dýchání</a:t>
            </a:r>
          </a:p>
          <a:p>
            <a:pPr marL="457200" indent="-457200">
              <a:buFontTx/>
              <a:buChar char="-"/>
            </a:pP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Dávají nám dřevo, udržují zásobu vody</a:t>
            </a:r>
          </a:p>
        </p:txBody>
      </p:sp>
      <p:sp>
        <p:nvSpPr>
          <p:cNvPr id="6" name="Šipka doprava se zářezem 5"/>
          <p:cNvSpPr/>
          <p:nvPr/>
        </p:nvSpPr>
        <p:spPr>
          <a:xfrm rot="7970679">
            <a:off x="2776063" y="2559099"/>
            <a:ext cx="1391210" cy="706306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532647" y="3501008"/>
            <a:ext cx="228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sz="32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Jehličnaté stromy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396360" y="3662419"/>
            <a:ext cx="228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sz="32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listnaté </a:t>
            </a:r>
            <a:r>
              <a:rPr lang="cs-CZ" sz="3200" b="1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stromy</a:t>
            </a:r>
          </a:p>
        </p:txBody>
      </p:sp>
      <p:sp>
        <p:nvSpPr>
          <p:cNvPr id="13" name="Šipka doprava se zářezem 12"/>
          <p:cNvSpPr/>
          <p:nvPr/>
        </p:nvSpPr>
        <p:spPr>
          <a:xfrm rot="3094982">
            <a:off x="4032787" y="2572524"/>
            <a:ext cx="1391210" cy="706306"/>
          </a:xfrm>
          <a:prstGeom prst="notch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95536" y="4739637"/>
            <a:ext cx="3808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/>
              <a:t>Jsou po celý rok zelené a    neopadávají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Pouze </a:t>
            </a:r>
            <a:r>
              <a:rPr lang="cs-CZ" sz="2400" u="sng" dirty="0" smtClean="0"/>
              <a:t>modřín </a:t>
            </a:r>
            <a:r>
              <a:rPr lang="cs-CZ" sz="2400" dirty="0" smtClean="0"/>
              <a:t>neopadává</a:t>
            </a:r>
            <a:endParaRPr lang="cs-CZ" sz="2400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28392" y="4739637"/>
            <a:ext cx="4020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Listy listnatých stromů na podzim opadává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472003" y="260648"/>
            <a:ext cx="28151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Lesní plody</a:t>
            </a: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23528" y="26064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borůvka</a:t>
            </a:r>
          </a:p>
        </p:txBody>
      </p:sp>
      <p:sp>
        <p:nvSpPr>
          <p:cNvPr id="3" name="Obdélník 2"/>
          <p:cNvSpPr/>
          <p:nvPr/>
        </p:nvSpPr>
        <p:spPr>
          <a:xfrm>
            <a:off x="4448382" y="1350401"/>
            <a:ext cx="14197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alina lesní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33625" y="3359182"/>
            <a:ext cx="22701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Jahoda lesní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84168" y="3330086"/>
            <a:ext cx="17590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ostružina</a:t>
            </a:r>
            <a:endParaRPr lang="cs-CZ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C:\Users\Ondra\AppData\Local\Microsoft\Windows\Temporary Internet Files\Content.IE5\VWAJZK6U\MC9001232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794536"/>
            <a:ext cx="1806676" cy="258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Ondra\AppData\Local\Microsoft\Windows\Temporary Internet Files\Content.IE5\W2OH0890\MC9004238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42388"/>
            <a:ext cx="2229096" cy="229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Ondra\AppData\Local\Microsoft\Windows\Temporary Internet Files\Content.IE5\CIJ13GEE\MC9003585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0112" y="4169831"/>
            <a:ext cx="2780183" cy="233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Ondra\AppData\Local\Microsoft\Windows\Temporary Internet Files\Content.IE5\SJ3T1MCG\MC9003585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8263" y="3943957"/>
            <a:ext cx="2986410" cy="262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5284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501296" y="116632"/>
            <a:ext cx="15988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Byliny</a:t>
            </a:r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uživatel\AppData\Local\Microsoft\Windows\Temporary Internet Files\Content.IE5\Q2YOHSNB\MC9001228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694" y="501352"/>
            <a:ext cx="1927045" cy="193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427150" y="2985652"/>
            <a:ext cx="44791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Jedovaté byliny !!!</a:t>
            </a:r>
            <a:endParaRPr lang="cs-C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42880" y="2523623"/>
            <a:ext cx="1628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něženka</a:t>
            </a:r>
            <a:endParaRPr lang="cs-CZ" sz="2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5055776" y="5646895"/>
            <a:ext cx="3947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Vraní oko               Konvalinka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8402" y="4583404"/>
            <a:ext cx="2175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Rulík zlomocný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08075" y="6339672"/>
            <a:ext cx="2392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Vlaštovičník větší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755503" y="2434407"/>
            <a:ext cx="19848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Kapraď samec</a:t>
            </a:r>
            <a:endParaRPr lang="cs-CZ" sz="2400" b="1" dirty="0"/>
          </a:p>
        </p:txBody>
      </p:sp>
      <p:pic>
        <p:nvPicPr>
          <p:cNvPr id="5" name="Picture 2" descr="\\psf\Home\Downloads\Fern_dsc066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1993" y="148005"/>
            <a:ext cx="3048536" cy="228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\\psf\Home\Downloads\Atropa_belladonna_Prague_2011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403" y="5018641"/>
            <a:ext cx="2133244" cy="175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\\psf\Home\Downloads\greater-celandine-116272_6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4130" y="3845105"/>
            <a:ext cx="1799946" cy="239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\\psf\Home\Downloads\297px-Paris_quadrifolia_2011_G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5776" y="4051828"/>
            <a:ext cx="1973896" cy="159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\\psf\Home\Downloads\lily-of-the-valley-4269_64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45700" y="3303071"/>
            <a:ext cx="1757868" cy="234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35896" y="188640"/>
            <a:ext cx="17141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Houby</a:t>
            </a:r>
            <a:endParaRPr lang="cs-CZ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4492958" y="1268760"/>
            <a:ext cx="0" cy="53285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51520" y="188640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Jedlé</a:t>
            </a:r>
            <a:endParaRPr lang="cs-CZ" sz="40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44208" y="58874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52120" y="219417"/>
            <a:ext cx="33065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 Jedovaté !!!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958081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CC00"/>
                </a:solidFill>
              </a:rPr>
              <a:t>Hřib dubový</a:t>
            </a:r>
            <a:endParaRPr lang="cs-CZ" sz="2400" b="1" dirty="0">
              <a:solidFill>
                <a:srgbClr val="00CC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52320" y="1052736"/>
            <a:ext cx="169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Hřib satan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267744" y="2449422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CC00"/>
                </a:solidFill>
              </a:rPr>
              <a:t>Suchohřib hnědý</a:t>
            </a:r>
            <a:endParaRPr lang="cs-CZ" sz="2400" b="1" dirty="0">
              <a:solidFill>
                <a:srgbClr val="00CC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0" y="6135687"/>
            <a:ext cx="471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CC00"/>
                </a:solidFill>
              </a:rPr>
              <a:t>Bedla jedlá  </a:t>
            </a:r>
            <a:endParaRPr lang="cs-CZ" sz="2400" b="1" dirty="0">
              <a:solidFill>
                <a:srgbClr val="00CC00"/>
              </a:solidFill>
            </a:endParaRPr>
          </a:p>
        </p:txBody>
      </p:sp>
      <p:pic>
        <p:nvPicPr>
          <p:cNvPr id="3087" name="Picture 15" descr="C:\Users\uživatel\AppData\Local\Microsoft\Windows\Temporary Internet Files\Content.IE5\XXDD00DP\MC9001932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80710" y="4021801"/>
            <a:ext cx="1687722" cy="194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353090" y="2968178"/>
            <a:ext cx="2446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Muchomůrka zelená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246987" y="6008633"/>
            <a:ext cx="2658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Muchomůrka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červená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\\psf\Home\Downloads\Boletus_reticulatus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4157" y="850241"/>
            <a:ext cx="1199386" cy="1599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\\psf\Home\Downloads\2010-09-13_Boletus_luridus_Schaeff_104527_cro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4013" y="3280419"/>
            <a:ext cx="2558294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\\psf\Home\Downloads\Parasol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659" y="3799175"/>
            <a:ext cx="1566591" cy="238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\\psf\Home\Downloads\Boletus_erythropus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05089"/>
            <a:ext cx="2301345" cy="153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\\psf\Home\Downloads\Amanita_phalloide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2725" y="2979124"/>
            <a:ext cx="1480365" cy="206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483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760847" y="42799"/>
            <a:ext cx="2916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Živočichové</a:t>
            </a:r>
            <a:endParaRPr lang="cs-CZ" sz="44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980728"/>
            <a:ext cx="820891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Zvířecí rodiny: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jelen – laň – kolouch</a:t>
            </a:r>
          </a:p>
          <a:p>
            <a:r>
              <a:rPr lang="cs-CZ" sz="2800" b="1" dirty="0">
                <a:solidFill>
                  <a:srgbClr val="00B0F0"/>
                </a:solidFill>
              </a:rPr>
              <a:t>s</a:t>
            </a:r>
            <a:r>
              <a:rPr lang="cs-CZ" sz="2800" b="1" dirty="0" smtClean="0">
                <a:solidFill>
                  <a:srgbClr val="00B0F0"/>
                </a:solidFill>
              </a:rPr>
              <a:t>rnec – srna – srnče</a:t>
            </a:r>
          </a:p>
          <a:p>
            <a:r>
              <a:rPr lang="cs-CZ" sz="2800" b="1" dirty="0">
                <a:solidFill>
                  <a:srgbClr val="7030A0"/>
                </a:solidFill>
              </a:rPr>
              <a:t>k</a:t>
            </a:r>
            <a:r>
              <a:rPr lang="cs-CZ" sz="2800" b="1" dirty="0" smtClean="0">
                <a:solidFill>
                  <a:srgbClr val="7030A0"/>
                </a:solidFill>
              </a:rPr>
              <a:t>anec – bachyně – sele</a:t>
            </a:r>
          </a:p>
          <a:p>
            <a:endParaRPr lang="cs-CZ" sz="2800" b="1" dirty="0">
              <a:solidFill>
                <a:srgbClr val="7030A0"/>
              </a:solidFill>
            </a:endParaRPr>
          </a:p>
          <a:p>
            <a:r>
              <a:rPr lang="cs-CZ" sz="2800" b="1" u="sng" dirty="0" smtClean="0"/>
              <a:t>Dále v lese žijí</a:t>
            </a:r>
            <a:r>
              <a:rPr lang="cs-CZ" sz="2800" b="1" dirty="0" smtClean="0"/>
              <a:t>: velká i menší zvířata, ptáci, hmyz, plazi</a:t>
            </a:r>
          </a:p>
          <a:p>
            <a:endParaRPr lang="cs-CZ" sz="2800" b="1" dirty="0"/>
          </a:p>
          <a:p>
            <a:r>
              <a:rPr lang="cs-CZ" sz="2800" b="1" dirty="0" smtClean="0"/>
              <a:t>Na podzim se pořádají </a:t>
            </a:r>
            <a:r>
              <a:rPr lang="cs-CZ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hony</a:t>
            </a:r>
            <a:r>
              <a:rPr lang="cs-CZ" sz="2800" b="1" dirty="0" smtClean="0"/>
              <a:t>, kdy je myslivcům dovoleno určitý počet zajíců, divočáků, lišek a srnců lovit. Myslivci a hajní nosí v zimě do </a:t>
            </a:r>
            <a:r>
              <a:rPr lang="cs-CZ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krmelců</a:t>
            </a:r>
            <a:r>
              <a:rPr lang="cs-CZ" sz="2800" b="1" dirty="0" smtClean="0"/>
              <a:t> potravu  (kaštany, žaludy, seno a sůl).</a:t>
            </a:r>
          </a:p>
          <a:p>
            <a:r>
              <a:rPr lang="cs-CZ" sz="2800" b="1" dirty="0" smtClean="0"/>
              <a:t>Největšími nepřáteli zvířat jsou </a:t>
            </a:r>
            <a:r>
              <a:rPr lang="cs-CZ" sz="2800" b="1" u="sng" dirty="0" smtClean="0"/>
              <a:t>pytláci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17131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332656"/>
            <a:ext cx="85689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Otázky: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Jaké znáš jedovaté houby 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Znáš houby jedlé 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 se jmenuje hřib, který je svým podhoubím podobný jedlému hřibu 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Vyjmenuj 3 lesní byliny 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Znáš nějaké byliny jedovaté 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Které z jedovatých bylin je podobná borůvce 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Vyjmenuj lesní plody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Proč je pro nás důležitý les?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Pojmenuj obrázky, které vidíš:</a:t>
            </a:r>
          </a:p>
          <a:p>
            <a:pPr marL="457200" indent="-457200">
              <a:buAutoNum type="arabicPeriod"/>
            </a:pPr>
            <a:endParaRPr lang="cs-CZ" sz="2000" dirty="0" smtClean="0"/>
          </a:p>
        </p:txBody>
      </p:sp>
      <p:pic>
        <p:nvPicPr>
          <p:cNvPr id="15" name="Picture 5" descr="\\psf\Home\Downloads\Parasol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659" y="3799175"/>
            <a:ext cx="1566591" cy="238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\\psf\Home\Downloads\Amanita_phalloid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99175"/>
            <a:ext cx="1674825" cy="233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\\psf\Home\Downloads\lily-of-the-valley-4269_6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5588" y="3810531"/>
            <a:ext cx="1741767" cy="232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Ondra\AppData\Local\Microsoft\Windows\Temporary Internet Files\Content.IE5\CIJ13GEE\MC9003585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0216" y="3799175"/>
            <a:ext cx="2780183" cy="233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\\psf\Home\Downloads\Atropa_belladonna_Prague_2011_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6445" y="1980044"/>
            <a:ext cx="2133244" cy="175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17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9504" y="430871"/>
            <a:ext cx="8229600" cy="6166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100" dirty="0"/>
              <a:t>http://pixabay.com/static/uploads/photo/2012/12/24/08/39/forest-72206_640.jpg</a:t>
            </a:r>
          </a:p>
          <a:p>
            <a:pPr marL="0" indent="0">
              <a:buNone/>
            </a:pPr>
            <a:r>
              <a:rPr lang="cs-CZ" sz="1100" dirty="0" smtClean="0"/>
              <a:t>9.4.2013   15.21</a:t>
            </a:r>
          </a:p>
          <a:p>
            <a:pPr marL="0" indent="0">
              <a:buNone/>
            </a:pPr>
            <a:r>
              <a:rPr lang="cs-CZ" sz="1100" dirty="0"/>
              <a:t>http://upload.wikimedia.org/wikipedia/commons/2/26/Fern_dsc06699.jpg</a:t>
            </a:r>
          </a:p>
          <a:p>
            <a:pPr marL="0" indent="0">
              <a:buNone/>
            </a:pPr>
            <a:r>
              <a:rPr lang="cs-CZ" sz="1100" dirty="0" smtClean="0"/>
              <a:t>9.4.2013   19.11</a:t>
            </a:r>
          </a:p>
          <a:p>
            <a:pPr marL="0" indent="0">
              <a:buNone/>
            </a:pPr>
            <a:r>
              <a:rPr lang="cs-CZ" sz="1100" dirty="0"/>
              <a:t>http://upload.wikimedia.org/wikipedia/commons/3/30/Atropa_belladonna_Prague_2011_2.jpg</a:t>
            </a:r>
          </a:p>
          <a:p>
            <a:pPr marL="0" indent="0">
              <a:buNone/>
            </a:pPr>
            <a:r>
              <a:rPr lang="cs-CZ" sz="1100" dirty="0" smtClean="0"/>
              <a:t>9.4.2013   19.13</a:t>
            </a:r>
          </a:p>
          <a:p>
            <a:pPr marL="0" indent="0">
              <a:buNone/>
            </a:pPr>
            <a:r>
              <a:rPr lang="cs-CZ" sz="1100" dirty="0"/>
              <a:t>http://pixabay.com/static/uploads/photo/2013/06/04/19/19/greater-celandine-116272_640.jpg</a:t>
            </a:r>
          </a:p>
          <a:p>
            <a:pPr marL="0" indent="0">
              <a:buNone/>
            </a:pPr>
            <a:r>
              <a:rPr lang="cs-CZ" sz="1100" dirty="0" smtClean="0"/>
              <a:t>9.4.2013   19.14</a:t>
            </a:r>
          </a:p>
          <a:p>
            <a:pPr marL="0" indent="0">
              <a:buNone/>
            </a:pPr>
            <a:r>
              <a:rPr lang="cs-CZ" sz="1100" dirty="0"/>
              <a:t>http://upload.wikimedia.org/wikipedia/commons/thumb/d/df/Paris_quadrifolia_2011_G1.jpg/297px-Paris_quadrifolia_2011_G1.jpg</a:t>
            </a:r>
          </a:p>
          <a:p>
            <a:pPr marL="0" indent="0">
              <a:buNone/>
            </a:pPr>
            <a:r>
              <a:rPr lang="cs-CZ" sz="1100" dirty="0" smtClean="0"/>
              <a:t>9.4.2013   19.17</a:t>
            </a:r>
          </a:p>
          <a:p>
            <a:pPr marL="0" indent="0">
              <a:buNone/>
            </a:pPr>
            <a:r>
              <a:rPr lang="cs-CZ" sz="1100" dirty="0"/>
              <a:t>http://</a:t>
            </a:r>
            <a:r>
              <a:rPr lang="cs-CZ" sz="1100" dirty="0" smtClean="0"/>
              <a:t>pixabay.com/static/uploads/photo/2010/12/30/13/02/lily-of-the-valley-4269_640.jpg</a:t>
            </a:r>
          </a:p>
          <a:p>
            <a:pPr marL="0" indent="0">
              <a:buNone/>
            </a:pPr>
            <a:r>
              <a:rPr lang="cs-CZ" sz="1100" dirty="0" smtClean="0"/>
              <a:t>9.4.2013   19.23</a:t>
            </a:r>
          </a:p>
          <a:p>
            <a:pPr marL="0" indent="0">
              <a:buNone/>
            </a:pPr>
            <a:r>
              <a:rPr lang="cs-CZ" sz="1100" dirty="0"/>
              <a:t>http://upload.wikimedia.org/wikipedia/commons/c/c7/Boletus_reticulatus3.jpg</a:t>
            </a:r>
          </a:p>
          <a:p>
            <a:pPr marL="0" indent="0">
              <a:buNone/>
            </a:pPr>
            <a:r>
              <a:rPr lang="cs-CZ" sz="1100" dirty="0" smtClean="0"/>
              <a:t>9.4.2013   19.26</a:t>
            </a:r>
          </a:p>
          <a:p>
            <a:pPr marL="0" indent="0">
              <a:buNone/>
            </a:pPr>
            <a:r>
              <a:rPr lang="cs-CZ" sz="1100" dirty="0"/>
              <a:t>http://upload.wikimedia.org/wikipedia/commons/2/28/2010-09-13_Boletus_luridus_Schaeff_104527_crop.jpg</a:t>
            </a:r>
          </a:p>
          <a:p>
            <a:pPr marL="0" indent="0">
              <a:buNone/>
            </a:pPr>
            <a:r>
              <a:rPr lang="cs-CZ" sz="1100" dirty="0" smtClean="0"/>
              <a:t>9.4.2013   19.28</a:t>
            </a:r>
          </a:p>
          <a:p>
            <a:pPr marL="0" indent="0">
              <a:buNone/>
            </a:pPr>
            <a:r>
              <a:rPr lang="cs-CZ" sz="1100" dirty="0"/>
              <a:t>http://</a:t>
            </a:r>
            <a:r>
              <a:rPr lang="cs-CZ" sz="1100" dirty="0" smtClean="0"/>
              <a:t>upload.wikimedia.org/wikipedia/commons/8/8c/Parasol-1.jpg</a:t>
            </a:r>
          </a:p>
          <a:p>
            <a:pPr marL="0" indent="0">
              <a:buNone/>
            </a:pPr>
            <a:r>
              <a:rPr lang="cs-CZ" sz="1100" dirty="0" smtClean="0"/>
              <a:t>9.4.2013   19.40</a:t>
            </a:r>
          </a:p>
          <a:p>
            <a:pPr marL="0" indent="0">
              <a:buNone/>
            </a:pPr>
            <a:r>
              <a:rPr lang="cs-CZ" sz="1100" dirty="0"/>
              <a:t>http://</a:t>
            </a:r>
            <a:r>
              <a:rPr lang="cs-CZ" sz="1100" dirty="0" smtClean="0"/>
              <a:t>upload.wikimedia.org/wikipedia/commons/8/87/Boletus_erythropus1.jpg</a:t>
            </a:r>
          </a:p>
          <a:p>
            <a:pPr marL="0" indent="0">
              <a:buNone/>
            </a:pPr>
            <a:r>
              <a:rPr lang="cs-CZ" sz="1100" dirty="0" smtClean="0"/>
              <a:t>9.4.2013   19.43</a:t>
            </a:r>
          </a:p>
          <a:p>
            <a:pPr marL="0" indent="0">
              <a:buNone/>
            </a:pPr>
            <a:r>
              <a:rPr lang="cs-CZ" sz="1100" dirty="0" smtClean="0"/>
              <a:t>Klipart – www.office.</a:t>
            </a:r>
            <a:r>
              <a:rPr lang="cs-CZ" sz="1100" smtClean="0"/>
              <a:t>microsoft.com</a:t>
            </a:r>
            <a:endParaRPr lang="cs-CZ" sz="1100" dirty="0" smtClean="0"/>
          </a:p>
          <a:p>
            <a:pPr marL="0" indent="0">
              <a:buNone/>
            </a:pPr>
            <a:r>
              <a:rPr lang="cs-CZ" sz="1100" dirty="0"/>
              <a:t>9</a:t>
            </a:r>
            <a:r>
              <a:rPr lang="cs-CZ" sz="1100" dirty="0" smtClean="0"/>
              <a:t>.4.2013   19.04</a:t>
            </a:r>
          </a:p>
          <a:p>
            <a:pPr marL="0" indent="0">
              <a:buNone/>
            </a:pPr>
            <a:endParaRPr lang="cs-CZ" sz="1100" dirty="0" smtClean="0"/>
          </a:p>
          <a:p>
            <a:pPr marL="0" indent="0">
              <a:buNone/>
            </a:pPr>
            <a:endParaRPr lang="cs-CZ" sz="1100" dirty="0"/>
          </a:p>
          <a:p>
            <a:pPr marL="0" indent="0">
              <a:buNone/>
            </a:pPr>
            <a:endParaRPr lang="cs-CZ" sz="1100" dirty="0" smtClean="0"/>
          </a:p>
          <a:p>
            <a:r>
              <a:rPr lang="cs-CZ" sz="1100" dirty="0"/>
              <a:t>Textová dokumentace dostupná na:</a:t>
            </a:r>
          </a:p>
          <a:p>
            <a:r>
              <a:rPr lang="cs-CZ" sz="1100" dirty="0"/>
              <a:t>PaedDr. Hana </a:t>
            </a:r>
            <a:r>
              <a:rPr lang="cs-CZ" sz="1100" dirty="0" err="1"/>
              <a:t>Mühlhauserová</a:t>
            </a:r>
            <a:r>
              <a:rPr lang="cs-CZ" sz="1100" dirty="0"/>
              <a:t>, PaedDr. Jaromíra Svobodová, PRVOUKA 2, učebnice pro základní školy, Nová škola, 2011 </a:t>
            </a:r>
          </a:p>
          <a:p>
            <a:endParaRPr lang="cs-CZ" sz="1100" dirty="0"/>
          </a:p>
          <a:p>
            <a:endParaRPr lang="cs-CZ" sz="1100" dirty="0"/>
          </a:p>
          <a:p>
            <a:pPr marL="0" indent="0">
              <a:buNone/>
            </a:pPr>
            <a:endParaRPr lang="cs-CZ" sz="11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88640"/>
            <a:ext cx="3600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Cit. 2013-04-09      </a:t>
            </a:r>
            <a:r>
              <a:rPr lang="cs-CZ" sz="1100" dirty="0"/>
              <a:t>Obrazový materiál dostupný na: </a:t>
            </a:r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606</TotalTime>
  <Words>459</Words>
  <Application>Microsoft Office PowerPoint</Application>
  <PresentationFormat>Předvádění na obrazovce (4:3)</PresentationFormat>
  <Paragraphs>121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64</cp:revision>
  <dcterms:created xsi:type="dcterms:W3CDTF">2012-10-04T17:02:39Z</dcterms:created>
  <dcterms:modified xsi:type="dcterms:W3CDTF">2014-08-27T17:28:27Z</dcterms:modified>
</cp:coreProperties>
</file>