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1" r:id="rId1"/>
  </p:sldMasterIdLst>
  <p:notesMasterIdLst>
    <p:notesMasterId r:id="rId37"/>
  </p:notesMasterIdLst>
  <p:sldIdLst>
    <p:sldId id="308" r:id="rId2"/>
    <p:sldId id="296" r:id="rId3"/>
    <p:sldId id="297" r:id="rId4"/>
    <p:sldId id="314" r:id="rId5"/>
    <p:sldId id="298" r:id="rId6"/>
    <p:sldId id="299" r:id="rId7"/>
    <p:sldId id="315" r:id="rId8"/>
    <p:sldId id="256" r:id="rId9"/>
    <p:sldId id="257" r:id="rId10"/>
    <p:sldId id="258" r:id="rId11"/>
    <p:sldId id="264" r:id="rId12"/>
    <p:sldId id="259" r:id="rId13"/>
    <p:sldId id="260" r:id="rId14"/>
    <p:sldId id="261" r:id="rId15"/>
    <p:sldId id="312" r:id="rId16"/>
    <p:sldId id="263" r:id="rId17"/>
    <p:sldId id="262" r:id="rId18"/>
    <p:sldId id="277" r:id="rId19"/>
    <p:sldId id="278" r:id="rId20"/>
    <p:sldId id="279" r:id="rId21"/>
    <p:sldId id="280" r:id="rId22"/>
    <p:sldId id="281" r:id="rId23"/>
    <p:sldId id="282" r:id="rId24"/>
    <p:sldId id="283" r:id="rId25"/>
    <p:sldId id="284" r:id="rId26"/>
    <p:sldId id="286" r:id="rId27"/>
    <p:sldId id="287" r:id="rId28"/>
    <p:sldId id="288" r:id="rId29"/>
    <p:sldId id="313" r:id="rId30"/>
    <p:sldId id="302" r:id="rId31"/>
    <p:sldId id="306" r:id="rId32"/>
    <p:sldId id="300" r:id="rId33"/>
    <p:sldId id="310" r:id="rId34"/>
    <p:sldId id="311" r:id="rId35"/>
    <p:sldId id="307" r:id="rId3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52" autoAdjust="0"/>
    <p:restoredTop sz="94624" autoAdjust="0"/>
  </p:normalViewPr>
  <p:slideViewPr>
    <p:cSldViewPr>
      <p:cViewPr>
        <p:scale>
          <a:sx n="100" d="100"/>
          <a:sy n="100" d="100"/>
        </p:scale>
        <p:origin x="-222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236"/>
    </p:cViewPr>
  </p:outlin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93042C80-E453-4139-8702-FE2621F48CC4}" type="datetimeFigureOut">
              <a:rPr lang="cs-CZ"/>
              <a:pPr>
                <a:defRPr/>
              </a:pPr>
              <a:t>28.8.2014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1D1D17DB-B721-41DE-86A2-6565970CFA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891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3891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721B5FCE-A58B-423F-ADA5-F241C8770DC3}" type="slidenum">
              <a:rPr lang="cs-CZ" altLang="cs-CZ" smtClean="0"/>
              <a:pPr/>
              <a:t>7</a:t>
            </a:fld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D3E2B6-1EAE-4F3D-AE01-4C5815EAA74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FA79C1-5188-4FE9-9FCD-CC6C0483C1A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23DF6D-4C0E-4506-B477-DD003B44F0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BD1C5E-16E1-4B45-B648-E99974D27F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68CE5F-4332-4A6F-AD9B-41536CDA0D0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0F04CB-9178-4444-9AB0-B5ED74899BD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51F405-BEEF-469E-BC79-2151BC47699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A8A1EE-E1C6-46B7-ADB9-A292B5ACC67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14DAA1-2941-4B7D-ADB5-C148F12D74E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AFFF57-DADA-4BCC-B2C4-5F1E63D6CC9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0FE95D-4D8D-4DFB-849E-59EDE3AC6E8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3E791D9-5D37-45F2-A328-584112D0A44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  <p:sldLayoutId id="2147483693" r:id="rId2"/>
    <p:sldLayoutId id="2147483694" r:id="rId3"/>
    <p:sldLayoutId id="2147483695" r:id="rId4"/>
    <p:sldLayoutId id="2147483696" r:id="rId5"/>
    <p:sldLayoutId id="2147483697" r:id="rId6"/>
    <p:sldLayoutId id="2147483698" r:id="rId7"/>
    <p:sldLayoutId id="2147483699" r:id="rId8"/>
    <p:sldLayoutId id="2147483700" r:id="rId9"/>
    <p:sldLayoutId id="2147483701" r:id="rId10"/>
    <p:sldLayoutId id="214748370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6" descr="Obrázek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1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fontAlgn="ctr" hangingPunct="1"/>
            <a:r>
              <a:rPr lang="cs-CZ" altLang="cs-CZ" smtClean="0"/>
              <a:t/>
            </a:r>
            <a:br>
              <a:rPr lang="cs-CZ" altLang="cs-CZ" smtClean="0"/>
            </a:br>
            <a:endParaRPr lang="cs-CZ" altLang="cs-CZ" smtClean="0"/>
          </a:p>
        </p:txBody>
      </p:sp>
      <p:sp>
        <p:nvSpPr>
          <p:cNvPr id="2052" name="TextovéPole 4"/>
          <p:cNvSpPr txBox="1">
            <a:spLocks noChangeArrowheads="1"/>
          </p:cNvSpPr>
          <p:nvPr/>
        </p:nvSpPr>
        <p:spPr bwMode="auto">
          <a:xfrm>
            <a:off x="1752600" y="2514600"/>
            <a:ext cx="73914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altLang="cs-CZ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-7938" y="2547938"/>
          <a:ext cx="9144001" cy="41513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82485"/>
                <a:gridCol w="5961516"/>
              </a:tblGrid>
              <a:tr h="472621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8" marB="45708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Veronika</a:t>
                      </a:r>
                      <a:r>
                        <a:rPr lang="cs-CZ" sz="17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Košťálová</a:t>
                      </a:r>
                      <a:endParaRPr lang="cs-CZ" sz="17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790" marB="4679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34191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8" marB="45708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0" i="0" u="none" strike="noStrike" dirty="0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VY_32_INOVACE_7_DEJEPIS_09</a:t>
                      </a:r>
                    </a:p>
                    <a:p>
                      <a:pPr marL="0" marR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b="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Lucemburkové na českém trůně</a:t>
                      </a:r>
                      <a:endParaRPr lang="cs-CZ" sz="1700" b="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marL="90000" marR="90000" marT="35993" marB="35993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8929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08" marB="45708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Dějepis</a:t>
                      </a:r>
                      <a:endParaRPr lang="cs-CZ" sz="17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8" marB="45708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09571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8" marB="45708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</a:t>
                      </a:r>
                      <a:r>
                        <a:rPr lang="cs-CZ" sz="17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lyceum 2</a:t>
                      </a:r>
                      <a:r>
                        <a:rPr lang="cs-CZ" sz="17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 ročník, Obchodní akademie</a:t>
                      </a:r>
                      <a:br>
                        <a:rPr lang="cs-CZ" sz="17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1.</a:t>
                      </a:r>
                      <a:r>
                        <a:rPr lang="cs-CZ" sz="17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7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lang="cs-CZ" sz="17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8" marB="45708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2255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8" marB="45708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listopad 2013</a:t>
                      </a:r>
                      <a:endParaRPr lang="cs-CZ" sz="17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8" marB="45708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3148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8" marB="45708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Charakteristika vlády Jana Lucemburského – „krále cizince“ a  Karla IV. – „Otce vlasti“, jednoho z nejúspěšnějších vladařů vůbec. Zhoršení poměrů v českých zemích za panování  Václava IV. a Zikmunda Lucemburského.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8" marB="45708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2255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8" marB="45708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rezentace sloužící k výkladu nového učiva, závěrečná rekapitulace pomocí kontrolních otázek a přesmyček.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8" marB="45708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068" name="TextovéPole 5"/>
          <p:cNvSpPr txBox="1">
            <a:spLocks noChangeArrowheads="1"/>
          </p:cNvSpPr>
          <p:nvPr/>
        </p:nvSpPr>
        <p:spPr bwMode="auto">
          <a:xfrm>
            <a:off x="1881188" y="1219200"/>
            <a:ext cx="7134225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2000" b="1"/>
              <a:t>Obchodní akademie, Střední odborná škola</a:t>
            </a:r>
          </a:p>
          <a:p>
            <a:pPr algn="r"/>
            <a:r>
              <a:rPr lang="cs-CZ" altLang="cs-CZ" sz="2000" b="1"/>
              <a:t> a Jazyková škola s právem státní jazykové zkoušky, </a:t>
            </a:r>
          </a:p>
          <a:p>
            <a:pPr algn="r"/>
            <a:r>
              <a:rPr lang="cs-CZ" altLang="cs-CZ" sz="2000" b="1"/>
              <a:t>                                                                Hradec Králové </a:t>
            </a:r>
          </a:p>
        </p:txBody>
      </p:sp>
      <p:pic>
        <p:nvPicPr>
          <p:cNvPr id="206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94175" y="65088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772400" cy="1470025"/>
          </a:xfrm>
        </p:spPr>
        <p:txBody>
          <a:bodyPr/>
          <a:lstStyle/>
          <a:p>
            <a:pPr eaLnBrk="1" hangingPunct="1"/>
            <a:r>
              <a:rPr lang="cs-CZ" altLang="cs-CZ" smtClean="0">
                <a:latin typeface="Arial" charset="0"/>
                <a:cs typeface="Arial" charset="0"/>
              </a:rPr>
              <a:t>Lucemburkové na českém trůně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pic>
        <p:nvPicPr>
          <p:cNvPr id="4099" name="Obrázek 4" descr="jan lucemburský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95400" y="0"/>
            <a:ext cx="67056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0" name="TextovéPole 4"/>
          <p:cNvSpPr txBox="1">
            <a:spLocks noChangeArrowheads="1"/>
          </p:cNvSpPr>
          <p:nvPr/>
        </p:nvSpPr>
        <p:spPr bwMode="auto">
          <a:xfrm>
            <a:off x="6477000" y="6400800"/>
            <a:ext cx="23034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1400"/>
              <a:t>Obrázek </a:t>
            </a:r>
            <a:r>
              <a:rPr lang="en-US" altLang="cs-CZ" sz="1400"/>
              <a:t>[1]</a:t>
            </a:r>
            <a:endParaRPr lang="cs-CZ" altLang="cs-CZ" sz="1400"/>
          </a:p>
        </p:txBody>
      </p:sp>
      <p:sp>
        <p:nvSpPr>
          <p:cNvPr id="4101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381000"/>
            <a:ext cx="8229600" cy="5364163"/>
          </a:xfrm>
        </p:spPr>
        <p:txBody>
          <a:bodyPr/>
          <a:lstStyle/>
          <a:p>
            <a:pPr marL="0" indent="0" algn="ctr" eaLnBrk="1" hangingPunct="1">
              <a:buFont typeface="Arial" charset="0"/>
              <a:buNone/>
              <a:defRPr/>
            </a:pPr>
            <a:r>
              <a:rPr lang="cs-CZ" altLang="cs-CZ" sz="60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Jan Lucemburský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cs-CZ" alt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vládne 1310–1346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cs-CZ" alt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syn římského panovníka Jindřicha VII.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cs-CZ" altLang="cs-CZ" dirty="0"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r>
              <a:rPr lang="cs-CZ" alt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ychován na francouzském královském dvoře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cs-CZ" alt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český stát nepovažoval za svou vlast, nikdy si zde nezvykl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cs-CZ" alt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po celý život zůstával i vládcem Lucemburska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cs-CZ" altLang="cs-CZ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„král cizinec“</a:t>
            </a:r>
          </a:p>
          <a:p>
            <a:pPr eaLnBrk="1" hangingPunct="1">
              <a:buFont typeface="Arial" charset="0"/>
              <a:buNone/>
              <a:defRPr/>
            </a:pPr>
            <a:endParaRPr lang="cs-CZ" altLang="cs-CZ" dirty="0" smtClean="0"/>
          </a:p>
          <a:p>
            <a:pPr eaLnBrk="1" hangingPunct="1">
              <a:buFont typeface="Arial" charset="0"/>
              <a:buNone/>
              <a:defRPr/>
            </a:pPr>
            <a:endParaRPr lang="cs-CZ" alt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latin typeface="Arial" charset="0"/>
                <a:cs typeface="Arial" charset="0"/>
              </a:rPr>
              <a:t>O vnitřní poměry Českého království se příliš nestaral, ale </a:t>
            </a:r>
            <a:r>
              <a:rPr lang="cs-CZ" altLang="cs-CZ" b="1" smtClean="0">
                <a:latin typeface="Arial" charset="0"/>
                <a:cs typeface="Arial" charset="0"/>
              </a:rPr>
              <a:t>podstatně rozšířil jeho území – </a:t>
            </a:r>
            <a:r>
              <a:rPr lang="cs-CZ" altLang="cs-CZ" smtClean="0">
                <a:latin typeface="Arial" charset="0"/>
                <a:cs typeface="Arial" charset="0"/>
              </a:rPr>
              <a:t>díky diplomatické obratnosti získal pod svou svrchovanost </a:t>
            </a:r>
            <a:r>
              <a:rPr lang="cs-CZ" altLang="cs-CZ" smtClean="0">
                <a:solidFill>
                  <a:srgbClr val="C00000"/>
                </a:solidFill>
                <a:latin typeface="Arial" charset="0"/>
                <a:cs typeface="Arial" charset="0"/>
              </a:rPr>
              <a:t>Chebsko, Horní Lužici a většinu slezských knížectví</a:t>
            </a:r>
          </a:p>
          <a:p>
            <a:pPr eaLnBrk="1" hangingPunct="1"/>
            <a:endParaRPr lang="cs-CZ" altLang="cs-CZ" b="1" smtClean="0">
              <a:solidFill>
                <a:srgbClr val="C00000"/>
              </a:solidFill>
            </a:endParaRPr>
          </a:p>
          <a:p>
            <a:pPr eaLnBrk="1" hangingPunct="1"/>
            <a:r>
              <a:rPr lang="cs-CZ" altLang="cs-CZ" b="1" smtClean="0">
                <a:solidFill>
                  <a:srgbClr val="C00000"/>
                </a:solidFill>
                <a:latin typeface="Arial" charset="0"/>
                <a:cs typeface="Arial" charset="0"/>
              </a:rPr>
              <a:t>1344 – </a:t>
            </a:r>
            <a:r>
              <a:rPr lang="cs-CZ" altLang="cs-CZ" smtClean="0">
                <a:solidFill>
                  <a:srgbClr val="C00000"/>
                </a:solidFill>
                <a:latin typeface="Arial" charset="0"/>
                <a:cs typeface="Arial" charset="0"/>
              </a:rPr>
              <a:t>pražské biskupství povýšeno na </a:t>
            </a:r>
            <a:r>
              <a:rPr lang="cs-CZ" altLang="cs-CZ" b="1" smtClean="0">
                <a:solidFill>
                  <a:srgbClr val="C00000"/>
                </a:solidFill>
                <a:latin typeface="Arial" charset="0"/>
                <a:cs typeface="Arial" charset="0"/>
              </a:rPr>
              <a:t>arcibiskupství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Proslul jako </a:t>
            </a:r>
            <a:r>
              <a:rPr lang="cs-CZ" altLang="cs-CZ" b="1" smtClean="0">
                <a:solidFill>
                  <a:srgbClr val="C00000"/>
                </a:solidFill>
              </a:rPr>
              <a:t>udatný rytíř a válečník </a:t>
            </a:r>
            <a:r>
              <a:rPr lang="cs-CZ" altLang="cs-CZ" smtClean="0">
                <a:solidFill>
                  <a:srgbClr val="C00000"/>
                </a:solidFill>
              </a:rPr>
              <a:t>– „bez krále českého není boje žádného“</a:t>
            </a:r>
          </a:p>
          <a:p>
            <a:pPr eaLnBrk="1" hangingPunct="1"/>
            <a:endParaRPr lang="cs-CZ" altLang="cs-CZ" b="1" smtClean="0">
              <a:solidFill>
                <a:srgbClr val="C00000"/>
              </a:solidFill>
            </a:endParaRPr>
          </a:p>
          <a:p>
            <a:pPr eaLnBrk="1" hangingPunct="1"/>
            <a:r>
              <a:rPr lang="cs-CZ" altLang="cs-CZ" smtClean="0"/>
              <a:t>1346 – jako spojenec francouzského krále se zúčastnil </a:t>
            </a:r>
            <a:r>
              <a:rPr lang="cs-CZ" altLang="cs-CZ" b="1" smtClean="0"/>
              <a:t>bitvy u Kresčaku </a:t>
            </a:r>
            <a:r>
              <a:rPr lang="cs-CZ" altLang="cs-CZ" smtClean="0"/>
              <a:t>v boji proti Anglii</a:t>
            </a:r>
          </a:p>
          <a:p>
            <a:pPr eaLnBrk="1" hangingPunct="1"/>
            <a:r>
              <a:rPr lang="cs-CZ" altLang="cs-CZ" smtClean="0"/>
              <a:t>Zde padl</a:t>
            </a:r>
          </a:p>
          <a:p>
            <a:pPr eaLnBrk="1" hangingPunct="1"/>
            <a:r>
              <a:rPr lang="cs-CZ" altLang="cs-CZ" smtClean="0"/>
              <a:t>Vláda připravena pro prvorozeného  syna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8195" name="TextovéPole 4"/>
          <p:cNvSpPr txBox="1">
            <a:spLocks noChangeArrowheads="1"/>
          </p:cNvSpPr>
          <p:nvPr/>
        </p:nvSpPr>
        <p:spPr bwMode="auto">
          <a:xfrm>
            <a:off x="6459538" y="6550025"/>
            <a:ext cx="2303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1400"/>
              <a:t>Obrázek </a:t>
            </a:r>
            <a:r>
              <a:rPr lang="en-US" altLang="cs-CZ" sz="1400"/>
              <a:t>[</a:t>
            </a:r>
            <a:r>
              <a:rPr lang="cs-CZ" altLang="cs-CZ" sz="1400"/>
              <a:t>2</a:t>
            </a:r>
            <a:r>
              <a:rPr lang="en-US" altLang="cs-CZ" sz="1400"/>
              <a:t>]</a:t>
            </a:r>
            <a:endParaRPr lang="cs-CZ" altLang="cs-CZ" sz="1400"/>
          </a:p>
        </p:txBody>
      </p:sp>
      <p:pic>
        <p:nvPicPr>
          <p:cNvPr id="8196" name="Obrázek 5" descr="Battle_of_crecy_froissart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3400" y="0"/>
            <a:ext cx="8229600" cy="6513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572000" y="2133600"/>
            <a:ext cx="3962400" cy="1447800"/>
          </a:xfrm>
        </p:spPr>
        <p:txBody>
          <a:bodyPr/>
          <a:lstStyle/>
          <a:p>
            <a:pPr eaLnBrk="1" hangingPunct="1"/>
            <a:r>
              <a:rPr lang="cs-CZ" altLang="cs-CZ" sz="7200" b="1" smtClean="0">
                <a:latin typeface="Arial" charset="0"/>
                <a:cs typeface="Arial" charset="0"/>
              </a:rPr>
              <a:t>Karel IV.</a:t>
            </a:r>
            <a:endParaRPr lang="cs-CZ" altLang="cs-CZ" sz="4000" smtClean="0">
              <a:latin typeface="Arial" charset="0"/>
              <a:cs typeface="Arial" charset="0"/>
            </a:endParaRP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572000" y="4114800"/>
            <a:ext cx="39624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5400" dirty="0" smtClean="0">
                <a:latin typeface="Times New Roman" pitchFamily="18" charset="0"/>
              </a:rPr>
              <a:t>1346–1378</a:t>
            </a:r>
          </a:p>
        </p:txBody>
      </p:sp>
      <p:pic>
        <p:nvPicPr>
          <p:cNvPr id="9220" name="Picture 4" descr="karel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90600" y="1219200"/>
            <a:ext cx="31369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1" name="TextovéPole 4"/>
          <p:cNvSpPr txBox="1">
            <a:spLocks noChangeArrowheads="1"/>
          </p:cNvSpPr>
          <p:nvPr/>
        </p:nvSpPr>
        <p:spPr bwMode="auto">
          <a:xfrm>
            <a:off x="1824038" y="5867400"/>
            <a:ext cx="2303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1400"/>
              <a:t>Obrázek </a:t>
            </a:r>
            <a:r>
              <a:rPr lang="en-US" altLang="cs-CZ" sz="1400"/>
              <a:t>[</a:t>
            </a:r>
            <a:r>
              <a:rPr lang="cs-CZ" altLang="cs-CZ" sz="1400"/>
              <a:t>3</a:t>
            </a:r>
            <a:r>
              <a:rPr lang="en-US" altLang="cs-CZ" sz="1400"/>
              <a:t>]</a:t>
            </a:r>
            <a:endParaRPr lang="cs-CZ" altLang="cs-CZ" sz="1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pPr eaLnBrk="1" hangingPunct="1"/>
            <a:r>
              <a:rPr lang="cs-CZ" altLang="cs-CZ" sz="3200" b="1" smtClean="0">
                <a:latin typeface="Arial" charset="0"/>
                <a:cs typeface="Arial" charset="0"/>
              </a:rPr>
              <a:t>Život Václava, syna Jana Lucemburského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9200"/>
            <a:ext cx="8229600" cy="5181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1316 – 1378; pokřtěn jako Václav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vychován </a:t>
            </a:r>
            <a:r>
              <a:rPr lang="cs-CZ" b="1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ve Francii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(na dvoře strýce Karla IV. Sličného)</a:t>
            </a: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→ biřmovací jméno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Karel </a:t>
            </a: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hovořil pěti jazyky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všeobecně velmi vzdělaný a moudrý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oblíbený panovník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-76200"/>
            <a:ext cx="8229600" cy="1143000"/>
          </a:xfrm>
        </p:spPr>
        <p:txBody>
          <a:bodyPr/>
          <a:lstStyle/>
          <a:p>
            <a:pPr eaLnBrk="1" hangingPunct="1"/>
            <a:r>
              <a:rPr lang="cs-CZ" altLang="cs-CZ" sz="3200" b="1" smtClean="0">
                <a:latin typeface="Arial" charset="0"/>
                <a:cs typeface="Arial" charset="0"/>
              </a:rPr>
              <a:t>Vláda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idx="1"/>
          </p:nvPr>
        </p:nvSpPr>
        <p:spPr>
          <a:xfrm>
            <a:off x="228600" y="838200"/>
            <a:ext cx="8534400" cy="5562600"/>
          </a:xfrm>
        </p:spPr>
        <p:txBody>
          <a:bodyPr rtlCol="0">
            <a:normAutofit/>
          </a:bodyPr>
          <a:lstStyle/>
          <a:p>
            <a:pPr algn="just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1333 – povolán otcem zpět do Čech (z Francie) – titul </a:t>
            </a: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markrabě moravský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, správa Moravy</a:t>
            </a:r>
          </a:p>
          <a:p>
            <a:pPr algn="just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České země řídí již od roku 1341 (předtím správa italských měst), po smrti otce nastupuje na trůn</a:t>
            </a:r>
          </a:p>
          <a:p>
            <a:pPr algn="just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Tituly</a:t>
            </a:r>
          </a:p>
          <a:p>
            <a:pPr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Římský král</a:t>
            </a:r>
            <a:r>
              <a:rPr lang="cs-CZ" sz="2800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– 1346 </a:t>
            </a:r>
          </a:p>
          <a:p>
            <a:pPr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Český král</a:t>
            </a:r>
            <a:r>
              <a:rPr lang="cs-CZ" sz="2800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– 1346 (korunovace 1347)</a:t>
            </a:r>
          </a:p>
          <a:p>
            <a:pPr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Římský císař</a:t>
            </a:r>
            <a:r>
              <a:rPr lang="cs-CZ" sz="2800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– 1355 (český král poprvé císařem)</a:t>
            </a:r>
          </a:p>
          <a:p>
            <a:pPr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„KRÁL DIPLOMAT“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4"/>
          <p:cNvSpPr txBox="1">
            <a:spLocks noChangeArrowheads="1"/>
          </p:cNvSpPr>
          <p:nvPr/>
        </p:nvSpPr>
        <p:spPr bwMode="auto">
          <a:xfrm>
            <a:off x="6376988" y="6172200"/>
            <a:ext cx="2303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1400"/>
              <a:t>Obrázek </a:t>
            </a:r>
            <a:r>
              <a:rPr lang="en-US" altLang="cs-CZ" sz="1400"/>
              <a:t>[</a:t>
            </a:r>
            <a:r>
              <a:rPr lang="cs-CZ" altLang="cs-CZ" sz="1400"/>
              <a:t>4</a:t>
            </a:r>
            <a:r>
              <a:rPr lang="en-US" altLang="cs-CZ" sz="1400"/>
              <a:t>]</a:t>
            </a:r>
            <a:endParaRPr lang="cs-CZ" altLang="cs-CZ" sz="1400"/>
          </a:p>
        </p:txBody>
      </p:sp>
      <p:pic>
        <p:nvPicPr>
          <p:cNvPr id="12291" name="Picture 5" descr="http://upload.wikimedia.org/wikipedia/commons/c/c0/Czech_crown_jewel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000" y="838200"/>
            <a:ext cx="7620000" cy="460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/>
          <a:lstStyle/>
          <a:p>
            <a:pPr eaLnBrk="1" hangingPunct="1"/>
            <a:r>
              <a:rPr lang="cs-CZ" altLang="cs-CZ" sz="3200" b="1" smtClean="0">
                <a:latin typeface="Arial" charset="0"/>
                <a:cs typeface="Arial" charset="0"/>
              </a:rPr>
              <a:t>Vztah k Čechám</a:t>
            </a:r>
            <a:r>
              <a:rPr lang="cs-CZ" altLang="cs-CZ" smtClean="0">
                <a:latin typeface="Arial" charset="0"/>
                <a:cs typeface="Arial" charset="0"/>
              </a:rPr>
              <a:t> 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47800"/>
            <a:ext cx="8229600" cy="50292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České království</a:t>
            </a:r>
            <a:r>
              <a:rPr lang="cs-CZ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považuje za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jádro své říše</a:t>
            </a:r>
            <a:r>
              <a:rPr lang="cs-CZ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(hospodářsky prosperuje, silné) → snaží se povznést, zvelebovat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Praha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– celoevropsky důležité místo (sídlo císaře, politické a kulturní centrum)</a:t>
            </a: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→ velkolepá výstavba 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0"/>
            <a:ext cx="8229600" cy="838200"/>
          </a:xfrm>
        </p:spPr>
        <p:txBody>
          <a:bodyPr/>
          <a:lstStyle/>
          <a:p>
            <a:pPr eaLnBrk="1" hangingPunct="1"/>
            <a:r>
              <a:rPr lang="cs-CZ" altLang="cs-CZ" sz="3200" b="1" smtClean="0"/>
              <a:t>Významné památky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76200" y="719138"/>
            <a:ext cx="8229600" cy="57150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založení</a:t>
            </a:r>
            <a:r>
              <a:rPr lang="cs-CZ" altLang="cs-CZ" sz="2800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univerzity</a:t>
            </a:r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(1348)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Nové Město pražské </a:t>
            </a: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cs-CZ" altLang="cs-CZ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   (Dobytčí trh/Karlovo náměstí, </a:t>
            </a: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cs-CZ" altLang="cs-CZ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   Koňský trh/Václavské náměstí)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Kamenný </a:t>
            </a:r>
            <a:r>
              <a:rPr lang="cs-CZ" altLang="cs-CZ" sz="2800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most</a:t>
            </a:r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(Karlův most)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Hradčany, Hladová zeď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rozšíření Malé Strany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altLang="cs-CZ" sz="2800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Karlštejn </a:t>
            </a:r>
            <a:endParaRPr lang="cs-CZ" altLang="cs-CZ" sz="2800" dirty="0" smtClean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Kaple</a:t>
            </a: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 sv. Kříže)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výstavba </a:t>
            </a: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 katedrály </a:t>
            </a: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 sv. Víta</a:t>
            </a:r>
          </a:p>
        </p:txBody>
      </p:sp>
      <p:pic>
        <p:nvPicPr>
          <p:cNvPr id="14340" name="Picture 9" descr="ze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09800" y="3994150"/>
            <a:ext cx="3429000" cy="243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1" name="TextovéPole 4"/>
          <p:cNvSpPr txBox="1">
            <a:spLocks noChangeArrowheads="1"/>
          </p:cNvSpPr>
          <p:nvPr/>
        </p:nvSpPr>
        <p:spPr bwMode="auto">
          <a:xfrm>
            <a:off x="6669088" y="6400800"/>
            <a:ext cx="2303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1400"/>
              <a:t>Obrázek </a:t>
            </a:r>
            <a:r>
              <a:rPr lang="en-US" altLang="cs-CZ" sz="1400"/>
              <a:t>[</a:t>
            </a:r>
            <a:r>
              <a:rPr lang="cs-CZ" altLang="cs-CZ" sz="1400"/>
              <a:t>7</a:t>
            </a:r>
            <a:r>
              <a:rPr lang="en-US" altLang="cs-CZ" sz="1400"/>
              <a:t>]</a:t>
            </a:r>
            <a:endParaRPr lang="cs-CZ" altLang="cs-CZ" sz="1400"/>
          </a:p>
        </p:txBody>
      </p:sp>
      <p:sp>
        <p:nvSpPr>
          <p:cNvPr id="14342" name="TextovéPole 4"/>
          <p:cNvSpPr txBox="1">
            <a:spLocks noChangeArrowheads="1"/>
          </p:cNvSpPr>
          <p:nvPr/>
        </p:nvSpPr>
        <p:spPr bwMode="auto">
          <a:xfrm>
            <a:off x="6669088" y="3554413"/>
            <a:ext cx="2303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1400"/>
              <a:t>Obrázek </a:t>
            </a:r>
            <a:r>
              <a:rPr lang="en-US" altLang="cs-CZ" sz="1400"/>
              <a:t>[</a:t>
            </a:r>
            <a:r>
              <a:rPr lang="cs-CZ" altLang="cs-CZ" sz="1400"/>
              <a:t>5</a:t>
            </a:r>
            <a:r>
              <a:rPr lang="en-US" altLang="cs-CZ" sz="1400"/>
              <a:t>]</a:t>
            </a:r>
            <a:endParaRPr lang="cs-CZ" altLang="cs-CZ" sz="1400"/>
          </a:p>
        </p:txBody>
      </p:sp>
      <p:sp>
        <p:nvSpPr>
          <p:cNvPr id="14343" name="TextovéPole 4"/>
          <p:cNvSpPr txBox="1">
            <a:spLocks noChangeArrowheads="1"/>
          </p:cNvSpPr>
          <p:nvPr/>
        </p:nvSpPr>
        <p:spPr bwMode="auto">
          <a:xfrm>
            <a:off x="3335338" y="6400800"/>
            <a:ext cx="2303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1400"/>
              <a:t>Obrázek </a:t>
            </a:r>
            <a:r>
              <a:rPr lang="en-US" altLang="cs-CZ" sz="1400"/>
              <a:t>[</a:t>
            </a:r>
            <a:r>
              <a:rPr lang="cs-CZ" altLang="cs-CZ" sz="1400"/>
              <a:t>6</a:t>
            </a:r>
            <a:r>
              <a:rPr lang="en-US" altLang="cs-CZ" sz="1400"/>
              <a:t>]</a:t>
            </a:r>
            <a:endParaRPr lang="cs-CZ" altLang="cs-CZ" sz="1400"/>
          </a:p>
        </p:txBody>
      </p:sp>
      <p:pic>
        <p:nvPicPr>
          <p:cNvPr id="14344" name="Picture 11" descr="http://upload.wikimedia.org/wikipedia/commons/thumb/3/31/Burgkarlstein02.jpg/1024px-Burgkarlstein02.jpg"/>
          <p:cNvPicPr>
            <a:picLocks noChangeAspect="1" noChangeArrowheads="1"/>
          </p:cNvPicPr>
          <p:nvPr/>
        </p:nvPicPr>
        <p:blipFill>
          <a:blip r:embed="rId3" cstate="print"/>
          <a:srcRect l="6259" t="8223" r="12802" b="32233"/>
          <a:stretch>
            <a:fillRect/>
          </a:stretch>
        </p:blipFill>
        <p:spPr bwMode="auto">
          <a:xfrm>
            <a:off x="5443538" y="1039813"/>
            <a:ext cx="3529012" cy="251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5" name="Picture 13" descr="http://upload.wikimedia.org/wikipedia/commons/thumb/e/e5/Praag_012.jpg/1280px-Praag_01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1200" y="3994150"/>
            <a:ext cx="3213100" cy="2406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868363"/>
          </a:xfrm>
        </p:spPr>
        <p:txBody>
          <a:bodyPr/>
          <a:lstStyle/>
          <a:p>
            <a:pPr eaLnBrk="1" hangingPunct="1"/>
            <a:r>
              <a:rPr lang="cs-CZ" altLang="cs-CZ" sz="2800" b="1" smtClean="0"/>
              <a:t>Politické tahy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838200"/>
            <a:ext cx="8229600" cy="57150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mtClean="0">
                <a:solidFill>
                  <a:srgbClr val="C00000"/>
                </a:solidFill>
                <a:latin typeface="Arial" charset="0"/>
                <a:cs typeface="Arial" charset="0"/>
              </a:rPr>
              <a:t>Země Koruny české </a:t>
            </a:r>
            <a:r>
              <a:rPr lang="cs-CZ" altLang="cs-CZ" smtClean="0">
                <a:latin typeface="Arial" charset="0"/>
                <a:cs typeface="Arial" charset="0"/>
              </a:rPr>
              <a:t>(ústavně potvrdil) = </a:t>
            </a:r>
            <a:r>
              <a:rPr lang="cs-CZ" altLang="cs-CZ" b="1" smtClean="0">
                <a:latin typeface="Arial" charset="0"/>
                <a:cs typeface="Arial" charset="0"/>
              </a:rPr>
              <a:t>soustátí pod svrchovanou mocí českého krále </a:t>
            </a:r>
            <a:r>
              <a:rPr lang="cs-CZ" altLang="cs-CZ" sz="2800" i="1" smtClean="0">
                <a:latin typeface="Arial" charset="0"/>
                <a:cs typeface="Arial" charset="0"/>
              </a:rPr>
              <a:t>(České království, Moravské markrabství, slezská vévodství, Horní a Dolní Lužice, Horní Falc, Braniborsko)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>
                <a:solidFill>
                  <a:srgbClr val="C00000"/>
                </a:solidFill>
                <a:latin typeface="Arial" charset="0"/>
                <a:cs typeface="Arial" charset="0"/>
              </a:rPr>
              <a:t>Zlatá bula Karlova </a:t>
            </a:r>
            <a:r>
              <a:rPr lang="cs-CZ" altLang="cs-CZ" smtClean="0">
                <a:latin typeface="Arial" charset="0"/>
                <a:cs typeface="Arial" charset="0"/>
              </a:rPr>
              <a:t>– český král se stává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mtClean="0">
                <a:latin typeface="Arial" charset="0"/>
                <a:cs typeface="Arial" charset="0"/>
              </a:rPr>
              <a:t>1. kurfiřtem mezi světskými kurfiřty  = volitelem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mtClean="0">
                <a:latin typeface="Arial" charset="0"/>
                <a:cs typeface="Arial" charset="0"/>
              </a:rPr>
              <a:t>římského krále (hlas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mtClean="0">
                <a:latin typeface="Arial" charset="0"/>
                <a:cs typeface="Arial" charset="0"/>
              </a:rPr>
              <a:t>většiny)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mtClean="0">
                <a:latin typeface="Arial" charset="0"/>
                <a:cs typeface="Arial" charset="0"/>
              </a:rPr>
              <a:t>→snaha propojit českou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mtClean="0">
                <a:latin typeface="Arial" charset="0"/>
                <a:cs typeface="Arial" charset="0"/>
              </a:rPr>
              <a:t> a římskou politiku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altLang="cs-CZ" smtClean="0"/>
          </a:p>
        </p:txBody>
      </p:sp>
      <p:sp>
        <p:nvSpPr>
          <p:cNvPr id="16387" name="TextovéPole 4"/>
          <p:cNvSpPr txBox="1">
            <a:spLocks noChangeArrowheads="1"/>
          </p:cNvSpPr>
          <p:nvPr/>
        </p:nvSpPr>
        <p:spPr bwMode="auto">
          <a:xfrm>
            <a:off x="6248400" y="6400800"/>
            <a:ext cx="23034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1400"/>
              <a:t>Obrázek </a:t>
            </a:r>
            <a:r>
              <a:rPr lang="en-US" altLang="cs-CZ" sz="1400"/>
              <a:t>[</a:t>
            </a:r>
            <a:r>
              <a:rPr lang="cs-CZ" altLang="cs-CZ" sz="1400"/>
              <a:t>8</a:t>
            </a:r>
            <a:r>
              <a:rPr lang="en-US" altLang="cs-CZ" sz="1400"/>
              <a:t>]</a:t>
            </a:r>
            <a:endParaRPr lang="cs-CZ" altLang="cs-CZ" sz="1400"/>
          </a:p>
        </p:txBody>
      </p:sp>
      <p:sp>
        <p:nvSpPr>
          <p:cNvPr id="16388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6389" name="Picture 6" descr="http://upload.wikimedia.org/wikipedia/commons/7/72/Karte_B%C3%B6hmen_unter_Karl_IV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0" y="104775"/>
            <a:ext cx="6340475" cy="632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3"/>
          <p:cNvSpPr>
            <a:spLocks noGrp="1" noChangeArrowheads="1"/>
          </p:cNvSpPr>
          <p:nvPr>
            <p:ph idx="1"/>
          </p:nvPr>
        </p:nvSpPr>
        <p:spPr>
          <a:xfrm>
            <a:off x="533400" y="381000"/>
            <a:ext cx="8229600" cy="64770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mtClean="0">
                <a:latin typeface="Arial" charset="0"/>
                <a:cs typeface="Arial" charset="0"/>
              </a:rPr>
              <a:t>pokus o  omezení moci panstva – zákoník </a:t>
            </a:r>
            <a:r>
              <a:rPr lang="cs-CZ" altLang="cs-CZ" b="1" smtClean="0">
                <a:solidFill>
                  <a:srgbClr val="C00000"/>
                </a:solidFill>
                <a:latin typeface="Arial" charset="0"/>
                <a:cs typeface="Arial" charset="0"/>
              </a:rPr>
              <a:t>„Maiestas Carolina“</a:t>
            </a:r>
            <a:r>
              <a:rPr lang="cs-CZ" altLang="cs-CZ" smtClean="0">
                <a:solidFill>
                  <a:srgbClr val="C00000"/>
                </a:solidFill>
                <a:latin typeface="Arial" charset="0"/>
                <a:cs typeface="Arial" charset="0"/>
              </a:rPr>
              <a:t> </a:t>
            </a:r>
            <a:r>
              <a:rPr lang="cs-CZ" altLang="cs-CZ" smtClean="0">
                <a:latin typeface="Arial" charset="0"/>
                <a:cs typeface="Arial" charset="0"/>
              </a:rPr>
              <a:t>– neprošel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altLang="cs-CZ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altLang="cs-CZ" smtClean="0">
                <a:latin typeface="Arial" charset="0"/>
                <a:cs typeface="Arial" charset="0"/>
              </a:rPr>
              <a:t>Sepsal </a:t>
            </a:r>
            <a:r>
              <a:rPr lang="cs-CZ" altLang="cs-CZ" b="1" smtClean="0">
                <a:solidFill>
                  <a:srgbClr val="C00000"/>
                </a:solidFill>
                <a:latin typeface="Arial" charset="0"/>
                <a:cs typeface="Arial" charset="0"/>
              </a:rPr>
              <a:t>„Vita Caroli“</a:t>
            </a:r>
            <a:r>
              <a:rPr lang="cs-CZ" altLang="cs-CZ" smtClean="0">
                <a:solidFill>
                  <a:srgbClr val="C00000"/>
                </a:solidFill>
                <a:latin typeface="Arial" charset="0"/>
                <a:cs typeface="Arial" charset="0"/>
              </a:rPr>
              <a:t> </a:t>
            </a:r>
            <a:r>
              <a:rPr lang="cs-CZ" altLang="cs-CZ" smtClean="0">
                <a:latin typeface="Arial" charset="0"/>
                <a:cs typeface="Arial" charset="0"/>
              </a:rPr>
              <a:t>– vlastní životopis</a:t>
            </a:r>
          </a:p>
          <a:p>
            <a:pPr eaLnBrk="1" hangingPunct="1"/>
            <a:endParaRPr lang="cs-CZ" altLang="cs-CZ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altLang="cs-CZ" smtClean="0">
                <a:latin typeface="Arial" charset="0"/>
                <a:cs typeface="Arial" charset="0"/>
              </a:rPr>
              <a:t>OTEC VLASTI</a:t>
            </a:r>
          </a:p>
          <a:p>
            <a:pPr eaLnBrk="1" hangingPunct="1">
              <a:buFontTx/>
              <a:buNone/>
            </a:pPr>
            <a:endParaRPr lang="cs-CZ" altLang="cs-CZ" sz="2800" smtClean="0">
              <a:latin typeface="Times New Roman" pitchFamily="18" charset="0"/>
            </a:endParaRPr>
          </a:p>
        </p:txBody>
      </p:sp>
      <p:pic>
        <p:nvPicPr>
          <p:cNvPr id="17411" name="Picture 5" descr="inici%C3%A1l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1200" y="2708275"/>
            <a:ext cx="3060700" cy="4000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2" name="TextovéPole 4"/>
          <p:cNvSpPr txBox="1">
            <a:spLocks noChangeArrowheads="1"/>
          </p:cNvSpPr>
          <p:nvPr/>
        </p:nvSpPr>
        <p:spPr bwMode="auto">
          <a:xfrm>
            <a:off x="3276600" y="6400800"/>
            <a:ext cx="23034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1400"/>
              <a:t>Obrázek </a:t>
            </a:r>
            <a:r>
              <a:rPr lang="en-US" altLang="cs-CZ" sz="1400"/>
              <a:t>[</a:t>
            </a:r>
            <a:r>
              <a:rPr lang="cs-CZ" altLang="cs-CZ" sz="1400"/>
              <a:t>9</a:t>
            </a:r>
            <a:r>
              <a:rPr lang="en-US" altLang="cs-CZ" sz="1400"/>
              <a:t>]</a:t>
            </a:r>
            <a:endParaRPr lang="cs-CZ" altLang="cs-CZ" sz="1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pPr eaLnBrk="1" hangingPunct="1"/>
            <a:r>
              <a:rPr lang="cs-CZ" altLang="cs-CZ" sz="2800" b="1" smtClean="0">
                <a:latin typeface="Arial" charset="0"/>
                <a:cs typeface="Arial" charset="0"/>
              </a:rPr>
              <a:t>Ženy Karla IV.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2057400" y="1295400"/>
            <a:ext cx="5638800" cy="3200400"/>
          </a:xfrm>
        </p:spPr>
        <p:txBody>
          <a:bodyPr/>
          <a:lstStyle/>
          <a:p>
            <a:pPr eaLnBrk="1" hangingPunct="1"/>
            <a:r>
              <a:rPr lang="cs-CZ" altLang="cs-CZ" smtClean="0">
                <a:latin typeface="Arial" charset="0"/>
                <a:cs typeface="Arial" charset="0"/>
              </a:rPr>
              <a:t>Markéta (Blanka) z Valois</a:t>
            </a:r>
          </a:p>
          <a:p>
            <a:pPr eaLnBrk="1" hangingPunct="1"/>
            <a:r>
              <a:rPr lang="cs-CZ" altLang="cs-CZ" smtClean="0">
                <a:latin typeface="Arial" charset="0"/>
                <a:cs typeface="Arial" charset="0"/>
              </a:rPr>
              <a:t>Anna Falcká</a:t>
            </a:r>
          </a:p>
          <a:p>
            <a:pPr eaLnBrk="1" hangingPunct="1"/>
            <a:r>
              <a:rPr lang="cs-CZ" altLang="cs-CZ" smtClean="0">
                <a:latin typeface="Arial" charset="0"/>
                <a:cs typeface="Arial" charset="0"/>
              </a:rPr>
              <a:t>Anna Svídnická</a:t>
            </a:r>
          </a:p>
          <a:p>
            <a:pPr eaLnBrk="1" hangingPunct="1"/>
            <a:r>
              <a:rPr lang="cs-CZ" altLang="cs-CZ" smtClean="0">
                <a:latin typeface="Arial" charset="0"/>
                <a:cs typeface="Arial" charset="0"/>
              </a:rPr>
              <a:t>Eliška Pomořanská</a:t>
            </a:r>
          </a:p>
          <a:p>
            <a:pPr eaLnBrk="1" hangingPunct="1">
              <a:buFontTx/>
              <a:buNone/>
            </a:pPr>
            <a:endParaRPr lang="cs-CZ" altLang="cs-CZ" smtClean="0"/>
          </a:p>
        </p:txBody>
      </p:sp>
      <p:sp>
        <p:nvSpPr>
          <p:cNvPr id="18436" name="Text Box 12"/>
          <p:cNvSpPr txBox="1">
            <a:spLocks noChangeArrowheads="1"/>
          </p:cNvSpPr>
          <p:nvPr/>
        </p:nvSpPr>
        <p:spPr bwMode="auto">
          <a:xfrm>
            <a:off x="2524125" y="6256338"/>
            <a:ext cx="32004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000">
                <a:latin typeface="Calibri" pitchFamily="34" charset="0"/>
                <a:cs typeface="Times New Roman" pitchFamily="18" charset="0"/>
              </a:rPr>
              <a:t>→ SŇATKOVÁ POLITIKA</a:t>
            </a:r>
          </a:p>
        </p:txBody>
      </p:sp>
      <p:sp>
        <p:nvSpPr>
          <p:cNvPr id="18437" name="TextovéPole 4"/>
          <p:cNvSpPr txBox="1">
            <a:spLocks noChangeArrowheads="1"/>
          </p:cNvSpPr>
          <p:nvPr/>
        </p:nvSpPr>
        <p:spPr bwMode="auto">
          <a:xfrm>
            <a:off x="39688" y="5518150"/>
            <a:ext cx="2303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1400"/>
              <a:t>Obrázek </a:t>
            </a:r>
            <a:r>
              <a:rPr lang="en-US" altLang="cs-CZ" sz="1400"/>
              <a:t>[</a:t>
            </a:r>
            <a:r>
              <a:rPr lang="cs-CZ" altLang="cs-CZ" sz="1400"/>
              <a:t>10</a:t>
            </a:r>
            <a:r>
              <a:rPr lang="en-US" altLang="cs-CZ" sz="1400"/>
              <a:t>]</a:t>
            </a:r>
            <a:endParaRPr lang="cs-CZ" altLang="cs-CZ" sz="1400"/>
          </a:p>
        </p:txBody>
      </p:sp>
      <p:sp>
        <p:nvSpPr>
          <p:cNvPr id="18438" name="TextovéPole 4"/>
          <p:cNvSpPr txBox="1">
            <a:spLocks noChangeArrowheads="1"/>
          </p:cNvSpPr>
          <p:nvPr/>
        </p:nvSpPr>
        <p:spPr bwMode="auto">
          <a:xfrm>
            <a:off x="1943100" y="5808663"/>
            <a:ext cx="23034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1400"/>
              <a:t>Obrázek </a:t>
            </a:r>
            <a:r>
              <a:rPr lang="en-US" altLang="cs-CZ" sz="1400"/>
              <a:t>[</a:t>
            </a:r>
            <a:r>
              <a:rPr lang="cs-CZ" altLang="cs-CZ" sz="1400"/>
              <a:t>11</a:t>
            </a:r>
            <a:r>
              <a:rPr lang="en-US" altLang="cs-CZ" sz="1400"/>
              <a:t>]</a:t>
            </a:r>
            <a:endParaRPr lang="cs-CZ" altLang="cs-CZ" sz="1400"/>
          </a:p>
        </p:txBody>
      </p:sp>
      <p:sp>
        <p:nvSpPr>
          <p:cNvPr id="18439" name="TextovéPole 4"/>
          <p:cNvSpPr txBox="1">
            <a:spLocks noChangeArrowheads="1"/>
          </p:cNvSpPr>
          <p:nvPr/>
        </p:nvSpPr>
        <p:spPr bwMode="auto">
          <a:xfrm>
            <a:off x="6477000" y="6345238"/>
            <a:ext cx="23034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1400"/>
              <a:t>Obrázek</a:t>
            </a:r>
            <a:r>
              <a:rPr lang="en-US" altLang="cs-CZ" sz="1400"/>
              <a:t>[</a:t>
            </a:r>
            <a:r>
              <a:rPr lang="cs-CZ" altLang="cs-CZ" sz="1400"/>
              <a:t>13</a:t>
            </a:r>
            <a:r>
              <a:rPr lang="en-US" altLang="cs-CZ" sz="1400"/>
              <a:t>]</a:t>
            </a:r>
            <a:endParaRPr lang="cs-CZ" altLang="cs-CZ" sz="1400"/>
          </a:p>
        </p:txBody>
      </p:sp>
      <p:sp>
        <p:nvSpPr>
          <p:cNvPr id="18440" name="TextovéPole 4"/>
          <p:cNvSpPr txBox="1">
            <a:spLocks noChangeArrowheads="1"/>
          </p:cNvSpPr>
          <p:nvPr/>
        </p:nvSpPr>
        <p:spPr bwMode="auto">
          <a:xfrm>
            <a:off x="4202113" y="6032500"/>
            <a:ext cx="2303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1400"/>
              <a:t>Obrázek </a:t>
            </a:r>
            <a:r>
              <a:rPr lang="en-US" altLang="cs-CZ" sz="1400"/>
              <a:t>[</a:t>
            </a:r>
            <a:r>
              <a:rPr lang="cs-CZ" altLang="cs-CZ" sz="1400"/>
              <a:t>12</a:t>
            </a:r>
            <a:r>
              <a:rPr lang="en-US" altLang="cs-CZ" sz="1400"/>
              <a:t>]</a:t>
            </a:r>
            <a:endParaRPr lang="cs-CZ" altLang="cs-CZ" sz="1400"/>
          </a:p>
        </p:txBody>
      </p:sp>
      <p:pic>
        <p:nvPicPr>
          <p:cNvPr id="18441" name="Obrázek 12" descr="Busta_Blanka_z_Valois.jpg"/>
          <p:cNvPicPr>
            <a:picLocks noChangeAspect="1"/>
          </p:cNvPicPr>
          <p:nvPr/>
        </p:nvPicPr>
        <p:blipFill>
          <a:blip r:embed="rId2" cstate="print"/>
          <a:srcRect l="17119" t="595" r="16551" b="-595"/>
          <a:stretch>
            <a:fillRect/>
          </a:stretch>
        </p:blipFill>
        <p:spPr bwMode="auto">
          <a:xfrm>
            <a:off x="685800" y="3810000"/>
            <a:ext cx="1666875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2" name="Picture 14" descr="http://upload.wikimedia.org/wikipedia/commons/thumb/6/6f/Busta_Anna_Falck%C3%A1.jpg/1280px-Busta_Anna_Falck%C3%A1.jpg"/>
          <p:cNvPicPr>
            <a:picLocks noChangeAspect="1" noChangeArrowheads="1"/>
          </p:cNvPicPr>
          <p:nvPr/>
        </p:nvPicPr>
        <p:blipFill>
          <a:blip r:embed="rId3" cstate="print"/>
          <a:srcRect l="20030" t="10503" r="23193"/>
          <a:stretch>
            <a:fillRect/>
          </a:stretch>
        </p:blipFill>
        <p:spPr bwMode="auto">
          <a:xfrm>
            <a:off x="2698750" y="3810000"/>
            <a:ext cx="1503363" cy="186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3" name="Picture 16" descr="http://upload.wikimedia.org/wikipedia/commons/b/b1/Busta_Anna_Svidnicka.jpg"/>
          <p:cNvPicPr>
            <a:picLocks noChangeAspect="1" noChangeArrowheads="1"/>
          </p:cNvPicPr>
          <p:nvPr/>
        </p:nvPicPr>
        <p:blipFill>
          <a:blip r:embed="rId4" cstate="print"/>
          <a:srcRect b="13901"/>
          <a:stretch>
            <a:fillRect/>
          </a:stretch>
        </p:blipFill>
        <p:spPr bwMode="auto">
          <a:xfrm>
            <a:off x="4678363" y="3790950"/>
            <a:ext cx="1798637" cy="211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4" name="Picture 18" descr="http://upload.wikimedia.org/wikipedia/commons/thumb/9/97/Busta_Alzbeta_Pomoranska.jpg/640px-Busta_Alzbeta_Pomoransk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21500" y="3768725"/>
            <a:ext cx="1651000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Rectangle 4"/>
          <p:cNvSpPr>
            <a:spLocks noGrp="1" noChangeArrowheads="1"/>
          </p:cNvSpPr>
          <p:nvPr>
            <p:ph type="ctrTitle"/>
          </p:nvPr>
        </p:nvSpPr>
        <p:spPr>
          <a:xfrm>
            <a:off x="4495800" y="1219200"/>
            <a:ext cx="4343400" cy="173672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Václav IV.</a:t>
            </a:r>
            <a:br>
              <a:rPr lang="cs-CZ" sz="66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4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(1378 – 1419)</a:t>
            </a:r>
          </a:p>
        </p:txBody>
      </p:sp>
      <p:pic>
        <p:nvPicPr>
          <p:cNvPr id="19459" name="Picture 7" descr="V%C3%A1clav%20IV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0" y="533400"/>
            <a:ext cx="3716338" cy="525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0" name="TextovéPole 4"/>
          <p:cNvSpPr txBox="1">
            <a:spLocks noChangeArrowheads="1"/>
          </p:cNvSpPr>
          <p:nvPr/>
        </p:nvSpPr>
        <p:spPr bwMode="auto">
          <a:xfrm>
            <a:off x="1905000" y="5791200"/>
            <a:ext cx="23034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1400"/>
              <a:t>Obrázek </a:t>
            </a:r>
            <a:r>
              <a:rPr lang="en-US" altLang="cs-CZ" sz="1400"/>
              <a:t>[</a:t>
            </a:r>
            <a:r>
              <a:rPr lang="cs-CZ" altLang="cs-CZ" sz="1400"/>
              <a:t>14</a:t>
            </a:r>
            <a:r>
              <a:rPr lang="en-US" altLang="cs-CZ" sz="1400"/>
              <a:t>]</a:t>
            </a:r>
            <a:endParaRPr lang="cs-CZ" altLang="cs-CZ" sz="1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15962"/>
          </a:xfrm>
        </p:spPr>
        <p:txBody>
          <a:bodyPr/>
          <a:lstStyle/>
          <a:p>
            <a:pPr eaLnBrk="1" hangingPunct="1"/>
            <a:r>
              <a:rPr lang="cs-CZ" altLang="cs-CZ" sz="3200" b="1" smtClean="0">
                <a:latin typeface="Arial" charset="0"/>
                <a:cs typeface="Arial" charset="0"/>
              </a:rPr>
              <a:t>Charakteristika osobnosti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447800"/>
            <a:ext cx="8229600" cy="4800600"/>
          </a:xfrm>
        </p:spPr>
        <p:txBody>
          <a:bodyPr/>
          <a:lstStyle/>
          <a:p>
            <a:pPr marL="609600" indent="-609600" eaLnBrk="1" hangingPunct="1"/>
            <a:r>
              <a:rPr lang="cs-CZ" altLang="cs-CZ" sz="2800" smtClean="0">
                <a:latin typeface="Arial" charset="0"/>
                <a:cs typeface="Arial" charset="0"/>
              </a:rPr>
              <a:t>Vzdělaný, rytíř, kulturně založený</a:t>
            </a:r>
          </a:p>
          <a:p>
            <a:pPr marL="609600" indent="-609600" eaLnBrk="1" hangingPunct="1"/>
            <a:r>
              <a:rPr lang="cs-CZ" altLang="cs-CZ" sz="2800" smtClean="0">
                <a:latin typeface="Arial" charset="0"/>
                <a:cs typeface="Arial" charset="0"/>
              </a:rPr>
              <a:t>Jako panovník však protipólem svého otce Karla IV. </a:t>
            </a:r>
          </a:p>
          <a:p>
            <a:pPr marL="609600" indent="-609600" eaLnBrk="1" hangingPunct="1"/>
            <a:r>
              <a:rPr lang="cs-CZ" altLang="cs-CZ" sz="2800" smtClean="0">
                <a:latin typeface="Arial" charset="0"/>
                <a:cs typeface="Arial" charset="0"/>
              </a:rPr>
              <a:t>Nezájem o politiku, chybí diplomatické schopnosti</a:t>
            </a:r>
          </a:p>
          <a:p>
            <a:pPr marL="609600" indent="-609600" eaLnBrk="1" hangingPunct="1"/>
            <a:r>
              <a:rPr lang="cs-CZ" altLang="cs-CZ" sz="2800" smtClean="0">
                <a:latin typeface="Arial" charset="0"/>
                <a:cs typeface="Arial" charset="0"/>
              </a:rPr>
              <a:t>Bohémská zábava (alkohol, hony)</a:t>
            </a:r>
          </a:p>
          <a:p>
            <a:pPr marL="609600" indent="-609600" eaLnBrk="1" hangingPunct="1">
              <a:buFont typeface="Wingdings" pitchFamily="2" charset="2"/>
              <a:buNone/>
            </a:pPr>
            <a:r>
              <a:rPr lang="cs-CZ" altLang="cs-CZ" sz="2800" smtClean="0">
                <a:latin typeface="Arial" charset="0"/>
                <a:cs typeface="Arial" charset="0"/>
              </a:rPr>
              <a:t>X</a:t>
            </a:r>
          </a:p>
          <a:p>
            <a:pPr marL="609600" indent="-609600" eaLnBrk="1" hangingPunct="1">
              <a:buFont typeface="Wingdings" pitchFamily="2" charset="2"/>
              <a:buNone/>
            </a:pPr>
            <a:r>
              <a:rPr lang="cs-CZ" altLang="cs-CZ" sz="2800" smtClean="0">
                <a:latin typeface="Arial" charset="0"/>
                <a:cs typeface="Arial" charset="0"/>
              </a:rPr>
              <a:t>     Vládu  však nelze soudit podle povahy krále → </a:t>
            </a:r>
          </a:p>
          <a:p>
            <a:pPr marL="609600" indent="-609600" eaLnBrk="1" hangingPunct="1">
              <a:spcBef>
                <a:spcPts val="1200"/>
              </a:spcBef>
              <a:buFont typeface="Wingdings" pitchFamily="2" charset="2"/>
              <a:buNone/>
            </a:pPr>
            <a:r>
              <a:rPr lang="cs-CZ" altLang="cs-CZ" sz="2800" smtClean="0">
                <a:cs typeface="Times New Roman" pitchFamily="18" charset="0"/>
              </a:rPr>
              <a:t>→</a:t>
            </a:r>
            <a:r>
              <a:rPr lang="cs-CZ" altLang="cs-CZ" sz="2800" smtClean="0"/>
              <a:t> </a:t>
            </a:r>
            <a:r>
              <a:rPr lang="cs-CZ" altLang="cs-CZ" sz="2800" b="1" smtClean="0">
                <a:solidFill>
                  <a:srgbClr val="C00000"/>
                </a:solidFill>
              </a:rPr>
              <a:t>Situace v Čechách i Evropě je naprosto jiná než za Karla IV.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/>
          <a:lstStyle/>
          <a:p>
            <a:pPr eaLnBrk="1" hangingPunct="1"/>
            <a:r>
              <a:rPr lang="cs-CZ" altLang="cs-CZ" sz="3200" b="1" smtClean="0">
                <a:latin typeface="Arial" charset="0"/>
                <a:cs typeface="Arial" charset="0"/>
              </a:rPr>
              <a:t>Situace v Evropě a Čechách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66800"/>
            <a:ext cx="8229600" cy="5486400"/>
          </a:xfrm>
        </p:spPr>
        <p:txBody>
          <a:bodyPr/>
          <a:lstStyle/>
          <a:p>
            <a:pPr eaLnBrk="1" hangingPunct="1"/>
            <a:r>
              <a:rPr lang="cs-CZ" altLang="cs-CZ" b="1" smtClean="0">
                <a:solidFill>
                  <a:srgbClr val="00B050"/>
                </a:solidFill>
                <a:latin typeface="Arial" charset="0"/>
                <a:cs typeface="Arial" charset="0"/>
              </a:rPr>
              <a:t>Morová epidemie </a:t>
            </a:r>
            <a:r>
              <a:rPr lang="cs-CZ" altLang="cs-CZ" smtClean="0">
                <a:latin typeface="Arial" charset="0"/>
                <a:cs typeface="Arial" charset="0"/>
              </a:rPr>
              <a:t>(80. léta, zemřelo 15 % obyvatel u nás, Evropa 30 %)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smtClean="0">
                <a:latin typeface="Arial" charset="0"/>
                <a:cs typeface="Arial" charset="0"/>
              </a:rPr>
              <a:t>   Chápáno jako trest boží, prohloubení víry</a:t>
            </a:r>
          </a:p>
          <a:p>
            <a:pPr eaLnBrk="1" hangingPunct="1">
              <a:buFont typeface="Wingdings" pitchFamily="2" charset="2"/>
              <a:buNone/>
            </a:pPr>
            <a:endParaRPr lang="cs-CZ" altLang="cs-CZ" smtClean="0">
              <a:solidFill>
                <a:srgbClr val="00B050"/>
              </a:solidFill>
              <a:latin typeface="Arial" charset="0"/>
              <a:cs typeface="Arial" charset="0"/>
            </a:endParaRPr>
          </a:p>
          <a:p>
            <a:pPr eaLnBrk="1" hangingPunct="1"/>
            <a:r>
              <a:rPr lang="cs-CZ" altLang="cs-CZ" b="1" smtClean="0">
                <a:solidFill>
                  <a:srgbClr val="00B050"/>
                </a:solidFill>
                <a:latin typeface="Arial" charset="0"/>
                <a:cs typeface="Arial" charset="0"/>
              </a:rPr>
              <a:t>Hospodářské problémy </a:t>
            </a:r>
            <a:r>
              <a:rPr lang="cs-CZ" altLang="cs-CZ" smtClean="0">
                <a:latin typeface="Arial" charset="0"/>
                <a:cs typeface="Arial" charset="0"/>
              </a:rPr>
              <a:t>(málo stříbra, klesá hodnota českého groše)</a:t>
            </a:r>
          </a:p>
          <a:p>
            <a:pPr eaLnBrk="1" hangingPunct="1"/>
            <a:endParaRPr lang="cs-CZ" altLang="cs-CZ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altLang="cs-CZ" smtClean="0">
                <a:latin typeface="Arial" charset="0"/>
                <a:cs typeface="Arial" charset="0"/>
              </a:rPr>
              <a:t>Množí se  </a:t>
            </a:r>
            <a:r>
              <a:rPr lang="cs-CZ" altLang="cs-CZ" b="1" smtClean="0">
                <a:solidFill>
                  <a:srgbClr val="00B050"/>
                </a:solidFill>
                <a:latin typeface="Arial" charset="0"/>
                <a:cs typeface="Arial" charset="0"/>
              </a:rPr>
              <a:t>lapkové a loupeživí rytíři </a:t>
            </a:r>
            <a:r>
              <a:rPr lang="cs-CZ" altLang="cs-CZ" smtClean="0">
                <a:latin typeface="Arial" charset="0"/>
                <a:cs typeface="Arial" charset="0"/>
              </a:rPr>
              <a:t>(šlechtici mají díky krizi málo peněz, práci považují za nedůstojnou)</a:t>
            </a:r>
          </a:p>
          <a:p>
            <a:pPr eaLnBrk="1" hangingPunct="1">
              <a:buFont typeface="Wingdings" pitchFamily="2" charset="2"/>
              <a:buNone/>
            </a:pPr>
            <a:endParaRPr lang="cs-CZ" altLang="cs-CZ" smtClean="0">
              <a:latin typeface="Arial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altLang="cs-CZ" smtClean="0">
              <a:latin typeface="Arial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altLang="cs-CZ" smtClean="0">
              <a:solidFill>
                <a:srgbClr val="FFCC00"/>
              </a:solidFill>
              <a:latin typeface="Arial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altLang="cs-CZ" smtClean="0">
              <a:solidFill>
                <a:srgbClr val="FFCC00"/>
              </a:solidFill>
              <a:latin typeface="Arial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altLang="cs-CZ" smtClean="0">
              <a:solidFill>
                <a:srgbClr val="FFCC00"/>
              </a:solidFill>
              <a:latin typeface="Arial" charset="0"/>
            </a:endParaRPr>
          </a:p>
          <a:p>
            <a:pPr eaLnBrk="1" hangingPunct="1"/>
            <a:endParaRPr lang="cs-CZ" altLang="cs-CZ" smtClean="0">
              <a:solidFill>
                <a:srgbClr val="FFCC00"/>
              </a:solidFill>
              <a:latin typeface="Arial" charset="0"/>
            </a:endParaRPr>
          </a:p>
          <a:p>
            <a:pPr eaLnBrk="1" hangingPunct="1"/>
            <a:endParaRPr lang="cs-CZ" altLang="cs-CZ" smtClean="0">
              <a:solidFill>
                <a:srgbClr val="FFCC00"/>
              </a:solidFill>
              <a:latin typeface="Arial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19200"/>
            <a:ext cx="8229600" cy="5334000"/>
          </a:xfrm>
        </p:spPr>
        <p:txBody>
          <a:bodyPr/>
          <a:lstStyle/>
          <a:p>
            <a:pPr eaLnBrk="1" hangingPunct="1"/>
            <a:r>
              <a:rPr lang="cs-CZ" altLang="cs-CZ" smtClean="0">
                <a:solidFill>
                  <a:srgbClr val="00B050"/>
                </a:solidFill>
                <a:latin typeface="Arial" charset="0"/>
                <a:cs typeface="Arial" charset="0"/>
              </a:rPr>
              <a:t>PAPEŽSKÉ SCHIZMA </a:t>
            </a:r>
            <a:r>
              <a:rPr lang="cs-CZ" altLang="cs-CZ" smtClean="0">
                <a:latin typeface="Arial" charset="0"/>
                <a:cs typeface="Arial" charset="0"/>
              </a:rPr>
              <a:t>(1378–1417)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smtClean="0">
                <a:latin typeface="Arial" charset="0"/>
                <a:cs typeface="Arial" charset="0"/>
              </a:rPr>
              <a:t>= dvojpapežství – Urban VI. – </a:t>
            </a:r>
            <a:r>
              <a:rPr lang="cs-CZ" altLang="cs-CZ" b="1" smtClean="0">
                <a:solidFill>
                  <a:srgbClr val="FF0000"/>
                </a:solidFill>
                <a:latin typeface="Arial" charset="0"/>
                <a:cs typeface="Arial" charset="0"/>
              </a:rPr>
              <a:t>Řím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smtClean="0">
                <a:latin typeface="Arial" charset="0"/>
                <a:cs typeface="Arial" charset="0"/>
              </a:rPr>
              <a:t>				  – Klement VII. – </a:t>
            </a:r>
            <a:r>
              <a:rPr lang="cs-CZ" altLang="cs-CZ" b="1" smtClean="0">
                <a:solidFill>
                  <a:srgbClr val="FF0000"/>
                </a:solidFill>
                <a:latin typeface="Arial" charset="0"/>
                <a:cs typeface="Arial" charset="0"/>
              </a:rPr>
              <a:t>Avignon</a:t>
            </a:r>
          </a:p>
          <a:p>
            <a:pPr eaLnBrk="1" hangingPunct="1">
              <a:buFont typeface="Wingdings" pitchFamily="2" charset="2"/>
              <a:buNone/>
            </a:pPr>
            <a:endParaRPr lang="cs-CZ" altLang="cs-CZ" b="1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altLang="cs-CZ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altLang="cs-CZ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altLang="cs-CZ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cs-CZ" altLang="cs-CZ" smtClean="0">
                <a:latin typeface="Arial" charset="0"/>
                <a:cs typeface="Arial" charset="0"/>
              </a:rPr>
              <a:t>- Václav IV. –  římský král – má povinnost situaci vyřešit (římský král = opora církve)</a:t>
            </a:r>
          </a:p>
        </p:txBody>
      </p:sp>
      <p:sp>
        <p:nvSpPr>
          <p:cNvPr id="22531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/>
          <a:lstStyle/>
          <a:p>
            <a:pPr eaLnBrk="1" hangingPunct="1"/>
            <a:r>
              <a:rPr lang="cs-CZ" altLang="cs-CZ" sz="3200" b="1" smtClean="0">
                <a:latin typeface="Arial" charset="0"/>
                <a:cs typeface="Arial" charset="0"/>
              </a:rPr>
              <a:t>Říšská politika</a:t>
            </a:r>
            <a:r>
              <a:rPr lang="cs-CZ" altLang="cs-CZ" b="1" smtClean="0">
                <a:latin typeface="Arial" charset="0"/>
                <a:cs typeface="Arial" charset="0"/>
              </a:rPr>
              <a:t> </a:t>
            </a:r>
          </a:p>
        </p:txBody>
      </p:sp>
      <p:pic>
        <p:nvPicPr>
          <p:cNvPr id="22532" name="Picture 8" descr="ANd9GcSk0fwc3GGR4tp696VTY0Gut0lcTMNUsj0ucCDHl8dkOES8YbSz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48400" y="3048000"/>
            <a:ext cx="2286000" cy="218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Picture 10" descr="255px-Clement_VI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8200" y="2362200"/>
            <a:ext cx="2428875" cy="292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4" name="TextovéPole 4"/>
          <p:cNvSpPr txBox="1">
            <a:spLocks noChangeArrowheads="1"/>
          </p:cNvSpPr>
          <p:nvPr/>
        </p:nvSpPr>
        <p:spPr bwMode="auto">
          <a:xfrm>
            <a:off x="3267075" y="4995863"/>
            <a:ext cx="23034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400"/>
              <a:t>Obrázek </a:t>
            </a:r>
            <a:r>
              <a:rPr lang="en-US" altLang="cs-CZ" sz="1400"/>
              <a:t>[</a:t>
            </a:r>
            <a:r>
              <a:rPr lang="cs-CZ" altLang="cs-CZ" sz="1400"/>
              <a:t>15</a:t>
            </a:r>
            <a:r>
              <a:rPr lang="en-US" altLang="cs-CZ" sz="1400"/>
              <a:t>]</a:t>
            </a:r>
            <a:endParaRPr lang="cs-CZ" altLang="cs-CZ" sz="1400"/>
          </a:p>
        </p:txBody>
      </p:sp>
      <p:sp>
        <p:nvSpPr>
          <p:cNvPr id="22535" name="TextovéPole 4"/>
          <p:cNvSpPr txBox="1">
            <a:spLocks noChangeArrowheads="1"/>
          </p:cNvSpPr>
          <p:nvPr/>
        </p:nvSpPr>
        <p:spPr bwMode="auto">
          <a:xfrm>
            <a:off x="3944938" y="4995863"/>
            <a:ext cx="2303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1400"/>
              <a:t>Obrázek </a:t>
            </a:r>
            <a:r>
              <a:rPr lang="en-US" altLang="cs-CZ" sz="1400"/>
              <a:t>[</a:t>
            </a:r>
            <a:r>
              <a:rPr lang="cs-CZ" altLang="cs-CZ" sz="1400"/>
              <a:t>16</a:t>
            </a:r>
            <a:r>
              <a:rPr lang="en-US" altLang="cs-CZ" sz="1400"/>
              <a:t>]</a:t>
            </a:r>
            <a:endParaRPr lang="cs-CZ" altLang="cs-CZ" sz="1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457200"/>
            <a:ext cx="8229600" cy="5638800"/>
          </a:xfrm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</a:pPr>
            <a:r>
              <a:rPr lang="cs-CZ" altLang="cs-CZ" smtClean="0">
                <a:latin typeface="Arial" charset="0"/>
                <a:cs typeface="Arial" charset="0"/>
              </a:rPr>
              <a:t>Král situaci ale </a:t>
            </a:r>
            <a:r>
              <a:rPr lang="cs-CZ" altLang="cs-CZ" smtClean="0">
                <a:solidFill>
                  <a:srgbClr val="00B050"/>
                </a:solidFill>
                <a:latin typeface="Arial" charset="0"/>
                <a:cs typeface="Arial" charset="0"/>
              </a:rPr>
              <a:t>neřeší </a:t>
            </a:r>
            <a:r>
              <a:rPr lang="cs-CZ" altLang="cs-CZ" smtClean="0">
                <a:latin typeface="Arial" charset="0"/>
                <a:cs typeface="Arial" charset="0"/>
              </a:rPr>
              <a:t>+ </a:t>
            </a:r>
            <a:r>
              <a:rPr lang="cs-CZ" altLang="cs-CZ" smtClean="0">
                <a:solidFill>
                  <a:srgbClr val="00B050"/>
                </a:solidFill>
                <a:latin typeface="Arial" charset="0"/>
                <a:cs typeface="Arial" charset="0"/>
              </a:rPr>
              <a:t>nechystá se </a:t>
            </a:r>
            <a:r>
              <a:rPr lang="cs-CZ" altLang="cs-CZ" smtClean="0">
                <a:latin typeface="Arial" charset="0"/>
                <a:cs typeface="Arial" charset="0"/>
              </a:rPr>
              <a:t>podniknout cestu do Říma na korunovaci římským císařem (=  nesplní přání otce)</a:t>
            </a:r>
          </a:p>
          <a:p>
            <a:pPr marL="609600" indent="-609600" eaLnBrk="1" hangingPunct="1">
              <a:lnSpc>
                <a:spcPct val="90000"/>
              </a:lnSpc>
            </a:pPr>
            <a:r>
              <a:rPr lang="cs-CZ" altLang="cs-CZ" b="1" smtClean="0">
                <a:solidFill>
                  <a:srgbClr val="00B050"/>
                </a:solidFill>
                <a:latin typeface="Arial" charset="0"/>
                <a:cs typeface="Arial" charset="0"/>
              </a:rPr>
              <a:t>Zbaven koruny římského krále (1400)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altLang="cs-CZ" u="sng" smtClean="0">
              <a:solidFill>
                <a:srgbClr val="FFCC00"/>
              </a:solidFill>
              <a:latin typeface="Arial" charset="0"/>
              <a:cs typeface="Arial" charset="0"/>
            </a:endParaRPr>
          </a:p>
          <a:p>
            <a:pPr marL="609600" indent="-609600" eaLnBrk="1" hangingPunct="1">
              <a:lnSpc>
                <a:spcPct val="90000"/>
              </a:lnSpc>
            </a:pPr>
            <a:r>
              <a:rPr lang="cs-CZ" altLang="cs-CZ" smtClean="0">
                <a:latin typeface="Arial" charset="0"/>
                <a:cs typeface="Arial" charset="0"/>
              </a:rPr>
              <a:t>Situace si žádá řešení, neboť schizma oslabuje církev – názorové rozdělení na 2 skupiny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arenR"/>
            </a:pPr>
            <a:r>
              <a:rPr lang="cs-CZ" altLang="cs-CZ" b="1" smtClean="0">
                <a:solidFill>
                  <a:srgbClr val="FF0000"/>
                </a:solidFill>
                <a:latin typeface="Arial" charset="0"/>
                <a:cs typeface="Arial" charset="0"/>
              </a:rPr>
              <a:t>Řešit schizma, jeden papež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arenR"/>
            </a:pPr>
            <a:r>
              <a:rPr lang="cs-CZ" altLang="cs-CZ" b="1" smtClean="0">
                <a:solidFill>
                  <a:srgbClr val="FF0000"/>
                </a:solidFill>
                <a:latin typeface="Arial" charset="0"/>
                <a:cs typeface="Arial" charset="0"/>
              </a:rPr>
              <a:t>Koncil</a:t>
            </a:r>
            <a:r>
              <a:rPr lang="cs-CZ" altLang="cs-CZ" smtClean="0">
                <a:latin typeface="Arial" charset="0"/>
                <a:cs typeface="Arial" charset="0"/>
              </a:rPr>
              <a:t> (orgán pro řešení problémů církve – zde se všichni vyjádří, proběhne dohoda)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/>
          <a:lstStyle/>
          <a:p>
            <a:pPr eaLnBrk="1" hangingPunct="1"/>
            <a:r>
              <a:rPr lang="cs-CZ" altLang="cs-CZ" sz="3200" b="1" smtClean="0">
                <a:latin typeface="Arial" charset="0"/>
                <a:cs typeface="Arial" charset="0"/>
              </a:rPr>
              <a:t>Domácí, vnitřní politika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4800" y="1143000"/>
            <a:ext cx="8382000" cy="4953000"/>
          </a:xfrm>
        </p:spPr>
        <p:txBody>
          <a:bodyPr/>
          <a:lstStyle/>
          <a:p>
            <a:pPr eaLnBrk="1" hangingPunct="1"/>
            <a:r>
              <a:rPr lang="cs-CZ" altLang="cs-CZ" smtClean="0">
                <a:latin typeface="Arial" charset="0"/>
                <a:cs typeface="Arial" charset="0"/>
              </a:rPr>
              <a:t>král nedůvěřuje vysoké šlechtě</a:t>
            </a:r>
            <a:r>
              <a:rPr lang="cs-CZ" altLang="cs-CZ" smtClean="0">
                <a:solidFill>
                  <a:srgbClr val="FFCC00"/>
                </a:solidFill>
                <a:latin typeface="Arial" charset="0"/>
                <a:cs typeface="Arial" charset="0"/>
              </a:rPr>
              <a:t> </a:t>
            </a:r>
            <a:r>
              <a:rPr lang="cs-CZ" altLang="cs-CZ" smtClean="0">
                <a:solidFill>
                  <a:srgbClr val="00B050"/>
                </a:solidFill>
                <a:latin typeface="Arial" charset="0"/>
                <a:cs typeface="Arial" charset="0"/>
              </a:rPr>
              <a:t>– obklopuje se nižší šlechtou a měšťany</a:t>
            </a:r>
          </a:p>
          <a:p>
            <a:pPr eaLnBrk="1" hangingPunct="1">
              <a:buFont typeface="Wingdings" pitchFamily="2" charset="2"/>
              <a:buNone/>
            </a:pPr>
            <a:endParaRPr lang="cs-CZ" altLang="cs-CZ" smtClean="0">
              <a:solidFill>
                <a:srgbClr val="FFCC00"/>
              </a:solidFill>
              <a:latin typeface="Arial" charset="0"/>
              <a:cs typeface="Arial" charset="0"/>
            </a:endParaRPr>
          </a:p>
          <a:p>
            <a:pPr eaLnBrk="1" hangingPunct="1"/>
            <a:r>
              <a:rPr lang="cs-CZ" altLang="cs-CZ" smtClean="0">
                <a:latin typeface="Arial" charset="0"/>
                <a:cs typeface="Arial" charset="0"/>
              </a:rPr>
              <a:t>Vysoká šlechta</a:t>
            </a:r>
            <a:r>
              <a:rPr lang="cs-CZ" altLang="cs-CZ" smtClean="0">
                <a:solidFill>
                  <a:srgbClr val="FFCC00"/>
                </a:solidFill>
                <a:latin typeface="Arial" charset="0"/>
                <a:cs typeface="Arial" charset="0"/>
              </a:rPr>
              <a:t> </a:t>
            </a:r>
            <a:r>
              <a:rPr lang="cs-CZ" altLang="cs-CZ" smtClean="0">
                <a:solidFill>
                  <a:srgbClr val="00B050"/>
                </a:solidFill>
                <a:latin typeface="Arial" charset="0"/>
                <a:cs typeface="Arial" charset="0"/>
              </a:rPr>
              <a:t>nespokojena</a:t>
            </a:r>
            <a:r>
              <a:rPr lang="cs-CZ" altLang="cs-CZ" smtClean="0">
                <a:latin typeface="Arial" charset="0"/>
                <a:cs typeface="Arial" charset="0"/>
              </a:rPr>
              <a:t> – snaha oslabit postavení krále – </a:t>
            </a:r>
            <a:r>
              <a:rPr lang="cs-CZ" altLang="cs-CZ" b="1" smtClean="0">
                <a:solidFill>
                  <a:srgbClr val="FF0000"/>
                </a:solidFill>
                <a:latin typeface="Arial" charset="0"/>
                <a:cs typeface="Arial" charset="0"/>
              </a:rPr>
              <a:t>panská jednota</a:t>
            </a:r>
          </a:p>
          <a:p>
            <a:pPr eaLnBrk="1" hangingPunct="1">
              <a:buFont typeface="Wingdings" pitchFamily="2" charset="2"/>
              <a:buNone/>
            </a:pPr>
            <a:endParaRPr lang="cs-CZ" altLang="cs-CZ" b="1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pPr eaLnBrk="1" hangingPunct="1"/>
            <a:r>
              <a:rPr lang="cs-CZ" altLang="cs-CZ" smtClean="0">
                <a:latin typeface="Arial" charset="0"/>
                <a:cs typeface="Arial" charset="0"/>
              </a:rPr>
              <a:t>Spory narůstají, </a:t>
            </a:r>
            <a:r>
              <a:rPr lang="cs-CZ" altLang="cs-CZ" smtClean="0">
                <a:solidFill>
                  <a:srgbClr val="00B050"/>
                </a:solidFill>
                <a:latin typeface="Arial" charset="0"/>
                <a:cs typeface="Arial" charset="0"/>
              </a:rPr>
              <a:t>král vězněn </a:t>
            </a:r>
            <a:r>
              <a:rPr lang="cs-CZ" altLang="cs-CZ" smtClean="0">
                <a:latin typeface="Arial" charset="0"/>
                <a:cs typeface="Arial" charset="0"/>
              </a:rPr>
              <a:t>(za pomoci Zikmunda Lucemburského – bratra – chce vládnout) </a:t>
            </a:r>
          </a:p>
          <a:p>
            <a:pPr eaLnBrk="1" hangingPunct="1"/>
            <a:endParaRPr lang="cs-CZ" altLang="cs-CZ" smtClean="0">
              <a:solidFill>
                <a:srgbClr val="FFCC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/>
          <a:lstStyle/>
          <a:p>
            <a:pPr eaLnBrk="1" hangingPunct="1"/>
            <a:r>
              <a:rPr lang="cs-CZ" altLang="cs-CZ" sz="3200" b="1" smtClean="0">
                <a:latin typeface="Arial" charset="0"/>
                <a:cs typeface="Arial" charset="0"/>
              </a:rPr>
              <a:t>Spor s Janem z Jenštejna</a:t>
            </a:r>
            <a:br>
              <a:rPr lang="cs-CZ" altLang="cs-CZ" sz="3200" b="1" smtClean="0">
                <a:latin typeface="Arial" charset="0"/>
                <a:cs typeface="Arial" charset="0"/>
              </a:rPr>
            </a:br>
            <a:endParaRPr lang="cs-CZ" altLang="cs-CZ" sz="3200" b="1" smtClean="0">
              <a:latin typeface="Arial" charset="0"/>
              <a:cs typeface="Arial" charset="0"/>
            </a:endParaRP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14400"/>
            <a:ext cx="8229600" cy="5715000"/>
          </a:xfrm>
        </p:spPr>
        <p:txBody>
          <a:bodyPr/>
          <a:lstStyle/>
          <a:p>
            <a:pPr eaLnBrk="1" hangingPunct="1"/>
            <a:r>
              <a:rPr lang="cs-CZ" altLang="cs-CZ" sz="2800" smtClean="0">
                <a:solidFill>
                  <a:srgbClr val="00B050"/>
                </a:solidFill>
                <a:latin typeface="Arial" charset="0"/>
                <a:cs typeface="Arial" charset="0"/>
              </a:rPr>
              <a:t>Jan z Jenštejna </a:t>
            </a:r>
            <a:r>
              <a:rPr lang="cs-CZ" altLang="cs-CZ" sz="2800" smtClean="0">
                <a:latin typeface="Arial" charset="0"/>
                <a:cs typeface="Arial" charset="0"/>
              </a:rPr>
              <a:t>– pražský arcibiskup</a:t>
            </a:r>
          </a:p>
          <a:p>
            <a:pPr eaLnBrk="1" hangingPunct="1">
              <a:buFontTx/>
              <a:buChar char="-"/>
            </a:pPr>
            <a:r>
              <a:rPr lang="cs-CZ" altLang="cs-CZ" sz="2800" smtClean="0">
                <a:latin typeface="Arial" charset="0"/>
                <a:cs typeface="Arial" charset="0"/>
              </a:rPr>
              <a:t>Chce církev nezávislou na panovníkovi = bude podléhat pouze arcibiskupovi</a:t>
            </a:r>
          </a:p>
          <a:p>
            <a:pPr eaLnBrk="1" hangingPunct="1">
              <a:buFontTx/>
              <a:buChar char="-"/>
            </a:pPr>
            <a:r>
              <a:rPr lang="cs-CZ" altLang="cs-CZ" sz="2800" smtClean="0">
                <a:latin typeface="Arial" charset="0"/>
                <a:cs typeface="Arial" charset="0"/>
              </a:rPr>
              <a:t>Král - snaha oslabit církev a založit nové biskupství (dosadit tam své lidi) → chce posílit svůj vliv</a:t>
            </a:r>
          </a:p>
          <a:p>
            <a:pPr eaLnBrk="1" hangingPunct="1">
              <a:buFontTx/>
              <a:buChar char="-"/>
            </a:pPr>
            <a:r>
              <a:rPr lang="cs-CZ" altLang="cs-CZ" sz="2800" smtClean="0">
                <a:latin typeface="Arial" charset="0"/>
                <a:cs typeface="Arial" charset="0"/>
              </a:rPr>
              <a:t>Vyvrcholení 1393 – mučení generálního vikáře </a:t>
            </a:r>
            <a:r>
              <a:rPr lang="cs-CZ" altLang="cs-CZ" sz="2800" smtClean="0">
                <a:solidFill>
                  <a:srgbClr val="00B050"/>
                </a:solidFill>
                <a:latin typeface="Arial" charset="0"/>
                <a:cs typeface="Arial" charset="0"/>
              </a:rPr>
              <a:t>Jana z Pomuku – </a:t>
            </a:r>
            <a:r>
              <a:rPr lang="cs-CZ" altLang="cs-CZ" sz="2800" smtClean="0">
                <a:latin typeface="Arial" charset="0"/>
                <a:cs typeface="Arial" charset="0"/>
              </a:rPr>
              <a:t>umírá, tělo vhozeno do Vltavy</a:t>
            </a:r>
          </a:p>
          <a:p>
            <a:pPr eaLnBrk="1" hangingPunct="1">
              <a:buFontTx/>
              <a:buNone/>
            </a:pPr>
            <a:r>
              <a:rPr lang="cs-CZ" altLang="cs-CZ" sz="2800" smtClean="0">
                <a:solidFill>
                  <a:srgbClr val="00B050"/>
                </a:solidFill>
                <a:latin typeface="Arial" charset="0"/>
                <a:cs typeface="Arial" charset="0"/>
              </a:rPr>
              <a:t>1729 Svatořečen jako </a:t>
            </a:r>
            <a:r>
              <a:rPr lang="cs-CZ" altLang="cs-CZ" sz="2800" smtClean="0">
                <a:solidFill>
                  <a:srgbClr val="FF0000"/>
                </a:solidFill>
                <a:latin typeface="Arial" charset="0"/>
                <a:cs typeface="Arial" charset="0"/>
              </a:rPr>
              <a:t>JAN NEPOMUCKÝ</a:t>
            </a:r>
          </a:p>
          <a:p>
            <a:pPr eaLnBrk="1" hangingPunct="1">
              <a:buFontTx/>
              <a:buNone/>
            </a:pPr>
            <a:endParaRPr lang="cs-CZ" altLang="cs-CZ" sz="280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pPr eaLnBrk="1" hangingPunct="1">
              <a:buFontTx/>
              <a:buNone/>
            </a:pPr>
            <a:r>
              <a:rPr lang="cs-CZ" altLang="cs-CZ" sz="2800" smtClean="0">
                <a:solidFill>
                  <a:srgbClr val="FF0000"/>
                </a:solidFill>
                <a:latin typeface="Arial" charset="0"/>
                <a:cs typeface="Arial" charset="0"/>
              </a:rPr>
              <a:t>→ </a:t>
            </a:r>
            <a:r>
              <a:rPr lang="cs-CZ" altLang="cs-CZ" sz="2800" smtClean="0">
                <a:solidFill>
                  <a:srgbClr val="00B050"/>
                </a:solidFill>
                <a:latin typeface="Arial" charset="0"/>
                <a:cs typeface="Arial" charset="0"/>
              </a:rPr>
              <a:t>KONČÍ  OBDOBÍ KLIDU MEZI CÍRKVÍ A KRÁLEM</a:t>
            </a:r>
          </a:p>
          <a:p>
            <a:pPr eaLnBrk="1" hangingPunct="1">
              <a:buFont typeface="Arial" charset="0"/>
              <a:buNone/>
            </a:pPr>
            <a:endParaRPr lang="cs-CZ" altLang="cs-CZ" sz="2800" smtClean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ext Box 8"/>
          <p:cNvSpPr txBox="1">
            <a:spLocks noChangeArrowheads="1"/>
          </p:cNvSpPr>
          <p:nvPr/>
        </p:nvSpPr>
        <p:spPr bwMode="auto">
          <a:xfrm>
            <a:off x="4572000" y="4648200"/>
            <a:ext cx="4038600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4400"/>
              <a:t>Jan Nepomucký</a:t>
            </a:r>
          </a:p>
        </p:txBody>
      </p:sp>
      <p:sp>
        <p:nvSpPr>
          <p:cNvPr id="26627" name="TextovéPole 4"/>
          <p:cNvSpPr txBox="1">
            <a:spLocks noChangeArrowheads="1"/>
          </p:cNvSpPr>
          <p:nvPr/>
        </p:nvSpPr>
        <p:spPr bwMode="auto">
          <a:xfrm>
            <a:off x="1539875" y="6399213"/>
            <a:ext cx="23034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1400"/>
              <a:t>Obrázek </a:t>
            </a:r>
            <a:r>
              <a:rPr lang="en-US" altLang="cs-CZ" sz="1400"/>
              <a:t>[</a:t>
            </a:r>
            <a:r>
              <a:rPr lang="cs-CZ" altLang="cs-CZ" sz="1400"/>
              <a:t>17</a:t>
            </a:r>
            <a:r>
              <a:rPr lang="en-US" altLang="cs-CZ" sz="1400"/>
              <a:t>]</a:t>
            </a:r>
            <a:endParaRPr lang="cs-CZ" altLang="cs-CZ" sz="1400"/>
          </a:p>
        </p:txBody>
      </p:sp>
      <p:pic>
        <p:nvPicPr>
          <p:cNvPr id="26628" name="Picture 8" descr="http://upload.wikimedia.org/wikipedia/commons/thumb/c/c8/Jan_Nepomucky_na_Karlove_moste_detail.jpg/640px-Jan_Nepomucky_na_Karlove_moste_detai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1000" y="914400"/>
            <a:ext cx="3949700" cy="525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5" descr="51b047cffd_40806919_o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1000" y="685800"/>
            <a:ext cx="3702050" cy="533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1" name="Text Box 6"/>
          <p:cNvSpPr txBox="1">
            <a:spLocks noChangeArrowheads="1"/>
          </p:cNvSpPr>
          <p:nvPr/>
        </p:nvSpPr>
        <p:spPr bwMode="auto">
          <a:xfrm>
            <a:off x="4343400" y="685800"/>
            <a:ext cx="4648200" cy="523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3200" b="1">
                <a:solidFill>
                  <a:srgbClr val="00B050"/>
                </a:solidFill>
                <a:cs typeface="Arial" charset="0"/>
              </a:rPr>
              <a:t>Zikmund Lucemburský (1419/20–1437)</a:t>
            </a:r>
          </a:p>
          <a:p>
            <a:pPr>
              <a:spcBef>
                <a:spcPct val="50000"/>
              </a:spcBef>
              <a:buFontTx/>
              <a:buChar char="-"/>
            </a:pPr>
            <a:r>
              <a:rPr lang="cs-CZ" altLang="cs-CZ" sz="3600">
                <a:cs typeface="Arial" charset="0"/>
              </a:rPr>
              <a:t>  mladší bratr Václava IV.</a:t>
            </a:r>
          </a:p>
          <a:p>
            <a:pPr>
              <a:spcBef>
                <a:spcPct val="50000"/>
              </a:spcBef>
              <a:buFontTx/>
              <a:buChar char="-"/>
            </a:pPr>
            <a:r>
              <a:rPr lang="cs-CZ" altLang="cs-CZ" sz="3600">
                <a:cs typeface="Arial" charset="0"/>
              </a:rPr>
              <a:t>  </a:t>
            </a:r>
            <a:r>
              <a:rPr lang="cs-CZ" altLang="cs-CZ" sz="3600">
                <a:solidFill>
                  <a:srgbClr val="C00000"/>
                </a:solidFill>
                <a:cs typeface="Arial" charset="0"/>
              </a:rPr>
              <a:t>poslední Lucemburk na českém trůně</a:t>
            </a:r>
          </a:p>
          <a:p>
            <a:pPr>
              <a:spcBef>
                <a:spcPct val="50000"/>
              </a:spcBef>
              <a:buFontTx/>
              <a:buChar char="-"/>
            </a:pPr>
            <a:r>
              <a:rPr lang="cs-CZ" altLang="cs-CZ" sz="3600">
                <a:cs typeface="Arial" charset="0"/>
              </a:rPr>
              <a:t>  „liška ryšavá“</a:t>
            </a:r>
          </a:p>
        </p:txBody>
      </p:sp>
      <p:sp>
        <p:nvSpPr>
          <p:cNvPr id="27652" name="TextovéPole 4"/>
          <p:cNvSpPr txBox="1">
            <a:spLocks noChangeArrowheads="1"/>
          </p:cNvSpPr>
          <p:nvPr/>
        </p:nvSpPr>
        <p:spPr bwMode="auto">
          <a:xfrm>
            <a:off x="1828800" y="6246813"/>
            <a:ext cx="23034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1400"/>
              <a:t>Obrázek </a:t>
            </a:r>
            <a:r>
              <a:rPr lang="en-US" altLang="cs-CZ" sz="1400"/>
              <a:t>[</a:t>
            </a:r>
            <a:r>
              <a:rPr lang="cs-CZ" altLang="cs-CZ" sz="1400"/>
              <a:t>18</a:t>
            </a:r>
            <a:r>
              <a:rPr lang="en-US" altLang="cs-CZ" sz="1400"/>
              <a:t>]</a:t>
            </a:r>
            <a:endParaRPr lang="cs-CZ" altLang="cs-CZ" sz="1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8600" y="762000"/>
            <a:ext cx="8458200" cy="5715000"/>
          </a:xfrm>
        </p:spPr>
        <p:txBody>
          <a:bodyPr/>
          <a:lstStyle/>
          <a:p>
            <a:pPr eaLnBrk="1" hangingPunct="1"/>
            <a:r>
              <a:rPr lang="cs-CZ" altLang="cs-CZ" smtClean="0">
                <a:latin typeface="Arial" charset="0"/>
                <a:cs typeface="Arial" charset="0"/>
              </a:rPr>
              <a:t>vládne v Uhrách</a:t>
            </a:r>
          </a:p>
          <a:p>
            <a:pPr eaLnBrk="1" hangingPunct="1"/>
            <a:r>
              <a:rPr lang="cs-CZ" altLang="cs-CZ" smtClean="0">
                <a:latin typeface="Arial" charset="0"/>
                <a:cs typeface="Arial" charset="0"/>
              </a:rPr>
              <a:t>neoblíben (obviňován ze smrti Jana Husa) </a:t>
            </a:r>
          </a:p>
          <a:p>
            <a:pPr eaLnBrk="1" hangingPunct="1"/>
            <a:r>
              <a:rPr lang="cs-CZ" altLang="cs-CZ" smtClean="0">
                <a:latin typeface="Arial" charset="0"/>
                <a:cs typeface="Arial" charset="0"/>
              </a:rPr>
              <a:t>Snaha dostat se na český trůn (bojuje o ni celý život – korunovace až těsně před smrtí 1436)</a:t>
            </a:r>
          </a:p>
          <a:p>
            <a:pPr eaLnBrk="1" hangingPunct="1"/>
            <a:r>
              <a:rPr lang="cs-CZ" altLang="cs-CZ" smtClean="0">
                <a:latin typeface="Arial" charset="0"/>
                <a:cs typeface="Arial" charset="0"/>
              </a:rPr>
              <a:t>Chce získat </a:t>
            </a:r>
            <a:r>
              <a:rPr lang="cs-CZ" altLang="cs-CZ" b="1" smtClean="0">
                <a:solidFill>
                  <a:srgbClr val="00B050"/>
                </a:solidFill>
                <a:latin typeface="Arial" charset="0"/>
                <a:cs typeface="Arial" charset="0"/>
              </a:rPr>
              <a:t>římskou korunu</a:t>
            </a:r>
            <a:r>
              <a:rPr lang="cs-CZ" altLang="cs-CZ" smtClean="0">
                <a:solidFill>
                  <a:srgbClr val="00B050"/>
                </a:solidFill>
                <a:latin typeface="Arial" charset="0"/>
                <a:cs typeface="Arial" charset="0"/>
              </a:rPr>
              <a:t> </a:t>
            </a:r>
            <a:r>
              <a:rPr lang="cs-CZ" altLang="cs-CZ" smtClean="0">
                <a:latin typeface="Arial" charset="0"/>
                <a:cs typeface="Arial" charset="0"/>
              </a:rPr>
              <a:t>– podaří se 1411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altLang="cs-CZ" smtClean="0">
                <a:solidFill>
                  <a:srgbClr val="FF0000"/>
                </a:solidFill>
                <a:latin typeface="Arial" charset="0"/>
                <a:cs typeface="Arial" charset="0"/>
              </a:rPr>
              <a:t>*** *** *** *** *** *** *** *** *** *** ***</a:t>
            </a:r>
          </a:p>
          <a:p>
            <a:pPr eaLnBrk="1" hangingPunct="1"/>
            <a:r>
              <a:rPr lang="cs-CZ" altLang="cs-CZ" smtClean="0">
                <a:latin typeface="Arial" charset="0"/>
                <a:cs typeface="Arial" charset="0"/>
              </a:rPr>
              <a:t>=</a:t>
            </a:r>
            <a:r>
              <a:rPr lang="en-US" altLang="cs-CZ" smtClean="0">
                <a:latin typeface="Arial" charset="0"/>
                <a:cs typeface="Arial" charset="0"/>
              </a:rPr>
              <a:t>&gt;</a:t>
            </a:r>
            <a:r>
              <a:rPr lang="cs-CZ" altLang="cs-CZ" smtClean="0">
                <a:latin typeface="Arial" charset="0"/>
                <a:cs typeface="Arial" charset="0"/>
              </a:rPr>
              <a:t> </a:t>
            </a:r>
            <a:r>
              <a:rPr lang="cs-CZ" altLang="cs-CZ" smtClean="0">
                <a:solidFill>
                  <a:srgbClr val="00B050"/>
                </a:solidFill>
                <a:latin typeface="Arial" charset="0"/>
                <a:cs typeface="Arial" charset="0"/>
              </a:rPr>
              <a:t>Václav IV. </a:t>
            </a:r>
            <a:r>
              <a:rPr lang="cs-CZ" altLang="cs-CZ" smtClean="0">
                <a:latin typeface="Arial" charset="0"/>
                <a:cs typeface="Arial" charset="0"/>
              </a:rPr>
              <a:t>– český král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smtClean="0">
                <a:latin typeface="Arial" charset="0"/>
                <a:cs typeface="Arial" charset="0"/>
              </a:rPr>
              <a:t>        </a:t>
            </a:r>
            <a:r>
              <a:rPr lang="cs-CZ" altLang="cs-CZ" smtClean="0">
                <a:solidFill>
                  <a:srgbClr val="00B050"/>
                </a:solidFill>
                <a:latin typeface="Arial" charset="0"/>
                <a:cs typeface="Arial" charset="0"/>
              </a:rPr>
              <a:t>Zikmund  </a:t>
            </a:r>
            <a:r>
              <a:rPr lang="cs-CZ" altLang="cs-CZ" smtClean="0">
                <a:latin typeface="Arial" charset="0"/>
                <a:cs typeface="Arial" charset="0"/>
              </a:rPr>
              <a:t>– římský král (úkolem je řešit záležitosti říše, nikoliv Čech)</a:t>
            </a:r>
            <a:endParaRPr lang="en-US" altLang="cs-CZ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52400"/>
            <a:ext cx="8229600" cy="662940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altLang="cs-CZ" sz="2800" smtClean="0">
                <a:latin typeface="Arial" charset="0"/>
                <a:cs typeface="Arial" charset="0"/>
              </a:rPr>
              <a:t>Ve státě roste </a:t>
            </a:r>
            <a:r>
              <a:rPr lang="cs-CZ" altLang="cs-CZ" sz="2800" smtClean="0">
                <a:solidFill>
                  <a:srgbClr val="00B050"/>
                </a:solidFill>
                <a:latin typeface="Arial" charset="0"/>
                <a:cs typeface="Arial" charset="0"/>
              </a:rPr>
              <a:t>celkový společenský neklid,  </a:t>
            </a:r>
            <a:r>
              <a:rPr lang="cs-CZ" altLang="cs-CZ" sz="2800" smtClean="0">
                <a:latin typeface="Arial" charset="0"/>
                <a:cs typeface="Arial" charset="0"/>
              </a:rPr>
              <a:t>hromadí se hospodářské problémy, vypuká mor, zhoršuje se mezinárodní postavení….</a:t>
            </a:r>
          </a:p>
          <a:p>
            <a:pPr eaLnBrk="1" hangingPunct="1">
              <a:buFont typeface="Arial" charset="0"/>
              <a:buNone/>
            </a:pPr>
            <a:r>
              <a:rPr lang="cs-CZ" altLang="cs-CZ" sz="2800" smtClean="0">
                <a:solidFill>
                  <a:srgbClr val="00B050"/>
                </a:solidFill>
                <a:latin typeface="Arial" charset="0"/>
                <a:cs typeface="Arial" charset="0"/>
              </a:rPr>
              <a:t>Východisko</a:t>
            </a:r>
            <a:r>
              <a:rPr lang="cs-CZ" altLang="cs-CZ" sz="2800" smtClean="0">
                <a:latin typeface="Arial" charset="0"/>
                <a:cs typeface="Arial" charset="0"/>
              </a:rPr>
              <a:t>  = řídit se vzorem Bible (názor vzdělanců – např. Jan Milíč z Kroměříže)</a:t>
            </a:r>
          </a:p>
          <a:p>
            <a:pPr eaLnBrk="1" hangingPunct="1">
              <a:buFont typeface="Arial" charset="0"/>
              <a:buNone/>
            </a:pPr>
            <a:endParaRPr lang="cs-CZ" altLang="cs-CZ" sz="2800" b="1" smtClean="0">
              <a:solidFill>
                <a:srgbClr val="00B05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2800" b="1" smtClean="0">
                <a:latin typeface="Arial" charset="0"/>
                <a:cs typeface="Arial" charset="0"/>
              </a:rPr>
              <a:t>Církevní vzdělanci poukazují na </a:t>
            </a:r>
            <a:r>
              <a:rPr lang="cs-CZ" altLang="cs-CZ" sz="2800" b="1" smtClean="0">
                <a:solidFill>
                  <a:srgbClr val="C00000"/>
                </a:solidFill>
                <a:latin typeface="Arial" charset="0"/>
                <a:cs typeface="Arial" charset="0"/>
              </a:rPr>
              <a:t>nešvary</a:t>
            </a:r>
          </a:p>
          <a:p>
            <a:pPr eaLnBrk="1" hangingPunct="1">
              <a:buFont typeface="Arial" charset="0"/>
              <a:buNone/>
            </a:pPr>
            <a:r>
              <a:rPr lang="cs-CZ" altLang="cs-CZ" sz="2800" b="1" smtClean="0">
                <a:latin typeface="Arial" charset="0"/>
                <a:cs typeface="Arial" charset="0"/>
              </a:rPr>
              <a:t> a </a:t>
            </a:r>
            <a:r>
              <a:rPr lang="cs-CZ" altLang="cs-CZ" sz="2800" b="1" smtClean="0">
                <a:solidFill>
                  <a:srgbClr val="C00000"/>
                </a:solidFill>
                <a:latin typeface="Arial" charset="0"/>
                <a:cs typeface="Arial" charset="0"/>
              </a:rPr>
              <a:t>zkaženost</a:t>
            </a:r>
            <a:r>
              <a:rPr lang="cs-CZ" altLang="cs-CZ" sz="2800" b="1" smtClean="0">
                <a:latin typeface="Arial" charset="0"/>
                <a:cs typeface="Arial" charset="0"/>
              </a:rPr>
              <a:t> </a:t>
            </a:r>
            <a:r>
              <a:rPr lang="cs-CZ" altLang="cs-CZ" sz="2800" b="1" smtClean="0">
                <a:solidFill>
                  <a:srgbClr val="C00000"/>
                </a:solidFill>
                <a:latin typeface="Arial" charset="0"/>
                <a:cs typeface="Arial" charset="0"/>
              </a:rPr>
              <a:t>církve </a:t>
            </a:r>
          </a:p>
          <a:p>
            <a:pPr eaLnBrk="1" hangingPunct="1">
              <a:buFont typeface="Arial" charset="0"/>
              <a:buNone/>
            </a:pPr>
            <a:r>
              <a:rPr lang="cs-CZ" altLang="cs-CZ" sz="28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Důvody kritiky církve: </a:t>
            </a:r>
            <a:r>
              <a:rPr lang="cs-CZ" altLang="cs-CZ" sz="2800" smtClean="0">
                <a:latin typeface="Arial" charset="0"/>
                <a:cs typeface="Arial" charset="0"/>
              </a:rPr>
              <a:t>církev se odchýlila od původních křesťanských ideálů – péče o duše věřících,  </a:t>
            </a:r>
            <a:r>
              <a:rPr lang="cs-CZ" altLang="cs-CZ" sz="2800" smtClean="0">
                <a:solidFill>
                  <a:srgbClr val="C00000"/>
                </a:solidFill>
                <a:latin typeface="Arial" charset="0"/>
                <a:cs typeface="Arial" charset="0"/>
              </a:rPr>
              <a:t>odchýlila se </a:t>
            </a:r>
            <a:r>
              <a:rPr lang="cs-CZ" altLang="cs-CZ" sz="2800" smtClean="0">
                <a:latin typeface="Arial" charset="0"/>
                <a:cs typeface="Arial" charset="0"/>
              </a:rPr>
              <a:t>od výkladu Bible, </a:t>
            </a:r>
            <a:r>
              <a:rPr lang="cs-CZ" altLang="cs-CZ" sz="2800" smtClean="0">
                <a:solidFill>
                  <a:srgbClr val="C00000"/>
                </a:solidFill>
                <a:latin typeface="Arial" charset="0"/>
                <a:cs typeface="Arial" charset="0"/>
              </a:rPr>
              <a:t>hromadí majetek</a:t>
            </a:r>
            <a:r>
              <a:rPr lang="cs-CZ" altLang="cs-CZ" sz="2800" smtClean="0">
                <a:latin typeface="Arial" charset="0"/>
                <a:cs typeface="Arial" charset="0"/>
              </a:rPr>
              <a:t>, žije </a:t>
            </a:r>
            <a:r>
              <a:rPr lang="cs-CZ" altLang="cs-CZ" sz="2800" smtClean="0">
                <a:solidFill>
                  <a:srgbClr val="C00000"/>
                </a:solidFill>
                <a:latin typeface="Arial" charset="0"/>
                <a:cs typeface="Arial" charset="0"/>
              </a:rPr>
              <a:t>v přepychu</a:t>
            </a:r>
            <a:r>
              <a:rPr lang="cs-CZ" altLang="cs-CZ" sz="2800" smtClean="0">
                <a:latin typeface="Arial" charset="0"/>
                <a:cs typeface="Arial" charset="0"/>
              </a:rPr>
              <a:t>, nechává si </a:t>
            </a:r>
            <a:r>
              <a:rPr lang="cs-CZ" altLang="cs-CZ" sz="2800" smtClean="0">
                <a:solidFill>
                  <a:srgbClr val="C00000"/>
                </a:solidFill>
                <a:latin typeface="Arial" charset="0"/>
                <a:cs typeface="Arial" charset="0"/>
              </a:rPr>
              <a:t>platit za obřady </a:t>
            </a:r>
            <a:r>
              <a:rPr lang="cs-CZ" altLang="cs-CZ" sz="2800" smtClean="0">
                <a:latin typeface="Arial" charset="0"/>
                <a:cs typeface="Arial" charset="0"/>
              </a:rPr>
              <a:t>a církevní úkony (sňatky, pohřby…), prodává </a:t>
            </a:r>
            <a:r>
              <a:rPr lang="cs-CZ" altLang="cs-CZ" sz="2800" smtClean="0">
                <a:solidFill>
                  <a:srgbClr val="C00000"/>
                </a:solidFill>
                <a:latin typeface="Arial" charset="0"/>
                <a:cs typeface="Arial" charset="0"/>
              </a:rPr>
              <a:t>odpustky</a:t>
            </a:r>
          </a:p>
          <a:p>
            <a:pPr eaLnBrk="1" hangingPunct="1">
              <a:buFont typeface="Arial" charset="0"/>
              <a:buNone/>
            </a:pPr>
            <a:endParaRPr lang="cs-CZ" altLang="cs-CZ" sz="2800" b="1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sah 2"/>
          <p:cNvSpPr>
            <a:spLocks noGrp="1"/>
          </p:cNvSpPr>
          <p:nvPr>
            <p:ph idx="1"/>
          </p:nvPr>
        </p:nvSpPr>
        <p:spPr>
          <a:xfrm>
            <a:off x="457200" y="609600"/>
            <a:ext cx="8229600" cy="5059363"/>
          </a:xfrm>
        </p:spPr>
        <p:txBody>
          <a:bodyPr/>
          <a:lstStyle/>
          <a:p>
            <a:pPr>
              <a:spcBef>
                <a:spcPts val="1800"/>
              </a:spcBef>
            </a:pPr>
            <a:r>
              <a:rPr lang="cs-CZ" altLang="cs-CZ" sz="3600" dirty="0" smtClean="0">
                <a:solidFill>
                  <a:srgbClr val="C00000"/>
                </a:solidFill>
                <a:latin typeface="Arial" charset="0"/>
                <a:cs typeface="Arial" charset="0"/>
              </a:rPr>
              <a:t>Církev je třeba </a:t>
            </a:r>
            <a:r>
              <a:rPr lang="cs-CZ" altLang="cs-CZ" sz="3600" dirty="0" smtClean="0">
                <a:solidFill>
                  <a:srgbClr val="C00000"/>
                </a:solidFill>
                <a:latin typeface="Arial" charset="0"/>
                <a:cs typeface="Arial" charset="0"/>
              </a:rPr>
              <a:t>napravit, </a:t>
            </a:r>
            <a:r>
              <a:rPr lang="cs-CZ" altLang="cs-CZ" sz="3600" dirty="0" smtClean="0">
                <a:solidFill>
                  <a:srgbClr val="C00000"/>
                </a:solidFill>
                <a:latin typeface="Arial" charset="0"/>
                <a:cs typeface="Arial" charset="0"/>
              </a:rPr>
              <a:t>zreformovat</a:t>
            </a:r>
            <a:endParaRPr lang="cs-CZ" altLang="cs-CZ" dirty="0" smtClean="0">
              <a:latin typeface="Arial" charset="0"/>
              <a:cs typeface="Arial" charset="0"/>
            </a:endParaRPr>
          </a:p>
          <a:p>
            <a:pPr>
              <a:spcBef>
                <a:spcPts val="1800"/>
              </a:spcBef>
            </a:pPr>
            <a:r>
              <a:rPr lang="cs-CZ" altLang="cs-CZ" dirty="0" smtClean="0">
                <a:latin typeface="Arial" charset="0"/>
                <a:cs typeface="Arial" charset="0"/>
              </a:rPr>
              <a:t>Církevní reformátoři a ostrá kritika církve se objevuje již na sklonku vlády Václava IV. </a:t>
            </a:r>
          </a:p>
          <a:p>
            <a:pPr>
              <a:spcBef>
                <a:spcPts val="1800"/>
              </a:spcBef>
            </a:pPr>
            <a:r>
              <a:rPr lang="cs-CZ" altLang="cs-CZ" dirty="0" smtClean="0">
                <a:latin typeface="Arial" charset="0"/>
                <a:cs typeface="Arial" charset="0"/>
              </a:rPr>
              <a:t>V roce 1419 vypukne </a:t>
            </a:r>
            <a:r>
              <a:rPr lang="cs-CZ" altLang="cs-CZ" dirty="0" smtClean="0">
                <a:solidFill>
                  <a:srgbClr val="00B050"/>
                </a:solidFill>
                <a:latin typeface="Arial" charset="0"/>
                <a:cs typeface="Arial" charset="0"/>
              </a:rPr>
              <a:t>husitské revoluční hnutí</a:t>
            </a:r>
          </a:p>
          <a:p>
            <a:endParaRPr lang="cs-CZ" altLang="cs-CZ" dirty="0" smtClean="0"/>
          </a:p>
          <a:p>
            <a:endParaRPr lang="cs-CZ" altLang="cs-CZ" dirty="0" smtClean="0"/>
          </a:p>
        </p:txBody>
      </p:sp>
      <p:pic>
        <p:nvPicPr>
          <p:cNvPr id="30723" name="Obrázek 3" descr="imagesCA7M23NM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81600" y="4724400"/>
            <a:ext cx="3219450" cy="1543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4" name="TextovéPole 4"/>
          <p:cNvSpPr txBox="1">
            <a:spLocks noChangeArrowheads="1"/>
          </p:cNvSpPr>
          <p:nvPr/>
        </p:nvSpPr>
        <p:spPr bwMode="auto">
          <a:xfrm>
            <a:off x="6097588" y="6400800"/>
            <a:ext cx="2303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1400"/>
              <a:t>Obrázek </a:t>
            </a:r>
            <a:r>
              <a:rPr lang="en-US" altLang="cs-CZ" sz="1400"/>
              <a:t>[</a:t>
            </a:r>
            <a:r>
              <a:rPr lang="cs-CZ" altLang="cs-CZ" sz="1400"/>
              <a:t>19</a:t>
            </a:r>
            <a:r>
              <a:rPr lang="en-US" altLang="cs-CZ" sz="1400"/>
              <a:t>]</a:t>
            </a:r>
            <a:endParaRPr lang="cs-CZ" altLang="cs-CZ" sz="1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Zástupný symbol pro obsah 2"/>
          <p:cNvSpPr>
            <a:spLocks noGrp="1"/>
          </p:cNvSpPr>
          <p:nvPr>
            <p:ph idx="1"/>
          </p:nvPr>
        </p:nvSpPr>
        <p:spPr>
          <a:xfrm>
            <a:off x="457200" y="457200"/>
            <a:ext cx="8229600" cy="6400800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  <a:defRPr/>
            </a:pPr>
            <a:r>
              <a:rPr lang="cs-CZ" alt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Kontrolní otázky</a:t>
            </a:r>
          </a:p>
          <a:p>
            <a:pPr eaLnBrk="1" hangingPunct="1">
              <a:defRPr/>
            </a:pPr>
            <a:r>
              <a:rPr lang="cs-CZ" alt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Připomeň si,  k jaké válce se váže bitva u </a:t>
            </a:r>
            <a:r>
              <a:rPr lang="cs-CZ" alt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Kresčaku</a:t>
            </a:r>
            <a:r>
              <a:rPr lang="cs-CZ" alt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, ve které padl Jan Lucemburský. </a:t>
            </a:r>
            <a:endParaRPr lang="cs-CZ" alt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defRPr/>
            </a:pPr>
            <a:r>
              <a:rPr lang="cs-CZ" alt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Z jakých částí se za Karlovy vlády skládaly země Koruny české? Vyhledej je na mapě.</a:t>
            </a:r>
          </a:p>
          <a:p>
            <a:pPr eaLnBrk="1" hangingPunct="1">
              <a:defRPr/>
            </a:pPr>
            <a:r>
              <a:rPr lang="cs-CZ" alt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Proč byl vybudován hrad Karlštejn? Víš,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alt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o čem pojednává divadelní hra (film)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altLang="cs-CZ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alt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Noc na Karlštejně?</a:t>
            </a:r>
          </a:p>
          <a:p>
            <a:pPr eaLnBrk="1" hangingPunct="1">
              <a:defRPr/>
            </a:pPr>
            <a:r>
              <a:rPr lang="cs-CZ" alt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Proč byla vyšší šlechta nespokojena s vládou Václava IV.? Jaké byly jeho vztahy s církví? </a:t>
            </a:r>
          </a:p>
          <a:p>
            <a:pPr eaLnBrk="1" hangingPunct="1">
              <a:defRPr/>
            </a:pPr>
            <a:endParaRPr lang="cs-CZ" alt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Nadpis 1"/>
          <p:cNvSpPr>
            <a:spLocks noGrp="1"/>
          </p:cNvSpPr>
          <p:nvPr>
            <p:ph type="title"/>
          </p:nvPr>
        </p:nvSpPr>
        <p:spPr>
          <a:xfrm>
            <a:off x="-1905000" y="381000"/>
            <a:ext cx="7239000" cy="1143000"/>
          </a:xfrm>
        </p:spPr>
        <p:txBody>
          <a:bodyPr/>
          <a:lstStyle/>
          <a:p>
            <a:pPr eaLnBrk="1" hangingPunct="1"/>
            <a:r>
              <a:rPr lang="cs-CZ" altLang="cs-CZ" sz="3200" b="1" smtClean="0">
                <a:latin typeface="Arial" charset="0"/>
                <a:cs typeface="Arial" charset="0"/>
              </a:rPr>
              <a:t>Přesmyčky</a:t>
            </a:r>
          </a:p>
        </p:txBody>
      </p:sp>
      <p:sp>
        <p:nvSpPr>
          <p:cNvPr id="32771" name="Zástupný symbol pro obsah 2"/>
          <p:cNvSpPr>
            <a:spLocks noGrp="1"/>
          </p:cNvSpPr>
          <p:nvPr>
            <p:ph idx="1"/>
          </p:nvPr>
        </p:nvSpPr>
        <p:spPr>
          <a:xfrm>
            <a:off x="457200" y="1752600"/>
            <a:ext cx="8229600" cy="4648200"/>
          </a:xfrm>
        </p:spPr>
        <p:txBody>
          <a:bodyPr/>
          <a:lstStyle/>
          <a:p>
            <a:pPr eaLnBrk="1" hangingPunct="1"/>
            <a:r>
              <a:rPr lang="cs-CZ" altLang="cs-CZ" smtClean="0">
                <a:latin typeface="Arial" charset="0"/>
                <a:cs typeface="Arial" charset="0"/>
              </a:rPr>
              <a:t>LUNÍ ŽICEROH</a:t>
            </a:r>
          </a:p>
          <a:p>
            <a:pPr eaLnBrk="1" hangingPunct="1"/>
            <a:r>
              <a:rPr lang="cs-CZ" altLang="cs-CZ" smtClean="0">
                <a:latin typeface="Arial" charset="0"/>
                <a:cs typeface="Arial" charset="0"/>
              </a:rPr>
              <a:t>KUP SI BICAR STVÍ</a:t>
            </a:r>
          </a:p>
          <a:p>
            <a:pPr eaLnBrk="1" hangingPunct="1"/>
            <a:r>
              <a:rPr lang="cs-CZ" altLang="cs-CZ" smtClean="0">
                <a:latin typeface="Arial" charset="0"/>
                <a:cs typeface="Arial" charset="0"/>
              </a:rPr>
              <a:t>ŠREK KAČ</a:t>
            </a:r>
          </a:p>
          <a:p>
            <a:pPr eaLnBrk="1" hangingPunct="1"/>
            <a:r>
              <a:rPr lang="cs-CZ" altLang="cs-CZ" smtClean="0">
                <a:latin typeface="Arial" charset="0"/>
                <a:cs typeface="Arial" charset="0"/>
              </a:rPr>
              <a:t>TACA ROVILI</a:t>
            </a:r>
          </a:p>
          <a:p>
            <a:pPr eaLnBrk="1" hangingPunct="1"/>
            <a:r>
              <a:rPr lang="cs-CZ" altLang="cs-CZ" smtClean="0">
                <a:latin typeface="Arial" charset="0"/>
                <a:cs typeface="Arial" charset="0"/>
              </a:rPr>
              <a:t>LOK NIC</a:t>
            </a:r>
          </a:p>
          <a:p>
            <a:pPr eaLnBrk="1" hangingPunct="1"/>
            <a:r>
              <a:rPr lang="cs-CZ" altLang="cs-CZ" smtClean="0">
                <a:latin typeface="Arial" charset="0"/>
                <a:cs typeface="Arial" charset="0"/>
              </a:rPr>
              <a:t>KÝNAJ CUMNEPO</a:t>
            </a:r>
          </a:p>
          <a:p>
            <a:pPr eaLnBrk="1" hangingPunct="1"/>
            <a:r>
              <a:rPr lang="cs-CZ" altLang="cs-CZ" smtClean="0">
                <a:latin typeface="Arial" charset="0"/>
                <a:cs typeface="Arial" charset="0"/>
              </a:rPr>
              <a:t>TANDEJ KONAPSÁ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Nadpis 1"/>
          <p:cNvSpPr>
            <a:spLocks noGrp="1"/>
          </p:cNvSpPr>
          <p:nvPr>
            <p:ph type="title"/>
          </p:nvPr>
        </p:nvSpPr>
        <p:spPr>
          <a:xfrm>
            <a:off x="533400" y="33338"/>
            <a:ext cx="8229600" cy="881062"/>
          </a:xfrm>
        </p:spPr>
        <p:txBody>
          <a:bodyPr/>
          <a:lstStyle/>
          <a:p>
            <a:pPr eaLnBrk="1" hangingPunct="1"/>
            <a:r>
              <a:rPr lang="cs-CZ" altLang="cs-CZ" sz="3200" smtClean="0"/>
              <a:t>Seznam použitého obrazového materiálu:</a:t>
            </a:r>
          </a:p>
        </p:txBody>
      </p:sp>
      <p:sp>
        <p:nvSpPr>
          <p:cNvPr id="33795" name="Zástupný symbol pro obsah 2"/>
          <p:cNvSpPr>
            <a:spLocks noGrp="1"/>
          </p:cNvSpPr>
          <p:nvPr>
            <p:ph idx="1"/>
          </p:nvPr>
        </p:nvSpPr>
        <p:spPr>
          <a:xfrm>
            <a:off x="152400" y="762000"/>
            <a:ext cx="8839200" cy="5562600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altLang="cs-CZ" sz="1600" smtClean="0">
                <a:latin typeface="Arial" charset="0"/>
                <a:cs typeface="Arial" charset="0"/>
              </a:rPr>
              <a:t>Obr. </a:t>
            </a:r>
            <a:r>
              <a:rPr lang="en-US" altLang="cs-CZ" sz="1600" smtClean="0">
                <a:latin typeface="Arial" charset="0"/>
                <a:cs typeface="Arial" charset="0"/>
              </a:rPr>
              <a:t>[1] </a:t>
            </a:r>
            <a:r>
              <a:rPr lang="cs-CZ" altLang="cs-CZ" sz="1600" smtClean="0">
                <a:latin typeface="Arial" charset="0"/>
                <a:cs typeface="Arial" charset="0"/>
              </a:rPr>
              <a:t>http://files.stredoveky-jarmark.webnode.cz/200000127-04f5405ef2/jan%20lucembursk%C3%BD.jpg</a:t>
            </a:r>
            <a:br>
              <a:rPr lang="cs-CZ" altLang="cs-CZ" sz="1600" smtClean="0">
                <a:latin typeface="Arial" charset="0"/>
                <a:cs typeface="Arial" charset="0"/>
              </a:rPr>
            </a:br>
            <a:r>
              <a:rPr lang="cs-CZ" altLang="cs-CZ" sz="1600" smtClean="0">
                <a:latin typeface="Arial" charset="0"/>
                <a:cs typeface="Arial" charset="0"/>
              </a:rPr>
              <a:t>Obr. </a:t>
            </a:r>
            <a:r>
              <a:rPr lang="en-US" altLang="cs-CZ" sz="1600" smtClean="0">
                <a:latin typeface="Arial" charset="0"/>
                <a:cs typeface="Arial" charset="0"/>
              </a:rPr>
              <a:t>[2] https://cs.wikipedia.org/wiki/Bitva_u_Kres%C4%8Daku#mediaviewer/Soubor:Battle_of_crecy_froissart.jpg </a:t>
            </a:r>
            <a:r>
              <a:rPr lang="cs-CZ" altLang="cs-CZ" sz="1600" smtClean="0">
                <a:latin typeface="Arial" charset="0"/>
                <a:cs typeface="Arial" charset="0"/>
              </a:rPr>
              <a:t/>
            </a:r>
            <a:br>
              <a:rPr lang="cs-CZ" altLang="cs-CZ" sz="1600" smtClean="0">
                <a:latin typeface="Arial" charset="0"/>
                <a:cs typeface="Arial" charset="0"/>
              </a:rPr>
            </a:br>
            <a:r>
              <a:rPr lang="cs-CZ" altLang="cs-CZ" sz="1600" smtClean="0">
                <a:latin typeface="Arial" charset="0"/>
                <a:cs typeface="Arial" charset="0"/>
              </a:rPr>
              <a:t>Obr. </a:t>
            </a:r>
            <a:r>
              <a:rPr lang="en-US" altLang="cs-CZ" sz="1600" smtClean="0">
                <a:latin typeface="Arial" charset="0"/>
                <a:cs typeface="Arial" charset="0"/>
              </a:rPr>
              <a:t>[3] </a:t>
            </a:r>
            <a:r>
              <a:rPr lang="cs-CZ" altLang="cs-CZ" sz="1600" smtClean="0">
                <a:latin typeface="Arial" charset="0"/>
                <a:cs typeface="Arial" charset="0"/>
              </a:rPr>
              <a:t>http://upload.wikimedia.org/wikipedia/commons/thumb/1/16/Charles_IV-John_Ocko_votive_picture-fragment.jpg/250px-Charles_IV-John_Ocko_votive_picture-fragment.jpg</a:t>
            </a:r>
            <a:endParaRPr lang="en-US" altLang="cs-CZ" sz="1600" smtClean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cs-CZ" altLang="cs-CZ" sz="1600" smtClean="0">
                <a:latin typeface="Arial" charset="0"/>
                <a:cs typeface="Arial" charset="0"/>
              </a:rPr>
              <a:t>Obr. </a:t>
            </a:r>
            <a:r>
              <a:rPr lang="en-US" altLang="cs-CZ" sz="1600" smtClean="0">
                <a:latin typeface="Arial" charset="0"/>
                <a:cs typeface="Arial" charset="0"/>
              </a:rPr>
              <a:t>[4] </a:t>
            </a:r>
            <a:r>
              <a:rPr lang="cs-CZ" altLang="cs-CZ" sz="1600" smtClean="0">
                <a:latin typeface="Arial" charset="0"/>
                <a:cs typeface="Arial" charset="0"/>
              </a:rPr>
              <a:t>http://cs.wikipedia.org/wiki/Korunova%C4%8Dn%C3%AD_klenoty_kr%C3%A1lovstv%C3%AD_%C4%8Cesk%C3%A9ho#mediaviewer/Soubor:Czech_crown_jewels.jpg</a:t>
            </a:r>
            <a:br>
              <a:rPr lang="cs-CZ" altLang="cs-CZ" sz="1600" smtClean="0">
                <a:latin typeface="Arial" charset="0"/>
                <a:cs typeface="Arial" charset="0"/>
              </a:rPr>
            </a:br>
            <a:r>
              <a:rPr lang="cs-CZ" altLang="cs-CZ" sz="1600" smtClean="0">
                <a:latin typeface="Arial" charset="0"/>
                <a:cs typeface="Arial" charset="0"/>
              </a:rPr>
              <a:t>Obr. </a:t>
            </a:r>
            <a:r>
              <a:rPr lang="en-US" altLang="cs-CZ" sz="1600" smtClean="0">
                <a:latin typeface="Arial" charset="0"/>
                <a:cs typeface="Arial" charset="0"/>
              </a:rPr>
              <a:t>[5] </a:t>
            </a:r>
            <a:endParaRPr lang="cs-CZ" altLang="cs-CZ" sz="1600" smtClean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cs-CZ" altLang="cs-CZ" sz="1600" smtClean="0">
                <a:latin typeface="Arial" charset="0"/>
                <a:cs typeface="Arial" charset="0"/>
              </a:rPr>
              <a:t>http://cs.wikipedia.org/wiki/Karl%C5%A1tejn#mediaviewer/Soubor:Burgkarlstein02.jpg</a:t>
            </a:r>
          </a:p>
          <a:p>
            <a:pPr marL="0" indent="0">
              <a:buFont typeface="Arial" charset="0"/>
              <a:buNone/>
            </a:pPr>
            <a:r>
              <a:rPr lang="cs-CZ" altLang="cs-CZ" sz="1600" smtClean="0">
                <a:latin typeface="Arial" charset="0"/>
                <a:cs typeface="Arial" charset="0"/>
              </a:rPr>
              <a:t>Obr. </a:t>
            </a:r>
            <a:r>
              <a:rPr lang="en-US" altLang="cs-CZ" sz="1600" smtClean="0">
                <a:latin typeface="Arial" charset="0"/>
                <a:cs typeface="Arial" charset="0"/>
              </a:rPr>
              <a:t>[6]</a:t>
            </a:r>
          </a:p>
          <a:p>
            <a:pPr marL="0" indent="0">
              <a:buFont typeface="Arial" charset="0"/>
              <a:buNone/>
            </a:pPr>
            <a:r>
              <a:rPr lang="cs-CZ" altLang="cs-CZ" sz="1600" smtClean="0">
                <a:latin typeface="Arial" charset="0"/>
                <a:cs typeface="Arial" charset="0"/>
              </a:rPr>
              <a:t>http://www.vyukovematerialy.cz/dejepis/rocnik7/foto/karel/zed.jpg</a:t>
            </a:r>
            <a:endParaRPr lang="en-US" altLang="cs-CZ" sz="16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altLang="cs-CZ" sz="1600" smtClean="0">
                <a:latin typeface="Arial" charset="0"/>
                <a:cs typeface="Arial" charset="0"/>
              </a:rPr>
              <a:t>Obr. </a:t>
            </a:r>
            <a:r>
              <a:rPr lang="en-US" altLang="cs-CZ" sz="1600" smtClean="0">
                <a:latin typeface="Arial" charset="0"/>
                <a:cs typeface="Arial" charset="0"/>
              </a:rPr>
              <a:t>[7]</a:t>
            </a:r>
          </a:p>
          <a:p>
            <a:pPr marL="0" indent="0">
              <a:buFont typeface="Arial" charset="0"/>
              <a:buNone/>
            </a:pPr>
            <a:r>
              <a:rPr lang="cs-CZ" altLang="cs-CZ" sz="1600" smtClean="0">
                <a:latin typeface="Arial" charset="0"/>
                <a:cs typeface="Arial" charset="0"/>
              </a:rPr>
              <a:t>http://cs.wikipedia.org/wiki/Karl%C5%AFv_most#mediaviewer/Soubor:Praag_012.jpg </a:t>
            </a:r>
          </a:p>
          <a:p>
            <a:pPr marL="0" indent="0">
              <a:buFont typeface="Arial" charset="0"/>
              <a:buNone/>
            </a:pPr>
            <a:r>
              <a:rPr lang="cs-CZ" altLang="cs-CZ" sz="1600" smtClean="0">
                <a:latin typeface="Arial" charset="0"/>
                <a:cs typeface="Arial" charset="0"/>
              </a:rPr>
              <a:t>Obr. </a:t>
            </a:r>
            <a:r>
              <a:rPr lang="en-US" altLang="cs-CZ" sz="1600" smtClean="0">
                <a:latin typeface="Arial" charset="0"/>
                <a:cs typeface="Arial" charset="0"/>
              </a:rPr>
              <a:t>[</a:t>
            </a:r>
            <a:r>
              <a:rPr lang="cs-CZ" altLang="cs-CZ" sz="1600" smtClean="0">
                <a:latin typeface="Arial" charset="0"/>
                <a:cs typeface="Arial" charset="0"/>
              </a:rPr>
              <a:t>8</a:t>
            </a:r>
            <a:r>
              <a:rPr lang="en-US" altLang="cs-CZ" sz="1600" smtClean="0">
                <a:latin typeface="Arial" charset="0"/>
                <a:cs typeface="Arial" charset="0"/>
              </a:rPr>
              <a:t>]</a:t>
            </a:r>
            <a:endParaRPr lang="cs-CZ" altLang="cs-CZ" sz="16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US" altLang="cs-CZ" sz="1600" smtClean="0">
                <a:latin typeface="Arial" charset="0"/>
                <a:cs typeface="Arial" charset="0"/>
              </a:rPr>
              <a:t>http://cs.wikipedia.org/wiki/Zem%C4%9B_Koruny_%C4%8Desk%C3%A9#mediaviewer/Soubor:Karte_B%C3%B6hmen_unter_Karl_IV.png</a:t>
            </a:r>
          </a:p>
          <a:p>
            <a:pPr marL="0" indent="0">
              <a:buFont typeface="Arial" charset="0"/>
              <a:buNone/>
            </a:pPr>
            <a:r>
              <a:rPr lang="cs-CZ" altLang="cs-CZ" sz="1600" smtClean="0">
                <a:latin typeface="Arial" charset="0"/>
                <a:cs typeface="Arial" charset="0"/>
              </a:rPr>
              <a:t/>
            </a:r>
            <a:br>
              <a:rPr lang="cs-CZ" altLang="cs-CZ" sz="1600" smtClean="0">
                <a:latin typeface="Arial" charset="0"/>
                <a:cs typeface="Arial" charset="0"/>
              </a:rPr>
            </a:br>
            <a:r>
              <a:rPr lang="cs-CZ" altLang="cs-CZ" sz="2400" smtClean="0"/>
              <a:t/>
            </a:r>
            <a:br>
              <a:rPr lang="cs-CZ" altLang="cs-CZ" sz="2400" smtClean="0"/>
            </a:br>
            <a:endParaRPr lang="cs-CZ" alt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Zástupný symbol pro obsah 2"/>
          <p:cNvSpPr>
            <a:spLocks noGrp="1"/>
          </p:cNvSpPr>
          <p:nvPr>
            <p:ph idx="1"/>
          </p:nvPr>
        </p:nvSpPr>
        <p:spPr>
          <a:xfrm>
            <a:off x="228600" y="304800"/>
            <a:ext cx="8686800" cy="582136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altLang="cs-CZ" sz="1600" smtClean="0">
                <a:latin typeface="Arial" charset="0"/>
                <a:cs typeface="Arial" charset="0"/>
              </a:rPr>
              <a:t>Obr. </a:t>
            </a:r>
            <a:r>
              <a:rPr lang="en-US" altLang="cs-CZ" sz="1600" smtClean="0">
                <a:latin typeface="Arial" charset="0"/>
                <a:cs typeface="Arial" charset="0"/>
              </a:rPr>
              <a:t>[</a:t>
            </a:r>
            <a:r>
              <a:rPr lang="cs-CZ" altLang="cs-CZ" sz="1600" smtClean="0">
                <a:latin typeface="Arial" charset="0"/>
                <a:cs typeface="Arial" charset="0"/>
              </a:rPr>
              <a:t>9</a:t>
            </a:r>
            <a:r>
              <a:rPr lang="en-US" altLang="cs-CZ" sz="1600" smtClean="0">
                <a:latin typeface="Arial" charset="0"/>
                <a:cs typeface="Arial" charset="0"/>
              </a:rPr>
              <a:t>]</a:t>
            </a:r>
          </a:p>
          <a:p>
            <a:pPr marL="0" indent="0">
              <a:buFont typeface="Arial" charset="0"/>
              <a:buNone/>
            </a:pPr>
            <a:r>
              <a:rPr lang="cs-CZ" altLang="cs-CZ" sz="1600" smtClean="0">
                <a:latin typeface="Arial" charset="0"/>
                <a:cs typeface="Arial" charset="0"/>
              </a:rPr>
              <a:t>http://upload.wikimedia.org/wikipedia/commons/6/62/%C3%89ginhard_Vita_Caroli_magni_imperatoris-Lettrine_V_histori%C3%A9e_Charlemagne_assis.jpg</a:t>
            </a:r>
            <a:br>
              <a:rPr lang="cs-CZ" altLang="cs-CZ" sz="1600" smtClean="0">
                <a:latin typeface="Arial" charset="0"/>
                <a:cs typeface="Arial" charset="0"/>
              </a:rPr>
            </a:br>
            <a:r>
              <a:rPr lang="cs-CZ" altLang="cs-CZ" sz="1600" smtClean="0">
                <a:latin typeface="Arial" charset="0"/>
                <a:cs typeface="Arial" charset="0"/>
              </a:rPr>
              <a:t>Obr. </a:t>
            </a:r>
            <a:r>
              <a:rPr lang="en-US" altLang="cs-CZ" sz="1600" smtClean="0">
                <a:latin typeface="Arial" charset="0"/>
                <a:cs typeface="Arial" charset="0"/>
              </a:rPr>
              <a:t>[1</a:t>
            </a:r>
            <a:r>
              <a:rPr lang="cs-CZ" altLang="cs-CZ" sz="1600" smtClean="0">
                <a:latin typeface="Arial" charset="0"/>
                <a:cs typeface="Arial" charset="0"/>
              </a:rPr>
              <a:t>0</a:t>
            </a:r>
            <a:r>
              <a:rPr lang="en-US" altLang="cs-CZ" sz="1600" smtClean="0">
                <a:latin typeface="Arial" charset="0"/>
                <a:cs typeface="Arial" charset="0"/>
              </a:rPr>
              <a:t>]</a:t>
            </a:r>
          </a:p>
          <a:p>
            <a:pPr marL="0" indent="0">
              <a:buFont typeface="Arial" charset="0"/>
              <a:buNone/>
            </a:pPr>
            <a:r>
              <a:rPr lang="cs-CZ" altLang="cs-CZ" sz="1600" smtClean="0">
                <a:latin typeface="Arial" charset="0"/>
                <a:cs typeface="Arial" charset="0"/>
              </a:rPr>
              <a:t>https://cs.wikipedia.org/wiki/Blanka_z_Valois#mediaviewer/Soubor:Busta_Blanka_z_Valois.jpg</a:t>
            </a:r>
          </a:p>
          <a:p>
            <a:pPr marL="0" indent="0">
              <a:buFont typeface="Arial" charset="0"/>
              <a:buNone/>
            </a:pPr>
            <a:r>
              <a:rPr lang="cs-CZ" altLang="cs-CZ" sz="1600" smtClean="0">
                <a:latin typeface="Arial" charset="0"/>
                <a:cs typeface="Arial" charset="0"/>
              </a:rPr>
              <a:t>Obr. </a:t>
            </a:r>
            <a:r>
              <a:rPr lang="en-US" altLang="cs-CZ" sz="1600" smtClean="0">
                <a:latin typeface="Arial" charset="0"/>
                <a:cs typeface="Arial" charset="0"/>
              </a:rPr>
              <a:t>[</a:t>
            </a:r>
            <a:r>
              <a:rPr lang="cs-CZ" altLang="cs-CZ" sz="1600" smtClean="0">
                <a:latin typeface="Arial" charset="0"/>
                <a:cs typeface="Arial" charset="0"/>
              </a:rPr>
              <a:t>11</a:t>
            </a:r>
            <a:r>
              <a:rPr lang="en-US" altLang="cs-CZ" sz="1600" smtClean="0">
                <a:latin typeface="Arial" charset="0"/>
                <a:cs typeface="Arial" charset="0"/>
              </a:rPr>
              <a:t>]</a:t>
            </a:r>
          </a:p>
          <a:p>
            <a:pPr marL="0" indent="0">
              <a:buFont typeface="Arial" charset="0"/>
              <a:buNone/>
            </a:pPr>
            <a:r>
              <a:rPr lang="cs-CZ" altLang="cs-CZ" sz="1600" smtClean="0">
                <a:latin typeface="Arial" charset="0"/>
                <a:cs typeface="Arial" charset="0"/>
              </a:rPr>
              <a:t>http://cs.wikipedia.org/wiki/Anna_Falck%C3%A1#mediaviewer/Soubor:Busta_Anna_Falck%C3%A1.jpg</a:t>
            </a:r>
            <a:br>
              <a:rPr lang="cs-CZ" altLang="cs-CZ" sz="1600" smtClean="0">
                <a:latin typeface="Arial" charset="0"/>
                <a:cs typeface="Arial" charset="0"/>
              </a:rPr>
            </a:br>
            <a:r>
              <a:rPr lang="cs-CZ" altLang="cs-CZ" sz="1600" smtClean="0">
                <a:latin typeface="Arial" charset="0"/>
                <a:cs typeface="Arial" charset="0"/>
              </a:rPr>
              <a:t>Obr. </a:t>
            </a:r>
            <a:r>
              <a:rPr lang="en-US" altLang="cs-CZ" sz="1600" smtClean="0">
                <a:latin typeface="Arial" charset="0"/>
                <a:cs typeface="Arial" charset="0"/>
              </a:rPr>
              <a:t>[1</a:t>
            </a:r>
            <a:r>
              <a:rPr lang="cs-CZ" altLang="cs-CZ" sz="1600" smtClean="0">
                <a:latin typeface="Arial" charset="0"/>
                <a:cs typeface="Arial" charset="0"/>
              </a:rPr>
              <a:t>2</a:t>
            </a:r>
            <a:r>
              <a:rPr lang="en-US" altLang="cs-CZ" sz="1600" smtClean="0">
                <a:latin typeface="Arial" charset="0"/>
                <a:cs typeface="Arial" charset="0"/>
              </a:rPr>
              <a:t>]</a:t>
            </a:r>
          </a:p>
          <a:p>
            <a:pPr marL="0" indent="0">
              <a:buFont typeface="Arial" charset="0"/>
              <a:buNone/>
            </a:pPr>
            <a:r>
              <a:rPr lang="cs-CZ" altLang="cs-CZ" sz="1600" smtClean="0">
                <a:latin typeface="Arial" charset="0"/>
                <a:cs typeface="Arial" charset="0"/>
              </a:rPr>
              <a:t>http://cs.wikipedia.org/wiki/Anna_Sv%C3%ADdnick%C3%A1#mediaviewer/Soubor:Busta_Anna_Svidnicka.jpg</a:t>
            </a:r>
          </a:p>
          <a:p>
            <a:pPr marL="0" indent="0">
              <a:buFont typeface="Arial" charset="0"/>
              <a:buNone/>
            </a:pPr>
            <a:r>
              <a:rPr lang="cs-CZ" altLang="cs-CZ" sz="1600" smtClean="0">
                <a:latin typeface="Arial" charset="0"/>
                <a:cs typeface="Arial" charset="0"/>
              </a:rPr>
              <a:t>Obr. </a:t>
            </a:r>
            <a:r>
              <a:rPr lang="en-US" altLang="cs-CZ" sz="1600" smtClean="0">
                <a:latin typeface="Arial" charset="0"/>
                <a:cs typeface="Arial" charset="0"/>
              </a:rPr>
              <a:t>[1</a:t>
            </a:r>
            <a:r>
              <a:rPr lang="cs-CZ" altLang="cs-CZ" sz="1600" smtClean="0">
                <a:latin typeface="Arial" charset="0"/>
                <a:cs typeface="Arial" charset="0"/>
              </a:rPr>
              <a:t>3</a:t>
            </a:r>
            <a:r>
              <a:rPr lang="en-US" altLang="cs-CZ" sz="1600" smtClean="0">
                <a:latin typeface="Arial" charset="0"/>
                <a:cs typeface="Arial" charset="0"/>
              </a:rPr>
              <a:t>]</a:t>
            </a:r>
            <a:endParaRPr lang="cs-CZ" altLang="cs-CZ" sz="16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altLang="cs-CZ" sz="1600" smtClean="0">
                <a:latin typeface="Arial" charset="0"/>
                <a:cs typeface="Arial" charset="0"/>
              </a:rPr>
              <a:t>http://cs.wikipedia.org/wiki/Eli%C5%A1ka_Pomo%C5%99ansk%C3%A1#mediaviewer/Soubor:Busta_Alzbeta_Pomoranska.jpg</a:t>
            </a:r>
            <a:br>
              <a:rPr lang="cs-CZ" altLang="cs-CZ" sz="1600" smtClean="0">
                <a:latin typeface="Arial" charset="0"/>
                <a:cs typeface="Arial" charset="0"/>
              </a:rPr>
            </a:br>
            <a:r>
              <a:rPr lang="cs-CZ" altLang="cs-CZ" sz="1600" smtClean="0">
                <a:latin typeface="Arial" charset="0"/>
                <a:cs typeface="Arial" charset="0"/>
              </a:rPr>
              <a:t>Obr. </a:t>
            </a:r>
            <a:r>
              <a:rPr lang="en-US" altLang="cs-CZ" sz="1600" smtClean="0">
                <a:latin typeface="Arial" charset="0"/>
                <a:cs typeface="Arial" charset="0"/>
              </a:rPr>
              <a:t>[1</a:t>
            </a:r>
            <a:r>
              <a:rPr lang="cs-CZ" altLang="cs-CZ" sz="1600" smtClean="0">
                <a:latin typeface="Arial" charset="0"/>
                <a:cs typeface="Arial" charset="0"/>
              </a:rPr>
              <a:t>4</a:t>
            </a:r>
            <a:r>
              <a:rPr lang="en-US" altLang="cs-CZ" sz="1600" smtClean="0">
                <a:latin typeface="Arial" charset="0"/>
                <a:cs typeface="Arial" charset="0"/>
              </a:rPr>
              <a:t>]</a:t>
            </a:r>
          </a:p>
          <a:p>
            <a:pPr marL="0" indent="0">
              <a:buFont typeface="Arial" charset="0"/>
              <a:buNone/>
            </a:pPr>
            <a:r>
              <a:rPr lang="cs-CZ" altLang="cs-CZ" sz="1600" smtClean="0">
                <a:latin typeface="Arial" charset="0"/>
                <a:cs typeface="Arial" charset="0"/>
              </a:rPr>
              <a:t>http://stanislavkropik.sweb.cz/V%C3%A1clav%20IV.%201378-1419.jpg</a:t>
            </a:r>
            <a:br>
              <a:rPr lang="cs-CZ" altLang="cs-CZ" sz="1600" smtClean="0">
                <a:latin typeface="Arial" charset="0"/>
                <a:cs typeface="Arial" charset="0"/>
              </a:rPr>
            </a:br>
            <a:r>
              <a:rPr lang="cs-CZ" altLang="cs-CZ" sz="1600" smtClean="0">
                <a:latin typeface="Arial" charset="0"/>
                <a:cs typeface="Arial" charset="0"/>
              </a:rPr>
              <a:t>Obr. </a:t>
            </a:r>
            <a:r>
              <a:rPr lang="en-US" altLang="cs-CZ" sz="1600" smtClean="0">
                <a:latin typeface="Arial" charset="0"/>
                <a:cs typeface="Arial" charset="0"/>
              </a:rPr>
              <a:t>[1</a:t>
            </a:r>
            <a:r>
              <a:rPr lang="cs-CZ" altLang="cs-CZ" sz="1600" smtClean="0">
                <a:latin typeface="Arial" charset="0"/>
                <a:cs typeface="Arial" charset="0"/>
              </a:rPr>
              <a:t>5</a:t>
            </a:r>
            <a:r>
              <a:rPr lang="en-US" altLang="cs-CZ" sz="1600" smtClean="0">
                <a:latin typeface="Arial" charset="0"/>
                <a:cs typeface="Arial" charset="0"/>
              </a:rPr>
              <a:t>]</a:t>
            </a:r>
          </a:p>
          <a:p>
            <a:pPr marL="0" indent="0">
              <a:buFont typeface="Arial" charset="0"/>
              <a:buNone/>
            </a:pPr>
            <a:r>
              <a:rPr lang="cs-CZ" altLang="cs-CZ" sz="1600" smtClean="0">
                <a:latin typeface="Arial" charset="0"/>
                <a:cs typeface="Arial" charset="0"/>
              </a:rPr>
              <a:t>http://upload.wikimedia.org/wikipedia/commons/thumb/0/00/Clement_VII._Sebastiano_del_Piombo._c.1531..jpg/255px-Clement_VII._Sebastiano_del_Piombo._c.1531..jpg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altLang="cs-CZ" sz="1600" smtClean="0">
                <a:latin typeface="Arial" charset="0"/>
                <a:cs typeface="Arial" charset="0"/>
              </a:rPr>
              <a:t>Obr. </a:t>
            </a:r>
            <a:r>
              <a:rPr lang="en-US" altLang="cs-CZ" sz="1600" smtClean="0">
                <a:latin typeface="Arial" charset="0"/>
                <a:cs typeface="Arial" charset="0"/>
              </a:rPr>
              <a:t>[</a:t>
            </a:r>
            <a:r>
              <a:rPr lang="cs-CZ" altLang="cs-CZ" sz="1600" smtClean="0">
                <a:latin typeface="Arial" charset="0"/>
                <a:cs typeface="Arial" charset="0"/>
              </a:rPr>
              <a:t>16</a:t>
            </a:r>
            <a:r>
              <a:rPr lang="en-US" altLang="cs-CZ" sz="1600" smtClean="0">
                <a:latin typeface="Arial" charset="0"/>
                <a:cs typeface="Arial" charset="0"/>
              </a:rPr>
              <a:t>] </a:t>
            </a:r>
            <a:endParaRPr lang="cs-CZ" altLang="cs-CZ" sz="1600" smtClean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cs-CZ" altLang="cs-CZ" sz="1600" smtClean="0">
                <a:latin typeface="Arial" charset="0"/>
                <a:cs typeface="Arial" charset="0"/>
              </a:rPr>
              <a:t>http://upload.wikimedia.org/wikipedia/commons/thumb/8/8b/C_o_a_Papas_Medicis.svg/220px-C_o_a_Papas_Medicis.svg.png</a:t>
            </a:r>
            <a:endParaRPr lang="en-US" altLang="cs-CZ" sz="16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US" altLang="cs-CZ" sz="160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altLang="cs-CZ" sz="2400" smtClean="0">
                <a:latin typeface="Arial" charset="0"/>
                <a:cs typeface="Arial" charset="0"/>
              </a:rPr>
              <a:t/>
            </a:r>
            <a:br>
              <a:rPr lang="cs-CZ" altLang="cs-CZ" sz="2400" smtClean="0">
                <a:latin typeface="Arial" charset="0"/>
                <a:cs typeface="Arial" charset="0"/>
              </a:rPr>
            </a:br>
            <a:endParaRPr lang="cs-CZ" altLang="cs-CZ" sz="240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Zástupný symbol pro obsah 2"/>
          <p:cNvSpPr>
            <a:spLocks noGrp="1"/>
          </p:cNvSpPr>
          <p:nvPr>
            <p:ph idx="1"/>
          </p:nvPr>
        </p:nvSpPr>
        <p:spPr>
          <a:xfrm>
            <a:off x="457200" y="304800"/>
            <a:ext cx="8229600" cy="472440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en-US" altLang="cs-CZ" sz="16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altLang="cs-CZ" sz="1600" smtClean="0">
                <a:latin typeface="Arial" charset="0"/>
                <a:cs typeface="Arial" charset="0"/>
              </a:rPr>
              <a:t>Obr. </a:t>
            </a:r>
            <a:r>
              <a:rPr lang="en-US" altLang="cs-CZ" sz="1600" smtClean="0">
                <a:latin typeface="Arial" charset="0"/>
                <a:cs typeface="Arial" charset="0"/>
              </a:rPr>
              <a:t>[1</a:t>
            </a:r>
            <a:r>
              <a:rPr lang="cs-CZ" altLang="cs-CZ" sz="1600" smtClean="0">
                <a:latin typeface="Arial" charset="0"/>
                <a:cs typeface="Arial" charset="0"/>
              </a:rPr>
              <a:t>7</a:t>
            </a:r>
            <a:r>
              <a:rPr lang="en-US" altLang="cs-CZ" sz="1600" smtClean="0">
                <a:latin typeface="Arial" charset="0"/>
                <a:cs typeface="Arial" charset="0"/>
              </a:rPr>
              <a:t>]</a:t>
            </a:r>
            <a:endParaRPr lang="cs-CZ" altLang="cs-CZ" sz="16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altLang="cs-CZ" sz="1600" smtClean="0">
                <a:latin typeface="Arial" charset="0"/>
                <a:cs typeface="Arial" charset="0"/>
              </a:rPr>
              <a:t>http://cs.wikipedia.org/wiki/Jan_Nepomuck%C3%BD#mediaviewer/Soubor:Jan_Nepomucky_na_Karlove_moste_detail.jpg</a:t>
            </a:r>
          </a:p>
          <a:p>
            <a:pPr marL="0" indent="0">
              <a:buFont typeface="Arial" charset="0"/>
              <a:buNone/>
            </a:pPr>
            <a:r>
              <a:rPr lang="cs-CZ" altLang="cs-CZ" sz="1600" smtClean="0">
                <a:latin typeface="Arial" charset="0"/>
                <a:cs typeface="Arial" charset="0"/>
              </a:rPr>
              <a:t>Obr. </a:t>
            </a:r>
            <a:r>
              <a:rPr lang="en-US" altLang="cs-CZ" sz="1600" smtClean="0">
                <a:latin typeface="Arial" charset="0"/>
                <a:cs typeface="Arial" charset="0"/>
              </a:rPr>
              <a:t>[</a:t>
            </a:r>
            <a:r>
              <a:rPr lang="cs-CZ" altLang="cs-CZ" sz="1600" smtClean="0">
                <a:latin typeface="Arial" charset="0"/>
                <a:cs typeface="Arial" charset="0"/>
              </a:rPr>
              <a:t>18</a:t>
            </a:r>
            <a:r>
              <a:rPr lang="en-US" altLang="cs-CZ" sz="1600" smtClean="0">
                <a:latin typeface="Arial" charset="0"/>
                <a:cs typeface="Arial" charset="0"/>
              </a:rPr>
              <a:t>]</a:t>
            </a:r>
            <a:endParaRPr lang="cs-CZ" altLang="cs-CZ" sz="16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altLang="cs-CZ" sz="1600" smtClean="0">
                <a:latin typeface="Arial" charset="0"/>
                <a:cs typeface="Arial" charset="0"/>
              </a:rPr>
              <a:t>http://www.panovnici.estranky.cz/img/original/303/zikmund-lucembursky.jpg</a:t>
            </a:r>
            <a:endParaRPr lang="en-US" altLang="cs-CZ" sz="16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altLang="cs-CZ" sz="1600" smtClean="0">
                <a:latin typeface="Arial" charset="0"/>
                <a:cs typeface="Arial" charset="0"/>
              </a:rPr>
              <a:t>Obr. </a:t>
            </a:r>
            <a:r>
              <a:rPr lang="en-US" altLang="cs-CZ" sz="1600" smtClean="0">
                <a:latin typeface="Arial" charset="0"/>
                <a:cs typeface="Arial" charset="0"/>
              </a:rPr>
              <a:t>[</a:t>
            </a:r>
            <a:r>
              <a:rPr lang="cs-CZ" altLang="cs-CZ" sz="1600" smtClean="0">
                <a:latin typeface="Arial" charset="0"/>
                <a:cs typeface="Arial" charset="0"/>
              </a:rPr>
              <a:t>19</a:t>
            </a:r>
            <a:r>
              <a:rPr lang="en-US" altLang="cs-CZ" sz="1600" smtClean="0">
                <a:latin typeface="Arial" charset="0"/>
                <a:cs typeface="Arial" charset="0"/>
              </a:rPr>
              <a:t>]</a:t>
            </a:r>
            <a:endParaRPr lang="cs-CZ" altLang="cs-CZ" sz="16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cs-CZ" altLang="cs-CZ" sz="1600" smtClean="0">
                <a:latin typeface="Arial" charset="0"/>
                <a:cs typeface="Arial" charset="0"/>
              </a:rPr>
              <a:t>http://sprachalp.sweb.cz/husite/paveza.jpg</a:t>
            </a:r>
            <a:endParaRPr lang="en-US" altLang="cs-CZ" sz="160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altLang="cs-CZ" sz="160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Obrázek 4" descr="Obrázek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53340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867" name="Zástupný symbol pro obsah 2"/>
          <p:cNvSpPr>
            <a:spLocks noGrp="1"/>
          </p:cNvSpPr>
          <p:nvPr>
            <p:ph idx="1"/>
          </p:nvPr>
        </p:nvSpPr>
        <p:spPr>
          <a:xfrm>
            <a:off x="152400" y="3124200"/>
            <a:ext cx="8839200" cy="396240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altLang="cs-CZ" sz="2800" b="1" smtClean="0"/>
              <a:t>                     </a:t>
            </a:r>
            <a:r>
              <a:rPr lang="cs-CZ" altLang="cs-CZ" sz="2400" b="1" smtClean="0">
                <a:latin typeface="Arial" charset="0"/>
                <a:cs typeface="Arial" charset="0"/>
              </a:rPr>
              <a:t>Autorská práva a citace</a:t>
            </a:r>
          </a:p>
          <a:p>
            <a:pPr marL="0" indent="0">
              <a:buFont typeface="Arial" charset="0"/>
              <a:buNone/>
            </a:pPr>
            <a:r>
              <a:rPr lang="cs-CZ" altLang="cs-CZ" sz="2400" smtClean="0">
                <a:latin typeface="Arial" charset="0"/>
                <a:cs typeface="Arial" charset="0"/>
              </a:rPr>
              <a:t>Autor:   Veronika Košťálová</a:t>
            </a:r>
          </a:p>
          <a:p>
            <a:pPr marL="0" indent="0">
              <a:buFont typeface="Arial" charset="0"/>
              <a:buNone/>
            </a:pPr>
            <a:r>
              <a:rPr lang="cs-CZ" altLang="cs-CZ" sz="2400" smtClean="0">
                <a:latin typeface="Arial" charset="0"/>
                <a:cs typeface="Arial" charset="0"/>
              </a:rPr>
              <a:t>Název díla: Lucemburkové na českém trůně</a:t>
            </a:r>
          </a:p>
          <a:p>
            <a:pPr marL="0" indent="0">
              <a:buFont typeface="Arial" charset="0"/>
              <a:buNone/>
            </a:pPr>
            <a:r>
              <a:rPr lang="cs-CZ" altLang="cs-CZ" sz="2400" smtClean="0">
                <a:latin typeface="Arial" charset="0"/>
                <a:cs typeface="Arial" charset="0"/>
              </a:rPr>
              <a:t>Datum vzniku:  listopad 2013</a:t>
            </a:r>
          </a:p>
          <a:p>
            <a:pPr marL="0" indent="0">
              <a:spcBef>
                <a:spcPts val="1200"/>
              </a:spcBef>
              <a:buFont typeface="Arial" charset="0"/>
              <a:buNone/>
            </a:pPr>
            <a:r>
              <a:rPr lang="cs-CZ" altLang="cs-CZ" sz="2400" smtClean="0">
                <a:latin typeface="Arial" charset="0"/>
                <a:cs typeface="Arial" charset="0"/>
              </a:rPr>
              <a:t>Materiály jsou určeny pro bezplatné používání pro potřeby výuky a vzdělávání na všech typech škol a školských zařízení. Jakékoliv další využití podléhá autorskému zákonu. Tato prezentace je autorským dílem.</a:t>
            </a:r>
          </a:p>
        </p:txBody>
      </p:sp>
      <p:pic>
        <p:nvPicPr>
          <p:cNvPr id="3686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14800" y="38100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6869" name="TextovéPole 5"/>
          <p:cNvSpPr txBox="1">
            <a:spLocks noChangeArrowheads="1"/>
          </p:cNvSpPr>
          <p:nvPr/>
        </p:nvSpPr>
        <p:spPr bwMode="auto">
          <a:xfrm>
            <a:off x="1881188" y="1600200"/>
            <a:ext cx="7134225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2000" b="1"/>
              <a:t>Obchodní akademie, Střední odborná škola</a:t>
            </a:r>
          </a:p>
          <a:p>
            <a:pPr algn="r"/>
            <a:r>
              <a:rPr lang="cs-CZ" altLang="cs-CZ" sz="2000" b="1"/>
              <a:t> a Jazyková škola s právem státní jazykové zkoušky, </a:t>
            </a:r>
          </a:p>
          <a:p>
            <a:pPr algn="r"/>
            <a:r>
              <a:rPr lang="cs-CZ" altLang="cs-CZ" sz="2000" b="1"/>
              <a:t>                                                                Hradec Králové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704</TotalTime>
  <Words>1346</Words>
  <Application>Microsoft Office PowerPoint</Application>
  <PresentationFormat>Předvádění na obrazovce (4:3)</PresentationFormat>
  <Paragraphs>240</Paragraphs>
  <Slides>35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35</vt:i4>
      </vt:variant>
    </vt:vector>
  </HeadingPairs>
  <TitlesOfParts>
    <vt:vector size="40" baseType="lpstr">
      <vt:lpstr>Arial</vt:lpstr>
      <vt:lpstr>Calibri</vt:lpstr>
      <vt:lpstr>Times New Roman</vt:lpstr>
      <vt:lpstr>Wingdings</vt:lpstr>
      <vt:lpstr>Motiv sady Office</vt:lpstr>
      <vt:lpstr> </vt:lpstr>
      <vt:lpstr>Lucemburkové na českém trůně</vt:lpstr>
      <vt:lpstr>Snímek 3</vt:lpstr>
      <vt:lpstr>Snímek 4</vt:lpstr>
      <vt:lpstr>Snímek 5</vt:lpstr>
      <vt:lpstr>Snímek 6</vt:lpstr>
      <vt:lpstr>Snímek 7</vt:lpstr>
      <vt:lpstr>Karel IV.</vt:lpstr>
      <vt:lpstr>Život Václava, syna Jana Lucemburského</vt:lpstr>
      <vt:lpstr>Vláda</vt:lpstr>
      <vt:lpstr>Snímek 11</vt:lpstr>
      <vt:lpstr>Vztah k Čechám </vt:lpstr>
      <vt:lpstr>Významné památky</vt:lpstr>
      <vt:lpstr>Politické tahy</vt:lpstr>
      <vt:lpstr>Snímek 15</vt:lpstr>
      <vt:lpstr>Snímek 16</vt:lpstr>
      <vt:lpstr>Ženy Karla IV.</vt:lpstr>
      <vt:lpstr>Václav IV.  (1378 – 1419)</vt:lpstr>
      <vt:lpstr>Charakteristika osobnosti</vt:lpstr>
      <vt:lpstr>Situace v Evropě a Čechách</vt:lpstr>
      <vt:lpstr>Říšská politika </vt:lpstr>
      <vt:lpstr>Snímek 22</vt:lpstr>
      <vt:lpstr>Domácí, vnitřní politika</vt:lpstr>
      <vt:lpstr>Spor s Janem z Jenštejna </vt:lpstr>
      <vt:lpstr>Snímek 25</vt:lpstr>
      <vt:lpstr>Snímek 26</vt:lpstr>
      <vt:lpstr>Snímek 27</vt:lpstr>
      <vt:lpstr>Snímek 28</vt:lpstr>
      <vt:lpstr>Snímek 29</vt:lpstr>
      <vt:lpstr>Snímek 30</vt:lpstr>
      <vt:lpstr>Přesmyčky</vt:lpstr>
      <vt:lpstr>Seznam použitého obrazového materiálu:</vt:lpstr>
      <vt:lpstr>Snímek 33</vt:lpstr>
      <vt:lpstr>Snímek 34</vt:lpstr>
      <vt:lpstr>Snímek 35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Verunka Košťálová</dc:creator>
  <cp:lastModifiedBy>Dum</cp:lastModifiedBy>
  <cp:revision>63</cp:revision>
  <cp:lastPrinted>1601-01-01T00:00:00Z</cp:lastPrinted>
  <dcterms:created xsi:type="dcterms:W3CDTF">1601-01-01T00:00:00Z</dcterms:created>
  <dcterms:modified xsi:type="dcterms:W3CDTF">2014-08-28T08:08:41Z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