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167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533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695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17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237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690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565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48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390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635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619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3D149-82D3-4445-851E-8C3F14AC1E10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7EA20-782A-449F-8E63-CA53FFD2F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04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04664"/>
            <a:ext cx="7772400" cy="1470025"/>
          </a:xfrm>
        </p:spPr>
        <p:txBody>
          <a:bodyPr/>
          <a:lstStyle/>
          <a:p>
            <a:r>
              <a:rPr lang="cs-CZ" dirty="0" smtClean="0"/>
              <a:t>Kožní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1556792"/>
            <a:ext cx="5544616" cy="576064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VY_32_INOVACE_06-08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1324691"/>
              </p:ext>
            </p:extLst>
          </p:nvPr>
        </p:nvGraphicFramePr>
        <p:xfrm>
          <a:off x="1763688" y="256490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Kožní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2. dubna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výkladu k vyučovací hodině Kožní soustava.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08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4553" y="454580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Kožní soustava je tvořena kůží.</a:t>
            </a:r>
            <a:endParaRPr lang="cs-CZ" sz="32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4260" y="1484784"/>
            <a:ext cx="3162300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00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2208" y="548679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Kůže pokrývá celé tělo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237331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Kůže chrání celé tělo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4519" y="190606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Kůže je největším orgánem lidského těla</a:t>
            </a:r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2208" y="2506230"/>
            <a:ext cx="80106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Hmotnost kůže je přibližně 7 % hmotnosti člověka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2208" y="3706559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Nejtenčí kůže je na víčkách očí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437112"/>
            <a:ext cx="7919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Nejsilnější je kůže na zádech (4 mm)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529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1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Kůže se skládá z několika vrstev: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862137"/>
            <a:ext cx="3162300" cy="31337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170080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Pokožka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49289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Škára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57301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Podkožní vazivo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267744" y="1931640"/>
            <a:ext cx="3741390" cy="561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979712" y="2723728"/>
            <a:ext cx="4248472" cy="273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134866" y="3803848"/>
            <a:ext cx="3093318" cy="1846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74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6328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Pokožka je vrchní část kůže.</a:t>
            </a:r>
          </a:p>
          <a:p>
            <a:endParaRPr lang="cs-CZ" sz="28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Její povrch se neustále obměňuje, kompletní obnova trvá přibližně 3 týdny, aniž bychom to nějak výrazně vnímali.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Za celý život se z člověka oloupe celkem 18 - 22 kg staré zrohovatělé kůže! </a:t>
            </a:r>
          </a:p>
          <a:p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Je to způsobeno tím, že se buňky postupně více vzdalují od své výživy – krve. Postupují stále nahoru a tam odumírají a odlupují se.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093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554461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Škára je druhá vrstva kůže.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Nachází se zde výživa kůže.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Ve škáře jsou uloženy vlasové cibulky, vyrůstají z ní nehty, zuby, řasy a chlupy.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240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69127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Podkožní vrstva je kožní vrstva pod škárou.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Slouží jako zásobárna energie.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Funkcí podkožního vaziva je izolovat a chránit svaly a nervy. </a:t>
            </a:r>
          </a:p>
          <a:p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Podkožní tuková vrstva určuje tvar a hmotnost celého těla. U žen bývá tato vrstva silnější.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686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4849" y="389855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funkce kůže jsou: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0006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Chrání tělo před pronikáním škodlivých látek a </a:t>
            </a:r>
            <a:r>
              <a:rPr lang="cs-CZ" sz="2000" b="1" dirty="0" smtClean="0"/>
              <a:t>UV záření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0166" y="266744"/>
            <a:ext cx="3005336" cy="16665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2055406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Obsahuje potní žlázy, které vylučují pot (ten z těla odvádí škodlivé látky a </a:t>
            </a:r>
            <a:r>
              <a:rPr lang="cs-CZ" sz="2000" dirty="0" smtClean="0"/>
              <a:t>svým</a:t>
            </a:r>
            <a:r>
              <a:rPr lang="cs-CZ" dirty="0" smtClean="0"/>
              <a:t> </a:t>
            </a:r>
            <a:r>
              <a:rPr lang="cs-CZ" sz="2000" dirty="0" smtClean="0"/>
              <a:t>odpařováním</a:t>
            </a:r>
            <a:r>
              <a:rPr lang="cs-CZ" dirty="0" smtClean="0"/>
              <a:t> ochlazuje tělo, tím napomáhá udržení stálé tělesné teploty)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01" y="2978736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Vyrůstají z ní vlasy, chlupy, nehty, obočí, řasy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798163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Chrání </a:t>
            </a:r>
            <a:r>
              <a:rPr lang="cs-CZ" sz="2000" dirty="0" smtClean="0"/>
              <a:t>tělo</a:t>
            </a:r>
            <a:r>
              <a:rPr lang="cs-CZ" dirty="0" smtClean="0"/>
              <a:t> proti </a:t>
            </a:r>
            <a:r>
              <a:rPr lang="cs-CZ" sz="2000" dirty="0" smtClean="0"/>
              <a:t>nárazům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191199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Jsou v ní uloženy smyslové buňky, díky nimž vnímáme bolest, tlak, teplo a chlad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401" y="5335856"/>
            <a:ext cx="76085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Společně s kostrou a svaly umožňuje </a:t>
            </a:r>
            <a:r>
              <a:rPr lang="cs-CZ" sz="2000" dirty="0" smtClean="0"/>
              <a:t>tělu</a:t>
            </a:r>
            <a:r>
              <a:rPr lang="cs-CZ" dirty="0" smtClean="0"/>
              <a:t> pohyb – je pružná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3" b="8973"/>
          <a:stretch/>
        </p:blipFill>
        <p:spPr>
          <a:xfrm>
            <a:off x="6082612" y="2747242"/>
            <a:ext cx="2350399" cy="1878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36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56861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kůži je třeba pečovat: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643090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Pravidelně se myjeme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667102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Oblékáme si zejména oděvy z prodyšných a přírodních materiálů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072844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Při delším pobytu na slunci používáme ochranné krémy s UV filtry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9153" r="-1175" b="15780"/>
          <a:stretch/>
        </p:blipFill>
        <p:spPr>
          <a:xfrm>
            <a:off x="4067944" y="4653136"/>
            <a:ext cx="3131989" cy="2014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31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8963" y="548680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Při pobytu na slunci naše tělo reaguje zčervenáním a později </a:t>
            </a:r>
            <a:r>
              <a:rPr lang="cs-CZ" sz="2800" dirty="0" smtClean="0"/>
              <a:t>zhnědnutím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8963" y="1524921"/>
            <a:ext cx="7838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 Některým lidem  naskáčou pihy - pigmentace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0936" y="2276872"/>
            <a:ext cx="6203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Záleží na tzv. fototypu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6" b="16604"/>
          <a:stretch/>
        </p:blipFill>
        <p:spPr>
          <a:xfrm>
            <a:off x="2915816" y="3284984"/>
            <a:ext cx="3095625" cy="2033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86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Stejně jako o ostatní orgány v našem těle, se i o kůži musíme pravidelně a pečlivě starat.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83" b="14400"/>
          <a:stretch/>
        </p:blipFill>
        <p:spPr>
          <a:xfrm>
            <a:off x="3563888" y="2118340"/>
            <a:ext cx="2550727" cy="17655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3" r="18480"/>
          <a:stretch/>
        </p:blipFill>
        <p:spPr>
          <a:xfrm>
            <a:off x="5940152" y="4017117"/>
            <a:ext cx="1555845" cy="24119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47" r="168" b="17044"/>
          <a:stretch/>
        </p:blipFill>
        <p:spPr>
          <a:xfrm>
            <a:off x="683568" y="4105827"/>
            <a:ext cx="3090428" cy="2006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47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3286" y="1628800"/>
            <a:ext cx="69127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Soubor:Skinlayers.png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2011-04-02].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Soubor:Skinlayers.png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 err="1"/>
              <a:t>Soubor:Jupiter.Aurora.HST.UV.jpg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2011-04-02].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Soubor:Jupiter.Aurora.HST.UV.jpg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2011-04-02]. </a:t>
            </a:r>
            <a:endParaRPr lang="cs-CZ" dirty="0"/>
          </a:p>
        </p:txBody>
      </p:sp>
      <p:sp>
        <p:nvSpPr>
          <p:cNvPr id="3" name="TextovéPole 3"/>
          <p:cNvSpPr txBox="1"/>
          <p:nvPr/>
        </p:nvSpPr>
        <p:spPr>
          <a:xfrm>
            <a:off x="493286" y="432219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MATYÁŠEK, CSC., RNDr. Jiří; ŠTIKOVÁ, Mgr. Věra; TRNA, CSC., Doc. RNDr. Josef. </a:t>
            </a:r>
            <a:r>
              <a:rPr lang="cs-CZ" i="1" dirty="0"/>
              <a:t>Přírodověda 5 : učebnice pro 5. ročník základní školy Člověk a jeho svět</a:t>
            </a:r>
            <a:r>
              <a:rPr lang="cs-CZ" dirty="0"/>
              <a:t>. 1. Brno : Nová škola s.r.o., 2006. 88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22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437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Kožní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Kožní soustava</dc:title>
  <dc:creator>Dana Málková</dc:creator>
  <cp:lastModifiedBy>Martin Králík</cp:lastModifiedBy>
  <cp:revision>21</cp:revision>
  <dcterms:created xsi:type="dcterms:W3CDTF">2011-11-08T16:10:56Z</dcterms:created>
  <dcterms:modified xsi:type="dcterms:W3CDTF">2012-04-11T14:17:51Z</dcterms:modified>
</cp:coreProperties>
</file>