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309127"/>
              </p:ext>
            </p:extLst>
          </p:nvPr>
        </p:nvGraphicFramePr>
        <p:xfrm>
          <a:off x="1331640" y="2924944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baseline="0" smtClean="0">
                          <a:effectLst/>
                        </a:rPr>
                        <a:t>jeho zdraví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baseline="0" dirty="0"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Nervová soustava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20. dubna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výkladu k vyučovací hodině Nervová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dirty="0" smtClean="0">
                          <a:effectLst/>
                        </a:rPr>
                        <a:t>soustava.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odnadpis 2"/>
          <p:cNvSpPr>
            <a:spLocks noGrp="1"/>
          </p:cNvSpPr>
          <p:nvPr>
            <p:ph type="ctrTitle"/>
          </p:nvPr>
        </p:nvSpPr>
        <p:spPr>
          <a:xfrm>
            <a:off x="827584" y="1170330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VY_32_INOVACE_06-10</a:t>
            </a:r>
            <a:endParaRPr lang="cs-CZ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47664" y="889185"/>
            <a:ext cx="6421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NERVOVÁ  SOUSTAVA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6835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32656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Nervová soustava řídí veškerou činnost, která probíhá v našem těle.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972" y="1532985"/>
            <a:ext cx="3055228" cy="504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9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476672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Nervovou soustavu tvoří: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37764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mozek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13285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mícha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77918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nervy</a:t>
            </a:r>
            <a:endParaRPr lang="cs-CZ" sz="3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150205"/>
            <a:ext cx="3096344" cy="5109396"/>
          </a:xfrm>
          <a:prstGeom prst="rect">
            <a:avLst/>
          </a:prstGeom>
        </p:spPr>
      </p:pic>
      <p:cxnSp>
        <p:nvCxnSpPr>
          <p:cNvPr id="8" name="Přímá spojnice se šipkou 7"/>
          <p:cNvCxnSpPr/>
          <p:nvPr/>
        </p:nvCxnSpPr>
        <p:spPr>
          <a:xfrm flipV="1">
            <a:off x="2627784" y="1377642"/>
            <a:ext cx="4140460" cy="3231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483768" y="2023973"/>
            <a:ext cx="4284476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483768" y="3102351"/>
            <a:ext cx="3744416" cy="1106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24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Řídící jednotkou celé nervové soustavy je MOZEK  a  MÍCHA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4437112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Ovládají naše myšlení, řeč, paměť, pohyby a smysly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8" b="15315"/>
          <a:stretch/>
        </p:blipFill>
        <p:spPr>
          <a:xfrm>
            <a:off x="2376115" y="2037041"/>
            <a:ext cx="3095625" cy="216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7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4868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Mozek s míchou přijímají informace z orgánů celého těla prostřednictvím nervů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2780928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Mozek a mícha pak vydají příkazy, jak mají jednotlivé orgány pracovat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450912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Člověk </a:t>
            </a:r>
            <a:r>
              <a:rPr lang="cs-CZ" sz="3600" dirty="0" smtClean="0"/>
              <a:t>má </a:t>
            </a:r>
            <a:r>
              <a:rPr lang="cs-CZ" sz="3600" dirty="0" smtClean="0"/>
              <a:t>nervovou soustavu vyvinutou nejdokonaleji z celé živočišné říše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0726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rozdíl od ostatních živočichů dokáže člověk: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132855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myslet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3140966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dorozumívat se pomocí řeči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4291283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/>
              <a:t>u</a:t>
            </a:r>
            <a:r>
              <a:rPr lang="cs-CZ" sz="3600" dirty="0" smtClean="0"/>
              <a:t>vědoměle pracovat</a:t>
            </a:r>
            <a:endParaRPr lang="cs-CZ" sz="3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28" y="1321918"/>
            <a:ext cx="1828572" cy="181904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611" y="2179425"/>
            <a:ext cx="1835845" cy="183584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289" y="4614448"/>
            <a:ext cx="1907853" cy="1907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446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Mozek se skládá z miliard mozkových buněk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988840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Povrch mozku tvoří šedá kůra mozková s mnoha záhyby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763" y="3501008"/>
            <a:ext cx="2894506" cy="2879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58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Činnosti, o kterých mozek vědomě rozhoduje jsou ovládané vůlí (např. uvědomělý pohyb – běh) 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564904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5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3600" dirty="0" smtClean="0"/>
              <a:t>Činnosti těla, o kterých mozek vědomě nerozhoduje jsou neovládané vůlí – např. mrkání, stahy srdce…</a:t>
            </a:r>
            <a:endParaRPr lang="cs-CZ" sz="3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07" y="2708920"/>
            <a:ext cx="309562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28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Úkol na závěr: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05775" y="1628800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Vymyslete další činnosti, které mozek ovládá a neovládá vůlí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05" y="2818754"/>
            <a:ext cx="3636045" cy="363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04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772816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Soubor:Nervous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diagram.png.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</a:t>
            </a:r>
            <a:r>
              <a:rPr lang="cs-CZ" dirty="0" smtClean="0"/>
              <a:t>2011-04-20</a:t>
            </a:r>
            <a:r>
              <a:rPr lang="cs-CZ" dirty="0"/>
              <a:t>]. Dostupné z WWW: &lt;http://cs.wikipedia.org/wiki/</a:t>
            </a:r>
            <a:r>
              <a:rPr lang="cs-CZ" dirty="0" err="1"/>
              <a:t>Soubor:Nervous_system_diagram.png</a:t>
            </a:r>
            <a:r>
              <a:rPr lang="cs-CZ" dirty="0" smtClean="0"/>
              <a:t>&gt;.</a:t>
            </a:r>
          </a:p>
          <a:p>
            <a:endParaRPr lang="cs-CZ" dirty="0"/>
          </a:p>
          <a:p>
            <a:r>
              <a:rPr lang="cs-CZ" dirty="0"/>
              <a:t>Použité obrázky: www.office.microsoft.com [online]. c2011 [cit. </a:t>
            </a:r>
            <a:r>
              <a:rPr lang="cs-CZ" dirty="0" smtClean="0"/>
              <a:t>2011-04-20]. </a:t>
            </a:r>
            <a:endParaRPr lang="cs-CZ" dirty="0"/>
          </a:p>
        </p:txBody>
      </p:sp>
      <p:sp>
        <p:nvSpPr>
          <p:cNvPr id="3" name="TextovéPole 3"/>
          <p:cNvSpPr txBox="1"/>
          <p:nvPr/>
        </p:nvSpPr>
        <p:spPr>
          <a:xfrm>
            <a:off x="324419" y="572487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MATYÁŠEK, CSC., RNDr. Jiří; ŠTIKOVÁ, Mgr. Věra; TRNA, CSC., Doc. RNDr. Josef. </a:t>
            </a:r>
            <a:r>
              <a:rPr lang="cs-CZ" i="1" dirty="0"/>
              <a:t>Přírodověda 5 : učebnice pro 5. ročník základní školy Člověk a jeho svět</a:t>
            </a:r>
            <a:r>
              <a:rPr lang="cs-CZ" dirty="0"/>
              <a:t>. 1. Brno : Nová škola s.r.o., 2006. 88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673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246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VY_32_INOVACE_06-10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VY_32_INOVACE_06_08</dc:title>
  <dc:creator>Dana Málková</dc:creator>
  <cp:lastModifiedBy>Martin Králík</cp:lastModifiedBy>
  <cp:revision>16</cp:revision>
  <dcterms:created xsi:type="dcterms:W3CDTF">2011-11-13T19:11:56Z</dcterms:created>
  <dcterms:modified xsi:type="dcterms:W3CDTF">2012-04-11T14:20:32Z</dcterms:modified>
</cp:coreProperties>
</file>