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6" r:id="rId1"/>
  </p:sldMasterIdLst>
  <p:sldIdLst>
    <p:sldId id="256" r:id="rId2"/>
    <p:sldId id="258" r:id="rId3"/>
    <p:sldId id="261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00080"/>
    <a:srgbClr val="FF0000"/>
    <a:srgbClr val="009900"/>
    <a:srgbClr val="FFFF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10" y="-30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6626" name="Group 2"/>
          <p:cNvGrpSpPr>
            <a:grpSpLocks/>
          </p:cNvGrpSpPr>
          <p:nvPr/>
        </p:nvGrpSpPr>
        <p:grpSpPr bwMode="auto">
          <a:xfrm>
            <a:off x="319088" y="1752600"/>
            <a:ext cx="8824912" cy="5129213"/>
            <a:chOff x="201" y="1104"/>
            <a:chExt cx="5559" cy="3231"/>
          </a:xfrm>
        </p:grpSpPr>
        <p:sp>
          <p:nvSpPr>
            <p:cNvPr id="26627" name="Freeform 3"/>
            <p:cNvSpPr>
              <a:spLocks/>
            </p:cNvSpPr>
            <p:nvPr/>
          </p:nvSpPr>
          <p:spPr bwMode="ltGray">
            <a:xfrm>
              <a:off x="210" y="1104"/>
              <a:ext cx="5550" cy="3216"/>
            </a:xfrm>
            <a:custGeom>
              <a:avLst/>
              <a:gdLst/>
              <a:ahLst/>
              <a:cxnLst>
                <a:cxn ang="0">
                  <a:pos x="335" y="0"/>
                </a:cxn>
                <a:cxn ang="0">
                  <a:pos x="333" y="1290"/>
                </a:cxn>
                <a:cxn ang="0">
                  <a:pos x="0" y="1290"/>
                </a:cxn>
                <a:cxn ang="0">
                  <a:pos x="6" y="3210"/>
                </a:cxn>
                <a:cxn ang="0">
                  <a:pos x="5550" y="3216"/>
                </a:cxn>
                <a:cxn ang="0">
                  <a:pos x="5550" y="0"/>
                </a:cxn>
                <a:cxn ang="0">
                  <a:pos x="335" y="0"/>
                </a:cxn>
                <a:cxn ang="0">
                  <a:pos x="335" y="0"/>
                </a:cxn>
              </a:cxnLst>
              <a:rect l="0" t="0" r="r" b="b"/>
              <a:pathLst>
                <a:path w="5550" h="3216">
                  <a:moveTo>
                    <a:pt x="335" y="0"/>
                  </a:moveTo>
                  <a:lnTo>
                    <a:pt x="333" y="1290"/>
                  </a:lnTo>
                  <a:lnTo>
                    <a:pt x="0" y="1290"/>
                  </a:lnTo>
                  <a:lnTo>
                    <a:pt x="6" y="3210"/>
                  </a:lnTo>
                  <a:lnTo>
                    <a:pt x="5550" y="3216"/>
                  </a:lnTo>
                  <a:lnTo>
                    <a:pt x="5550" y="0"/>
                  </a:lnTo>
                  <a:lnTo>
                    <a:pt x="335" y="0"/>
                  </a:lnTo>
                  <a:lnTo>
                    <a:pt x="335" y="0"/>
                  </a:lnTo>
                  <a:close/>
                </a:path>
              </a:pathLst>
            </a:custGeom>
            <a:solidFill>
              <a:schemeClr val="bg2">
                <a:alpha val="39999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6628" name="Freeform 4"/>
            <p:cNvSpPr>
              <a:spLocks/>
            </p:cNvSpPr>
            <p:nvPr/>
          </p:nvSpPr>
          <p:spPr bwMode="ltGray">
            <a:xfrm>
              <a:off x="528" y="2400"/>
              <a:ext cx="5232" cy="192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2182"/>
                </a:cxn>
                <a:cxn ang="0">
                  <a:pos x="4897" y="2182"/>
                </a:cxn>
                <a:cxn ang="0">
                  <a:pos x="489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4897" h="2182">
                  <a:moveTo>
                    <a:pt x="0" y="0"/>
                  </a:moveTo>
                  <a:lnTo>
                    <a:pt x="0" y="2182"/>
                  </a:lnTo>
                  <a:lnTo>
                    <a:pt x="4897" y="2182"/>
                  </a:lnTo>
                  <a:lnTo>
                    <a:pt x="489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2">
                <a:alpha val="3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6629" name="Freeform 5"/>
            <p:cNvSpPr>
              <a:spLocks/>
            </p:cNvSpPr>
            <p:nvPr/>
          </p:nvSpPr>
          <p:spPr bwMode="ltGray">
            <a:xfrm>
              <a:off x="201" y="2377"/>
              <a:ext cx="3455" cy="29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9"/>
                </a:cxn>
                <a:cxn ang="0">
                  <a:pos x="5387" y="149"/>
                </a:cxn>
                <a:cxn ang="0">
                  <a:pos x="538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6630" name="Freeform 6"/>
            <p:cNvSpPr>
              <a:spLocks/>
            </p:cNvSpPr>
            <p:nvPr/>
          </p:nvSpPr>
          <p:spPr bwMode="ltGray">
            <a:xfrm>
              <a:off x="528" y="1104"/>
              <a:ext cx="4894" cy="29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9"/>
                </a:cxn>
                <a:cxn ang="0">
                  <a:pos x="5387" y="149"/>
                </a:cxn>
                <a:cxn ang="0">
                  <a:pos x="538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6631" name="Freeform 7"/>
            <p:cNvSpPr>
              <a:spLocks/>
            </p:cNvSpPr>
            <p:nvPr/>
          </p:nvSpPr>
          <p:spPr bwMode="ltGray">
            <a:xfrm>
              <a:off x="201" y="2377"/>
              <a:ext cx="30" cy="1958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16"/>
                </a:cxn>
                <a:cxn ang="0">
                  <a:pos x="29" y="1416"/>
                </a:cxn>
                <a:cxn ang="0">
                  <a:pos x="30" y="27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0" h="1416">
                  <a:moveTo>
                    <a:pt x="0" y="0"/>
                  </a:moveTo>
                  <a:lnTo>
                    <a:pt x="0" y="1416"/>
                  </a:lnTo>
                  <a:lnTo>
                    <a:pt x="29" y="1416"/>
                  </a:lnTo>
                  <a:lnTo>
                    <a:pt x="30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0"/>
                  </a:schemeClr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6632" name="Freeform 8"/>
            <p:cNvSpPr>
              <a:spLocks/>
            </p:cNvSpPr>
            <p:nvPr/>
          </p:nvSpPr>
          <p:spPr bwMode="ltGray">
            <a:xfrm>
              <a:off x="528" y="1104"/>
              <a:ext cx="29" cy="322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2161"/>
                </a:cxn>
                <a:cxn ang="0">
                  <a:pos x="29" y="2161"/>
                </a:cxn>
                <a:cxn ang="0">
                  <a:pos x="27" y="27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9" h="2161">
                  <a:moveTo>
                    <a:pt x="0" y="0"/>
                  </a:moveTo>
                  <a:lnTo>
                    <a:pt x="0" y="2161"/>
                  </a:lnTo>
                  <a:lnTo>
                    <a:pt x="29" y="2161"/>
                  </a:lnTo>
                  <a:lnTo>
                    <a:pt x="27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0"/>
                  </a:schemeClr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26633" name="Rectangle 9"/>
          <p:cNvSpPr>
            <a:spLocks noGrp="1" noChangeArrowheads="1"/>
          </p:cNvSpPr>
          <p:nvPr>
            <p:ph type="ctrTitle" sz="quarter"/>
          </p:nvPr>
        </p:nvSpPr>
        <p:spPr>
          <a:xfrm>
            <a:off x="990600" y="1905000"/>
            <a:ext cx="7772400" cy="1736725"/>
          </a:xfrm>
        </p:spPr>
        <p:txBody>
          <a:bodyPr anchor="t"/>
          <a:lstStyle>
            <a:lvl1pPr>
              <a:defRPr sz="54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26634" name="Rectangle 10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990600" y="3962400"/>
            <a:ext cx="6781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26635" name="Rectangle 11"/>
          <p:cNvSpPr>
            <a:spLocks noGrp="1" noChangeArrowheads="1"/>
          </p:cNvSpPr>
          <p:nvPr>
            <p:ph type="dt" sz="quarter" idx="2"/>
          </p:nvPr>
        </p:nvSpPr>
        <p:spPr>
          <a:xfrm>
            <a:off x="990600" y="6245225"/>
            <a:ext cx="1901825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26636" name="Rectangle 12"/>
          <p:cNvSpPr>
            <a:spLocks noGrp="1" noChangeArrowheads="1"/>
          </p:cNvSpPr>
          <p:nvPr>
            <p:ph type="ftr" sz="quarter" idx="3"/>
          </p:nvPr>
        </p:nvSpPr>
        <p:spPr>
          <a:xfrm>
            <a:off x="3468688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26637" name="Rectangle 13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8EBFF830-8BFA-473F-BA82-E2E7444A436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484CD20-B61D-4E06-873F-D2FEBCA067F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476FB2E-9343-454C-913B-91ED8765D20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905000"/>
            <a:ext cx="3927475" cy="4191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918075" y="1905000"/>
            <a:ext cx="3927475" cy="4191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6C96A27-8E56-4D32-9188-9D187E1E8C2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46EFC55-14D7-4AAE-B858-1252DAD0B00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F724033-4D41-4BF4-8F8B-74068D90355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65EA927-E6E5-40FC-9BD5-E4757823E1C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E6D9DD-514F-4887-B65A-2D87F11DD92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F18AE83-A1D0-47B1-BA42-DB25EF0096D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2AD18F7-FEE5-4F58-B6C9-AA4739261DB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48463" y="244475"/>
            <a:ext cx="2097087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44475"/>
            <a:ext cx="6138863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9350A18-3F45-4438-BFEB-53ADF95D8D2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 preserve="1">
  <p:cSld name="Nadpis a text nad obsah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44475"/>
            <a:ext cx="8385175" cy="14319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838200" y="1905000"/>
            <a:ext cx="8007350" cy="20193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8200" y="4076700"/>
            <a:ext cx="8007350" cy="20193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838200" y="6245225"/>
            <a:ext cx="1901825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4290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937375" y="6245225"/>
            <a:ext cx="1901825" cy="476250"/>
          </a:xfrm>
        </p:spPr>
        <p:txBody>
          <a:bodyPr/>
          <a:lstStyle>
            <a:lvl1pPr>
              <a:defRPr/>
            </a:lvl1pPr>
          </a:lstStyle>
          <a:p>
            <a:fld id="{956F4354-D6F4-482E-BF65-C0E851C581A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accent2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602" name="Group 2"/>
          <p:cNvGrpSpPr>
            <a:grpSpLocks/>
          </p:cNvGrpSpPr>
          <p:nvPr/>
        </p:nvGrpSpPr>
        <p:grpSpPr bwMode="auto">
          <a:xfrm>
            <a:off x="319088" y="1828800"/>
            <a:ext cx="8824912" cy="5029200"/>
            <a:chOff x="201" y="1152"/>
            <a:chExt cx="5559" cy="3168"/>
          </a:xfrm>
        </p:grpSpPr>
        <p:sp>
          <p:nvSpPr>
            <p:cNvPr id="25603" name="Freeform 3"/>
            <p:cNvSpPr>
              <a:spLocks/>
            </p:cNvSpPr>
            <p:nvPr/>
          </p:nvSpPr>
          <p:spPr bwMode="ltGray">
            <a:xfrm>
              <a:off x="528" y="2909"/>
              <a:ext cx="5232" cy="141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2182"/>
                </a:cxn>
                <a:cxn ang="0">
                  <a:pos x="4897" y="2182"/>
                </a:cxn>
                <a:cxn ang="0">
                  <a:pos x="489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4897" h="2182">
                  <a:moveTo>
                    <a:pt x="0" y="0"/>
                  </a:moveTo>
                  <a:lnTo>
                    <a:pt x="0" y="2182"/>
                  </a:lnTo>
                  <a:lnTo>
                    <a:pt x="4897" y="2182"/>
                  </a:lnTo>
                  <a:lnTo>
                    <a:pt x="489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2">
                <a:alpha val="3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04" name="Freeform 4"/>
            <p:cNvSpPr>
              <a:spLocks/>
            </p:cNvSpPr>
            <p:nvPr/>
          </p:nvSpPr>
          <p:spPr bwMode="ltGray">
            <a:xfrm>
              <a:off x="210" y="1152"/>
              <a:ext cx="5550" cy="3168"/>
            </a:xfrm>
            <a:custGeom>
              <a:avLst/>
              <a:gdLst/>
              <a:ahLst/>
              <a:cxnLst>
                <a:cxn ang="0">
                  <a:pos x="330" y="1764"/>
                </a:cxn>
                <a:cxn ang="0">
                  <a:pos x="0" y="1764"/>
                </a:cxn>
                <a:cxn ang="0">
                  <a:pos x="0" y="3168"/>
                </a:cxn>
                <a:cxn ang="0">
                  <a:pos x="5550" y="3168"/>
                </a:cxn>
                <a:cxn ang="0">
                  <a:pos x="5550" y="0"/>
                </a:cxn>
                <a:cxn ang="0">
                  <a:pos x="330" y="0"/>
                </a:cxn>
                <a:cxn ang="0">
                  <a:pos x="330" y="1764"/>
                </a:cxn>
              </a:cxnLst>
              <a:rect l="0" t="0" r="r" b="b"/>
              <a:pathLst>
                <a:path w="5550" h="3168">
                  <a:moveTo>
                    <a:pt x="330" y="1764"/>
                  </a:moveTo>
                  <a:lnTo>
                    <a:pt x="0" y="1764"/>
                  </a:lnTo>
                  <a:lnTo>
                    <a:pt x="0" y="3168"/>
                  </a:lnTo>
                  <a:lnTo>
                    <a:pt x="5550" y="3168"/>
                  </a:lnTo>
                  <a:lnTo>
                    <a:pt x="5550" y="0"/>
                  </a:lnTo>
                  <a:lnTo>
                    <a:pt x="330" y="0"/>
                  </a:lnTo>
                  <a:lnTo>
                    <a:pt x="330" y="1764"/>
                  </a:lnTo>
                  <a:close/>
                </a:path>
              </a:pathLst>
            </a:custGeom>
            <a:solidFill>
              <a:schemeClr val="bg2">
                <a:alpha val="3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05" name="Freeform 5"/>
            <p:cNvSpPr>
              <a:spLocks/>
            </p:cNvSpPr>
            <p:nvPr/>
          </p:nvSpPr>
          <p:spPr bwMode="ltGray">
            <a:xfrm>
              <a:off x="528" y="2932"/>
              <a:ext cx="5232" cy="1388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2182"/>
                </a:cxn>
                <a:cxn ang="0">
                  <a:pos x="4897" y="2182"/>
                </a:cxn>
                <a:cxn ang="0">
                  <a:pos x="489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4897" h="2182">
                  <a:moveTo>
                    <a:pt x="0" y="0"/>
                  </a:moveTo>
                  <a:lnTo>
                    <a:pt x="0" y="2182"/>
                  </a:lnTo>
                  <a:lnTo>
                    <a:pt x="4897" y="2182"/>
                  </a:lnTo>
                  <a:lnTo>
                    <a:pt x="489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06" name="Freeform 6"/>
            <p:cNvSpPr>
              <a:spLocks/>
            </p:cNvSpPr>
            <p:nvPr/>
          </p:nvSpPr>
          <p:spPr bwMode="ltGray">
            <a:xfrm>
              <a:off x="528" y="1152"/>
              <a:ext cx="4607" cy="29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9"/>
                </a:cxn>
                <a:cxn ang="0">
                  <a:pos x="5387" y="149"/>
                </a:cxn>
                <a:cxn ang="0">
                  <a:pos x="538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07" name="Freeform 7"/>
            <p:cNvSpPr>
              <a:spLocks/>
            </p:cNvSpPr>
            <p:nvPr/>
          </p:nvSpPr>
          <p:spPr bwMode="ltGray">
            <a:xfrm>
              <a:off x="528" y="1152"/>
              <a:ext cx="29" cy="178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2161"/>
                </a:cxn>
                <a:cxn ang="0">
                  <a:pos x="29" y="2161"/>
                </a:cxn>
                <a:cxn ang="0">
                  <a:pos x="27" y="27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9" h="2161">
                  <a:moveTo>
                    <a:pt x="0" y="0"/>
                  </a:moveTo>
                  <a:lnTo>
                    <a:pt x="0" y="2161"/>
                  </a:lnTo>
                  <a:lnTo>
                    <a:pt x="29" y="2161"/>
                  </a:lnTo>
                  <a:lnTo>
                    <a:pt x="27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08" name="Freeform 8"/>
            <p:cNvSpPr>
              <a:spLocks/>
            </p:cNvSpPr>
            <p:nvPr/>
          </p:nvSpPr>
          <p:spPr bwMode="ltGray">
            <a:xfrm>
              <a:off x="527" y="2904"/>
              <a:ext cx="29" cy="1416"/>
            </a:xfrm>
            <a:custGeom>
              <a:avLst/>
              <a:gdLst/>
              <a:ahLst/>
              <a:cxnLst>
                <a:cxn ang="0">
                  <a:pos x="0" y="1416"/>
                </a:cxn>
                <a:cxn ang="0">
                  <a:pos x="29" y="1416"/>
                </a:cxn>
                <a:cxn ang="0">
                  <a:pos x="28" y="24"/>
                </a:cxn>
                <a:cxn ang="0">
                  <a:pos x="0" y="0"/>
                </a:cxn>
                <a:cxn ang="0">
                  <a:pos x="0" y="1416"/>
                </a:cxn>
              </a:cxnLst>
              <a:rect l="0" t="0" r="r" b="b"/>
              <a:pathLst>
                <a:path w="29" h="1416">
                  <a:moveTo>
                    <a:pt x="0" y="1416"/>
                  </a:moveTo>
                  <a:lnTo>
                    <a:pt x="29" y="1416"/>
                  </a:lnTo>
                  <a:lnTo>
                    <a:pt x="28" y="24"/>
                  </a:lnTo>
                  <a:lnTo>
                    <a:pt x="0" y="0"/>
                  </a:lnTo>
                  <a:lnTo>
                    <a:pt x="0" y="1416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0"/>
                  </a:schemeClr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09" name="Freeform 9"/>
            <p:cNvSpPr>
              <a:spLocks/>
            </p:cNvSpPr>
            <p:nvPr/>
          </p:nvSpPr>
          <p:spPr bwMode="ltGray">
            <a:xfrm>
              <a:off x="201" y="2904"/>
              <a:ext cx="2879" cy="29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9"/>
                </a:cxn>
                <a:cxn ang="0">
                  <a:pos x="5387" y="149"/>
                </a:cxn>
                <a:cxn ang="0">
                  <a:pos x="538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10" name="Freeform 10"/>
            <p:cNvSpPr>
              <a:spLocks/>
            </p:cNvSpPr>
            <p:nvPr/>
          </p:nvSpPr>
          <p:spPr bwMode="ltGray">
            <a:xfrm>
              <a:off x="201" y="2904"/>
              <a:ext cx="30" cy="141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16"/>
                </a:cxn>
                <a:cxn ang="0">
                  <a:pos x="29" y="1416"/>
                </a:cxn>
                <a:cxn ang="0">
                  <a:pos x="30" y="27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0" h="1416">
                  <a:moveTo>
                    <a:pt x="0" y="0"/>
                  </a:moveTo>
                  <a:lnTo>
                    <a:pt x="0" y="1416"/>
                  </a:lnTo>
                  <a:lnTo>
                    <a:pt x="29" y="1416"/>
                  </a:lnTo>
                  <a:lnTo>
                    <a:pt x="30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10001"/>
                  </a:schemeClr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25611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838200" y="6245225"/>
            <a:ext cx="1901825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cs-CZ"/>
          </a:p>
        </p:txBody>
      </p:sp>
      <p:sp>
        <p:nvSpPr>
          <p:cNvPr id="25612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4290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cs-CZ"/>
          </a:p>
        </p:txBody>
      </p:sp>
      <p:sp>
        <p:nvSpPr>
          <p:cNvPr id="25613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937375" y="6245225"/>
            <a:ext cx="1901825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740D524D-B0BB-44DB-BAA6-86AD304A27A8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25614" name="Rectangle 14"/>
          <p:cNvSpPr>
            <a:spLocks noGrp="1" noRot="1" noChangeArrowheads="1"/>
          </p:cNvSpPr>
          <p:nvPr>
            <p:ph type="title"/>
          </p:nvPr>
        </p:nvSpPr>
        <p:spPr bwMode="auto">
          <a:xfrm>
            <a:off x="457200" y="244475"/>
            <a:ext cx="8385175" cy="1431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5615" name="Rectangle 15"/>
          <p:cNvSpPr>
            <a:spLocks noGrp="1" noRot="1" noChangeArrowheads="1"/>
          </p:cNvSpPr>
          <p:nvPr>
            <p:ph type="body" idx="1"/>
          </p:nvPr>
        </p:nvSpPr>
        <p:spPr bwMode="auto">
          <a:xfrm>
            <a:off x="838200" y="1905000"/>
            <a:ext cx="8007350" cy="419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57" r:id="rId1"/>
    <p:sldLayoutId id="2147483658" r:id="rId2"/>
    <p:sldLayoutId id="2147483659" r:id="rId3"/>
    <p:sldLayoutId id="2147483660" r:id="rId4"/>
    <p:sldLayoutId id="2147483661" r:id="rId5"/>
    <p:sldLayoutId id="2147483662" r:id="rId6"/>
    <p:sldLayoutId id="2147483663" r:id="rId7"/>
    <p:sldLayoutId id="2147483664" r:id="rId8"/>
    <p:sldLayoutId id="2147483665" r:id="rId9"/>
    <p:sldLayoutId id="2147483666" r:id="rId10"/>
    <p:sldLayoutId id="2147483667" r:id="rId11"/>
    <p:sldLayoutId id="2147483668" r:id="rId12"/>
  </p:sldLayoutIdLst>
  <p:txStyles>
    <p:titleStyle>
      <a:lvl1pPr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  <a:cs typeface="Arial" charset="0"/>
        </a:defRPr>
      </a:lvl2pPr>
      <a:lvl3pPr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  <a:cs typeface="Arial" charset="0"/>
        </a:defRPr>
      </a:lvl3pPr>
      <a:lvl4pPr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  <a:cs typeface="Arial" charset="0"/>
        </a:defRPr>
      </a:lvl4pPr>
      <a:lvl5pPr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hyperlink" Target="http://www.youtube.com/watch?v=3d21fyyyJK0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hyperlink" Target="http://www.youtube.com/watch?v=DcbY4S5G1qM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DcbY4S5G1qM" TargetMode="External"/><Relationship Id="rId2" Type="http://schemas.openxmlformats.org/officeDocument/2006/relationships/hyperlink" Target="http://www.youtube.com/watch?v=3d21fyyyJK0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Rot="1" noChangeArrowheads="1"/>
          </p:cNvSpPr>
          <p:nvPr>
            <p:ph type="body" idx="1"/>
          </p:nvPr>
        </p:nvSpPr>
        <p:spPr>
          <a:xfrm>
            <a:off x="1143000" y="1828800"/>
            <a:ext cx="7467600" cy="4525963"/>
          </a:xfrm>
        </p:spPr>
        <p:txBody>
          <a:bodyPr/>
          <a:lstStyle/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600" b="1"/>
              <a:t>Název školy:  </a:t>
            </a:r>
            <a:r>
              <a:rPr lang="cs-CZ" sz="1600"/>
              <a:t>Základní škola a Mateřská škola Kladno, Norská 2633</a:t>
            </a:r>
            <a:br>
              <a:rPr lang="cs-CZ" sz="1600"/>
            </a:br>
            <a:endParaRPr lang="cs-CZ" sz="1600"/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600" b="1"/>
              <a:t>Autor: </a:t>
            </a:r>
            <a:r>
              <a:rPr lang="cs-CZ" sz="1600" b="1">
                <a:solidFill>
                  <a:srgbClr val="FFFF00"/>
                </a:solidFill>
              </a:rPr>
              <a:t>Mgr. Kateřina Stehlíková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1600" b="1">
              <a:solidFill>
                <a:srgbClr val="FFFF00"/>
              </a:solidFill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600" b="1"/>
              <a:t>Název materiálu: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800" b="1">
                <a:solidFill>
                  <a:srgbClr val="800080"/>
                </a:solidFill>
              </a:rPr>
              <a:t>VY_12_INOVACE_EVH.2.Ste.35_Na_ty_louce_zeleny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1800" b="1">
              <a:solidFill>
                <a:srgbClr val="800080"/>
              </a:solidFill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600" b="1"/>
              <a:t>Datum:  5.4. 2014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600" b="1"/>
              <a:t>Ročník: </a:t>
            </a:r>
            <a:r>
              <a:rPr lang="cs-CZ" sz="1600" b="1">
                <a:solidFill>
                  <a:srgbClr val="FFFF00"/>
                </a:solidFill>
              </a:rPr>
              <a:t>druhý</a:t>
            </a:r>
            <a:endParaRPr lang="cs-CZ" sz="1600">
              <a:solidFill>
                <a:srgbClr val="FFFF00"/>
              </a:solidFill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1600">
              <a:solidFill>
                <a:srgbClr val="FFFF00"/>
              </a:solidFill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600" b="1"/>
              <a:t>Vzdělávací oblast: </a:t>
            </a:r>
            <a:r>
              <a:rPr lang="cs-CZ" sz="1600"/>
              <a:t>Umění a kultura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600" b="1"/>
              <a:t>Vzdělávací obor: </a:t>
            </a:r>
            <a:r>
              <a:rPr lang="cs-CZ" sz="1600"/>
              <a:t>Hudební výchova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600" b="1"/>
              <a:t>Název: </a:t>
            </a:r>
            <a:r>
              <a:rPr lang="cs-CZ" sz="1600" b="1">
                <a:solidFill>
                  <a:srgbClr val="800080"/>
                </a:solidFill>
              </a:rPr>
              <a:t>Na tý louce zelený</a:t>
            </a:r>
            <a:endParaRPr lang="cs-CZ" sz="1800" b="1">
              <a:solidFill>
                <a:srgbClr val="800080"/>
              </a:solidFill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600" b="1"/>
              <a:t>Číslo operačního programu: </a:t>
            </a:r>
            <a:r>
              <a:rPr lang="cs-CZ" sz="1600"/>
              <a:t>CZ.1.07/1.4.00/21.3489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600" b="1"/>
              <a:t>Název projektu: </a:t>
            </a:r>
            <a:r>
              <a:rPr lang="cs-CZ" sz="1600"/>
              <a:t>UČÍME SE S RADOSTÍ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600" b="1"/>
              <a:t>Anotace: </a:t>
            </a:r>
            <a:r>
              <a:rPr lang="cs-CZ" sz="1600" b="1">
                <a:solidFill>
                  <a:srgbClr val="FFFF00"/>
                </a:solidFill>
              </a:rPr>
              <a:t>Nácvik lidové písně. </a:t>
            </a:r>
            <a:endParaRPr lang="cs-CZ" sz="1600">
              <a:solidFill>
                <a:srgbClr val="FFFF00"/>
              </a:solidFill>
            </a:endParaRPr>
          </a:p>
        </p:txBody>
      </p:sp>
      <p:pic>
        <p:nvPicPr>
          <p:cNvPr id="5123" name="Picture 3"/>
          <p:cNvPicPr>
            <a:picLocks noChangeAspect="1" noChangeArrowheads="1"/>
          </p:cNvPicPr>
          <p:nvPr>
            <p:ph type="title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305050" y="284163"/>
            <a:ext cx="4757738" cy="1185862"/>
          </a:xfrm>
          <a:solidFill>
            <a:srgbClr val="FFFFFF"/>
          </a:solidFill>
          <a:ln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600">
                <a:solidFill>
                  <a:srgbClr val="800080"/>
                </a:solidFill>
                <a:latin typeface="Verdana" pitchFamily="34" charset="0"/>
              </a:rPr>
              <a:t>Na tý louce zelený</a:t>
            </a:r>
          </a:p>
        </p:txBody>
      </p:sp>
      <p:sp>
        <p:nvSpPr>
          <p:cNvPr id="17411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>
                <a:solidFill>
                  <a:srgbClr val="FFFF00"/>
                </a:solidFill>
              </a:rPr>
              <a:t>Kliknutím na obrázek  </a:t>
            </a:r>
          </a:p>
          <a:p>
            <a:pPr algn="ctr">
              <a:buFont typeface="Wingdings" pitchFamily="2" charset="2"/>
              <a:buNone/>
            </a:pPr>
            <a:r>
              <a:rPr lang="cs-CZ">
                <a:solidFill>
                  <a:srgbClr val="FFFF00"/>
                </a:solidFill>
              </a:rPr>
              <a:t>  si poslechni lidovou píseň.</a:t>
            </a:r>
          </a:p>
        </p:txBody>
      </p:sp>
      <p:pic>
        <p:nvPicPr>
          <p:cNvPr id="17417" name="Picture 9" descr="MC900356157[1]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48000" y="3124200"/>
            <a:ext cx="3200400" cy="34972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>
                <a:solidFill>
                  <a:srgbClr val="800080"/>
                </a:solidFill>
              </a:rPr>
              <a:t>Jelen lesní</a:t>
            </a:r>
          </a:p>
        </p:txBody>
      </p:sp>
      <p:sp>
        <p:nvSpPr>
          <p:cNvPr id="20484" name="Rectangle 4"/>
          <p:cNvSpPr>
            <a:spLocks noGrp="1" noRot="1" noChangeArrowheads="1"/>
          </p:cNvSpPr>
          <p:nvPr>
            <p:ph type="body" sz="half" idx="1"/>
          </p:nvPr>
        </p:nvSpPr>
        <p:spPr>
          <a:xfrm>
            <a:off x="838200" y="1371600"/>
            <a:ext cx="8007350" cy="2552700"/>
          </a:xfrm>
        </p:spPr>
        <p:txBody>
          <a:bodyPr/>
          <a:lstStyle/>
          <a:p>
            <a:pPr algn="ctr">
              <a:lnSpc>
                <a:spcPct val="80000"/>
              </a:lnSpc>
            </a:pPr>
            <a:r>
              <a:rPr lang="cs-CZ" sz="2800" b="1"/>
              <a:t>Jelen lesní je významnou lovnou zvěří. </a:t>
            </a:r>
          </a:p>
          <a:p>
            <a:pPr algn="ctr">
              <a:lnSpc>
                <a:spcPct val="80000"/>
              </a:lnSpc>
            </a:pPr>
            <a:r>
              <a:rPr lang="cs-CZ" sz="2800" b="1"/>
              <a:t>Často jsou chováni  v oborách. </a:t>
            </a:r>
          </a:p>
          <a:p>
            <a:pPr algn="ctr">
              <a:lnSpc>
                <a:spcPct val="80000"/>
              </a:lnSpc>
            </a:pPr>
            <a:r>
              <a:rPr lang="cs-CZ" sz="2800" b="1"/>
              <a:t>Samcům přes léto narůstají parohy, laním (samicím) nikdy. </a:t>
            </a:r>
          </a:p>
          <a:p>
            <a:pPr algn="ctr">
              <a:lnSpc>
                <a:spcPct val="80000"/>
              </a:lnSpc>
            </a:pPr>
            <a:r>
              <a:rPr lang="cs-CZ" sz="2800" b="1"/>
              <a:t>Samci pak paroží na zimu shazují. </a:t>
            </a:r>
          </a:p>
          <a:p>
            <a:pPr algn="ctr">
              <a:lnSpc>
                <a:spcPct val="80000"/>
              </a:lnSpc>
            </a:pPr>
            <a:r>
              <a:rPr lang="cs-CZ" sz="2800" b="1"/>
              <a:t>S věkem samce se zvětšuje jeho hříva i velikost paroží.</a:t>
            </a:r>
          </a:p>
          <a:p>
            <a:pPr algn="ctr">
              <a:lnSpc>
                <a:spcPct val="80000"/>
              </a:lnSpc>
            </a:pPr>
            <a:endParaRPr lang="cs-CZ" sz="2800" b="1"/>
          </a:p>
        </p:txBody>
      </p:sp>
      <p:sp>
        <p:nvSpPr>
          <p:cNvPr id="20547" name="Rectangle 67"/>
          <p:cNvSpPr>
            <a:spLocks noGrp="1" noRot="1" noChangeArrowheads="1"/>
          </p:cNvSpPr>
          <p:nvPr>
            <p:ph sz="half" idx="2"/>
          </p:nvPr>
        </p:nvSpPr>
        <p:spPr/>
        <p:txBody>
          <a:bodyPr/>
          <a:lstStyle/>
          <a:p>
            <a:endParaRPr lang="cs-CZ" sz="2800"/>
          </a:p>
        </p:txBody>
      </p:sp>
      <p:pic>
        <p:nvPicPr>
          <p:cNvPr id="20546" name="Picture 66" descr="MP900406855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90800" y="4394200"/>
            <a:ext cx="4648200" cy="2463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>
                <a:solidFill>
                  <a:srgbClr val="800080"/>
                </a:solidFill>
              </a:rPr>
              <a:t>Pod obrázkem se ukrývá karaoke:</a:t>
            </a:r>
          </a:p>
        </p:txBody>
      </p:sp>
      <p:sp>
        <p:nvSpPr>
          <p:cNvPr id="18435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endParaRPr lang="cs-CZ"/>
          </a:p>
        </p:txBody>
      </p:sp>
      <p:pic>
        <p:nvPicPr>
          <p:cNvPr id="18437" name="Picture 5" descr="MC900332402[1]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38400" y="1905000"/>
            <a:ext cx="4572000" cy="445293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>
                <a:solidFill>
                  <a:srgbClr val="FFFF00"/>
                </a:solidFill>
              </a:rPr>
              <a:t>Použité materiály:</a:t>
            </a:r>
          </a:p>
        </p:txBody>
      </p:sp>
      <p:sp>
        <p:nvSpPr>
          <p:cNvPr id="19459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2400" dirty="0">
                <a:solidFill>
                  <a:schemeClr val="folHlink"/>
                </a:solidFill>
              </a:rPr>
              <a:t>Vlastní práce autorky</a:t>
            </a:r>
          </a:p>
          <a:p>
            <a:r>
              <a:rPr lang="cs-CZ" sz="2400" dirty="0">
                <a:solidFill>
                  <a:schemeClr val="folHlink"/>
                </a:solidFill>
              </a:rPr>
              <a:t>Obrázky galerie </a:t>
            </a:r>
            <a:r>
              <a:rPr lang="cs-CZ" sz="2400" dirty="0" smtClean="0">
                <a:solidFill>
                  <a:schemeClr val="folHlink"/>
                </a:solidFill>
              </a:rPr>
              <a:t>Microsoft – www.office.</a:t>
            </a:r>
            <a:r>
              <a:rPr lang="cs-CZ" sz="2400" smtClean="0">
                <a:solidFill>
                  <a:schemeClr val="folHlink"/>
                </a:solidFill>
              </a:rPr>
              <a:t>microsoft.com</a:t>
            </a:r>
            <a:endParaRPr lang="cs-CZ" sz="2400">
              <a:solidFill>
                <a:schemeClr val="folHlink"/>
              </a:solidFill>
            </a:endParaRPr>
          </a:p>
          <a:p>
            <a:r>
              <a:rPr lang="cs-CZ" sz="2400" dirty="0">
                <a:solidFill>
                  <a:schemeClr val="folHlink"/>
                </a:solidFill>
              </a:rPr>
              <a:t>Upravený text použit z  </a:t>
            </a:r>
            <a:r>
              <a:rPr lang="cs-CZ" sz="2400" dirty="0" err="1">
                <a:solidFill>
                  <a:schemeClr val="folHlink"/>
                </a:solidFill>
              </a:rPr>
              <a:t>Wikipedie</a:t>
            </a:r>
            <a:endParaRPr lang="cs-CZ" sz="2400" dirty="0">
              <a:solidFill>
                <a:schemeClr val="folHlink"/>
              </a:solidFill>
            </a:endParaRPr>
          </a:p>
          <a:p>
            <a:r>
              <a:rPr lang="cs-CZ" dirty="0">
                <a:hlinkClick r:id="rId2"/>
              </a:rPr>
              <a:t>http://www.</a:t>
            </a:r>
            <a:r>
              <a:rPr lang="cs-CZ" dirty="0" err="1">
                <a:hlinkClick r:id="rId2"/>
              </a:rPr>
              <a:t>youtube.com</a:t>
            </a:r>
            <a:r>
              <a:rPr lang="cs-CZ" dirty="0">
                <a:hlinkClick r:id="rId2"/>
              </a:rPr>
              <a:t>/</a:t>
            </a:r>
            <a:r>
              <a:rPr lang="cs-CZ" dirty="0" err="1">
                <a:hlinkClick r:id="rId2"/>
              </a:rPr>
              <a:t>watch</a:t>
            </a:r>
            <a:r>
              <a:rPr lang="cs-CZ" dirty="0">
                <a:hlinkClick r:id="rId2"/>
              </a:rPr>
              <a:t>?v=3d21fyyyJK0</a:t>
            </a:r>
            <a:endParaRPr lang="cs-CZ" dirty="0"/>
          </a:p>
          <a:p>
            <a:r>
              <a:rPr lang="cs-CZ" dirty="0">
                <a:hlinkClick r:id="rId3"/>
              </a:rPr>
              <a:t>http://www.</a:t>
            </a:r>
            <a:r>
              <a:rPr lang="cs-CZ" dirty="0" err="1">
                <a:hlinkClick r:id="rId3"/>
              </a:rPr>
              <a:t>youtube.com</a:t>
            </a:r>
            <a:r>
              <a:rPr lang="cs-CZ" dirty="0">
                <a:hlinkClick r:id="rId3"/>
              </a:rPr>
              <a:t>/</a:t>
            </a:r>
            <a:r>
              <a:rPr lang="cs-CZ" dirty="0" err="1">
                <a:hlinkClick r:id="rId3"/>
              </a:rPr>
              <a:t>watch</a:t>
            </a:r>
            <a:r>
              <a:rPr lang="cs-CZ" dirty="0">
                <a:hlinkClick r:id="rId3"/>
              </a:rPr>
              <a:t>?v=DcbY4S5G1qM</a:t>
            </a:r>
            <a:endParaRPr lang="cs-CZ" dirty="0"/>
          </a:p>
          <a:p>
            <a:pPr>
              <a:buFont typeface="Wingdings" pitchFamily="2" charset="2"/>
              <a:buNone/>
            </a:pPr>
            <a:endParaRPr lang="cs-CZ" dirty="0"/>
          </a:p>
          <a:p>
            <a:endParaRPr lang="cs-CZ" sz="2400" dirty="0">
              <a:solidFill>
                <a:srgbClr val="009900"/>
              </a:solidFill>
            </a:endParaRPr>
          </a:p>
          <a:p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rstvy skla">
  <a:themeElements>
    <a:clrScheme name="Vrstvy skla 4">
      <a:dk1>
        <a:srgbClr val="006600"/>
      </a:dk1>
      <a:lt1>
        <a:srgbClr val="FFFFFF"/>
      </a:lt1>
      <a:dk2>
        <a:srgbClr val="008000"/>
      </a:dk2>
      <a:lt2>
        <a:srgbClr val="FFFFB7"/>
      </a:lt2>
      <a:accent1>
        <a:srgbClr val="99CC00"/>
      </a:accent1>
      <a:accent2>
        <a:srgbClr val="00CC00"/>
      </a:accent2>
      <a:accent3>
        <a:srgbClr val="AAC0AA"/>
      </a:accent3>
      <a:accent4>
        <a:srgbClr val="DADADA"/>
      </a:accent4>
      <a:accent5>
        <a:srgbClr val="CAE2AA"/>
      </a:accent5>
      <a:accent6>
        <a:srgbClr val="00B900"/>
      </a:accent6>
      <a:hlink>
        <a:srgbClr val="99FF66"/>
      </a:hlink>
      <a:folHlink>
        <a:srgbClr val="FFFF66"/>
      </a:folHlink>
    </a:clrScheme>
    <a:fontScheme name="Vrstvy skla">
      <a:majorFont>
        <a:latin typeface="Arial Black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rstvy skla 1">
        <a:dk1>
          <a:srgbClr val="FF9900"/>
        </a:dk1>
        <a:lt1>
          <a:srgbClr val="FFFFFF"/>
        </a:lt1>
        <a:dk2>
          <a:srgbClr val="FFCC66"/>
        </a:dk2>
        <a:lt2>
          <a:srgbClr val="CC6600"/>
        </a:lt2>
        <a:accent1>
          <a:srgbClr val="F05000"/>
        </a:accent1>
        <a:accent2>
          <a:srgbClr val="B28300"/>
        </a:accent2>
        <a:accent3>
          <a:srgbClr val="FFE2B8"/>
        </a:accent3>
        <a:accent4>
          <a:srgbClr val="DADADA"/>
        </a:accent4>
        <a:accent5>
          <a:srgbClr val="F6B3AA"/>
        </a:accent5>
        <a:accent6>
          <a:srgbClr val="A17600"/>
        </a:accent6>
        <a:hlink>
          <a:srgbClr val="99CC00"/>
        </a:hlink>
        <a:folHlink>
          <a:srgbClr val="008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2">
        <a:dk1>
          <a:srgbClr val="BB5F03"/>
        </a:dk1>
        <a:lt1>
          <a:srgbClr val="FFFFFF"/>
        </a:lt1>
        <a:dk2>
          <a:srgbClr val="993300"/>
        </a:dk2>
        <a:lt2>
          <a:srgbClr val="FEEC94"/>
        </a:lt2>
        <a:accent1>
          <a:srgbClr val="FF9900"/>
        </a:accent1>
        <a:accent2>
          <a:srgbClr val="B76A03"/>
        </a:accent2>
        <a:accent3>
          <a:srgbClr val="CAADAA"/>
        </a:accent3>
        <a:accent4>
          <a:srgbClr val="DADADA"/>
        </a:accent4>
        <a:accent5>
          <a:srgbClr val="FFCAAA"/>
        </a:accent5>
        <a:accent6>
          <a:srgbClr val="A65F02"/>
        </a:accent6>
        <a:hlink>
          <a:srgbClr val="FFFF00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3">
        <a:dk1>
          <a:srgbClr val="56925A"/>
        </a:dk1>
        <a:lt1>
          <a:srgbClr val="FFFFFF"/>
        </a:lt1>
        <a:dk2>
          <a:srgbClr val="6FB56D"/>
        </a:dk2>
        <a:lt2>
          <a:srgbClr val="FFFFCC"/>
        </a:lt2>
        <a:accent1>
          <a:srgbClr val="2B877C"/>
        </a:accent1>
        <a:accent2>
          <a:srgbClr val="5A9A5F"/>
        </a:accent2>
        <a:accent3>
          <a:srgbClr val="BBD7BA"/>
        </a:accent3>
        <a:accent4>
          <a:srgbClr val="DADADA"/>
        </a:accent4>
        <a:accent5>
          <a:srgbClr val="ACC3BF"/>
        </a:accent5>
        <a:accent6>
          <a:srgbClr val="518B55"/>
        </a:accent6>
        <a:hlink>
          <a:srgbClr val="99FF33"/>
        </a:hlink>
        <a:folHlink>
          <a:srgbClr val="DDFFB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4">
        <a:dk1>
          <a:srgbClr val="006600"/>
        </a:dk1>
        <a:lt1>
          <a:srgbClr val="FFFFFF"/>
        </a:lt1>
        <a:dk2>
          <a:srgbClr val="008000"/>
        </a:dk2>
        <a:lt2>
          <a:srgbClr val="FFFFB7"/>
        </a:lt2>
        <a:accent1>
          <a:srgbClr val="99CC00"/>
        </a:accent1>
        <a:accent2>
          <a:srgbClr val="00CC00"/>
        </a:accent2>
        <a:accent3>
          <a:srgbClr val="AAC0AA"/>
        </a:accent3>
        <a:accent4>
          <a:srgbClr val="DADADA"/>
        </a:accent4>
        <a:accent5>
          <a:srgbClr val="CAE2AA"/>
        </a:accent5>
        <a:accent6>
          <a:srgbClr val="00B900"/>
        </a:accent6>
        <a:hlink>
          <a:srgbClr val="99FF66"/>
        </a:hlink>
        <a:folHlink>
          <a:srgbClr val="FFFF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5">
        <a:dk1>
          <a:srgbClr val="000000"/>
        </a:dk1>
        <a:lt1>
          <a:srgbClr val="CCECFF"/>
        </a:lt1>
        <a:dk2>
          <a:srgbClr val="000000"/>
        </a:dk2>
        <a:lt2>
          <a:srgbClr val="D6EDEE"/>
        </a:lt2>
        <a:accent1>
          <a:srgbClr val="E8F0F4"/>
        </a:accent1>
        <a:accent2>
          <a:srgbClr val="8EAAFA"/>
        </a:accent2>
        <a:accent3>
          <a:srgbClr val="E2F4FF"/>
        </a:accent3>
        <a:accent4>
          <a:srgbClr val="000000"/>
        </a:accent4>
        <a:accent5>
          <a:srgbClr val="F2F6F8"/>
        </a:accent5>
        <a:accent6>
          <a:srgbClr val="809AE3"/>
        </a:accent6>
        <a:hlink>
          <a:srgbClr val="0066FF"/>
        </a:hlink>
        <a:folHlink>
          <a:srgbClr val="9947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skla 6">
        <a:dk1>
          <a:srgbClr val="48486A"/>
        </a:dk1>
        <a:lt1>
          <a:srgbClr val="FFFFFF"/>
        </a:lt1>
        <a:dk2>
          <a:srgbClr val="000099"/>
        </a:dk2>
        <a:lt2>
          <a:srgbClr val="F8F8F8"/>
        </a:lt2>
        <a:accent1>
          <a:srgbClr val="6699FF"/>
        </a:accent1>
        <a:accent2>
          <a:srgbClr val="0000FF"/>
        </a:accent2>
        <a:accent3>
          <a:srgbClr val="AAAACA"/>
        </a:accent3>
        <a:accent4>
          <a:srgbClr val="DADADA"/>
        </a:accent4>
        <a:accent5>
          <a:srgbClr val="B8CAFF"/>
        </a:accent5>
        <a:accent6>
          <a:srgbClr val="0000E7"/>
        </a:accent6>
        <a:hlink>
          <a:srgbClr val="3DCCFF"/>
        </a:hlink>
        <a:folHlink>
          <a:srgbClr val="CCE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7">
        <a:dk1>
          <a:srgbClr val="573F8B"/>
        </a:dk1>
        <a:lt1>
          <a:srgbClr val="FFFFFF"/>
        </a:lt1>
        <a:dk2>
          <a:srgbClr val="666699"/>
        </a:dk2>
        <a:lt2>
          <a:srgbClr val="D9D9FF"/>
        </a:lt2>
        <a:accent1>
          <a:srgbClr val="CC99FF"/>
        </a:accent1>
        <a:accent2>
          <a:srgbClr val="9933FF"/>
        </a:accent2>
        <a:accent3>
          <a:srgbClr val="B8B8CA"/>
        </a:accent3>
        <a:accent4>
          <a:srgbClr val="DADADA"/>
        </a:accent4>
        <a:accent5>
          <a:srgbClr val="E2CAFF"/>
        </a:accent5>
        <a:accent6>
          <a:srgbClr val="8A2DE7"/>
        </a:accent6>
        <a:hlink>
          <a:srgbClr val="99F3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8">
        <a:dk1>
          <a:srgbClr val="000000"/>
        </a:dk1>
        <a:lt1>
          <a:srgbClr val="EAEAEA"/>
        </a:lt1>
        <a:dk2>
          <a:srgbClr val="000000"/>
        </a:dk2>
        <a:lt2>
          <a:srgbClr val="C1C2CB"/>
        </a:lt2>
        <a:accent1>
          <a:srgbClr val="F1F1F7"/>
        </a:accent1>
        <a:accent2>
          <a:srgbClr val="8C8CB4"/>
        </a:accent2>
        <a:accent3>
          <a:srgbClr val="F3F3F3"/>
        </a:accent3>
        <a:accent4>
          <a:srgbClr val="000000"/>
        </a:accent4>
        <a:accent5>
          <a:srgbClr val="F7F7FA"/>
        </a:accent5>
        <a:accent6>
          <a:srgbClr val="7E7EA3"/>
        </a:accent6>
        <a:hlink>
          <a:srgbClr val="A3FFFF"/>
        </a:hlink>
        <a:folHlink>
          <a:srgbClr val="9E99FF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Glass Layers</Template>
  <TotalTime>118</TotalTime>
  <Words>98</Words>
  <Application>Microsoft Office PowerPoint</Application>
  <PresentationFormat>Předvádění na obrazovce (4:3)</PresentationFormat>
  <Paragraphs>32</Paragraphs>
  <Slides>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11" baseType="lpstr">
      <vt:lpstr>Arial</vt:lpstr>
      <vt:lpstr>Arial Black</vt:lpstr>
      <vt:lpstr>Times New Roman</vt:lpstr>
      <vt:lpstr>Wingdings</vt:lpstr>
      <vt:lpstr>Verdana</vt:lpstr>
      <vt:lpstr>Vrstvy skla</vt:lpstr>
      <vt:lpstr>Snímek 1</vt:lpstr>
      <vt:lpstr>Na tý louce zelený</vt:lpstr>
      <vt:lpstr>Jelen lesní</vt:lpstr>
      <vt:lpstr>Pod obrázkem se ukrývá karaoke:</vt:lpstr>
      <vt:lpstr>Použité materiály: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Dum</cp:lastModifiedBy>
  <cp:revision>7</cp:revision>
  <cp:lastPrinted>1601-01-01T00:00:00Z</cp:lastPrinted>
  <dcterms:created xsi:type="dcterms:W3CDTF">1601-01-01T00:00:00Z</dcterms:created>
  <dcterms:modified xsi:type="dcterms:W3CDTF">2014-08-28T13:41:10Z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i4>1</vt:i4>
  </property>
</Properties>
</file>