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620688"/>
            <a:ext cx="6912768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ROZMNOŽOVACÍ  SOUSTAVA</a:t>
            </a: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310396"/>
              </p:ext>
            </p:extLst>
          </p:nvPr>
        </p:nvGraphicFramePr>
        <p:xfrm>
          <a:off x="1331640" y="3068959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6934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baseline="0" dirty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Rozmnožovací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výkladu k vyučovací hodině Rozmnožovací soustava.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Podnadpis 2"/>
          <p:cNvSpPr txBox="1">
            <a:spLocks/>
          </p:cNvSpPr>
          <p:nvPr/>
        </p:nvSpPr>
        <p:spPr>
          <a:xfrm>
            <a:off x="1595186" y="1556792"/>
            <a:ext cx="5832648" cy="10801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>
                <a:solidFill>
                  <a:schemeClr val="bg1">
                    <a:lumMod val="65000"/>
                  </a:schemeClr>
                </a:solidFill>
              </a:rPr>
              <a:t>VY_32_INOVACE_06-11</a:t>
            </a:r>
            <a:endParaRPr lang="cs-CZ" sz="36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70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964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Stejně jako mají všechny živé organizmy schopnost rozmnožovat se, tak je tomu i u člověka.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417231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Rozmnožování umožňuje rozmnožovací soustava.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276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79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Rozmnožovací soustavu tvoří pohlavní orgány s pohlavními žlázami.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9785" y="2204864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Rozmnožovací soustava se liší podle pohlaví.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32" r="-3165" b="17520"/>
          <a:stretch/>
        </p:blipFill>
        <p:spPr>
          <a:xfrm>
            <a:off x="2736154" y="3699163"/>
            <a:ext cx="4062949" cy="25381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9997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59" y="1015156"/>
            <a:ext cx="3687197" cy="50165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14130"/>
            <a:ext cx="2088232" cy="53138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0728" y="184283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ŽENA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4783" y="18428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MUŽ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5" y="2636912"/>
            <a:ext cx="12961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9081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Rozmnožovací soustavu u žen tvoří ženské pohlavní žlázy – vaječníky.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8545" y="2348880"/>
            <a:ext cx="3586907" cy="333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nich dozrávají ženské pohlavní buňky – vajíčka.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929" y="1783025"/>
            <a:ext cx="4762500" cy="460057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366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Mužskými pohlavními žlázami jsou varlata.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35067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nich se tvoří mužské pohlavní buňky – spermie.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4369" y="2738003"/>
            <a:ext cx="3203253" cy="3138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70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Aby vznikl nový život, je nutné spojení ženské pohlavní buňky – VAJÍČKA a mužské pohlaví buňky SPERMIE.</a:t>
            </a:r>
            <a:endParaRPr lang="cs-CZ" sz="3200" dirty="0"/>
          </a:p>
        </p:txBody>
      </p:sp>
      <p:sp>
        <p:nvSpPr>
          <p:cNvPr id="3" name="Šipka dolů 2"/>
          <p:cNvSpPr/>
          <p:nvPr/>
        </p:nvSpPr>
        <p:spPr>
          <a:xfrm>
            <a:off x="4283968" y="2348880"/>
            <a:ext cx="1008112" cy="1008112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3645024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OPLOZENÍ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6548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 oplození vzniká v těle matky zárodek člověka velký asi jako špendlíková hlavička.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920"/>
            <a:ext cx="4488160" cy="33661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652120" y="357301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Oplozené vajíčko po 1 týdnu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46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1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Vývoj zárodku trvá v matčině těle obvykle 9 měsíců.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006" y="1628800"/>
            <a:ext cx="3240360" cy="32403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5085183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 této době matka dítě porodí.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890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Pohlaví narozeného miminka je patrné jen podle stavby pohlavních orgánů.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191" y="1772816"/>
            <a:ext cx="3095625" cy="30956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83668" y="5301208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Průměrná hmotnost dítěte po narození je asi 3,4 kg a jeho délka je asi 50 cm, barva očí je téměř vždy modrá, protože jejich barva ještě není </a:t>
            </a:r>
            <a:r>
              <a:rPr lang="cs-CZ" smtClean="0"/>
              <a:t>úplně vytvořena.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48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928" y="1268760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/>
              <a:t>Soubor:Scheme</a:t>
            </a:r>
            <a:r>
              <a:rPr lang="cs-CZ" sz="1400" dirty="0"/>
              <a:t> </a:t>
            </a:r>
            <a:r>
              <a:rPr lang="cs-CZ" sz="1400" dirty="0" err="1"/>
              <a:t>female</a:t>
            </a:r>
            <a:r>
              <a:rPr lang="cs-CZ" sz="1400" dirty="0"/>
              <a:t> </a:t>
            </a:r>
            <a:r>
              <a:rPr lang="cs-CZ" sz="1400" dirty="0" err="1"/>
              <a:t>reproductive</a:t>
            </a:r>
            <a:r>
              <a:rPr lang="cs-CZ" sz="1400" dirty="0"/>
              <a:t> </a:t>
            </a:r>
            <a:r>
              <a:rPr lang="cs-CZ" sz="1400" dirty="0" err="1"/>
              <a:t>system-cs.svg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Soubor:Scheme_female_reproductive_system-cs.svg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Soubor:Gray3.png.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&lt;http://cs.wikipedia.org/wiki/Soubor:Gray3.png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Soubor:Embryo</a:t>
            </a:r>
            <a:r>
              <a:rPr lang="cs-CZ" sz="1400" dirty="0"/>
              <a:t>, 8 cells.jpg.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&lt;http://cs.wikipedia.org/wiki/Soubor:Embryo,_8_cells.jpg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Soubor:Bouguereau</a:t>
            </a:r>
            <a:r>
              <a:rPr lang="cs-CZ" sz="1400" dirty="0"/>
              <a:t> </a:t>
            </a:r>
            <a:r>
              <a:rPr lang="cs-CZ" sz="1400" dirty="0" err="1"/>
              <a:t>venus</a:t>
            </a:r>
            <a:r>
              <a:rPr lang="cs-CZ" sz="1400" dirty="0"/>
              <a:t> detail.jpg.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Soubor:Bouguereau_venus_detail.jpg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Soubor:Da</a:t>
            </a:r>
            <a:r>
              <a:rPr lang="cs-CZ" sz="1400" dirty="0"/>
              <a:t> Vinci </a:t>
            </a:r>
            <a:r>
              <a:rPr lang="cs-CZ" sz="1400" dirty="0" err="1"/>
              <a:t>Vitruve</a:t>
            </a:r>
            <a:r>
              <a:rPr lang="cs-CZ" sz="1400" dirty="0"/>
              <a:t> </a:t>
            </a:r>
            <a:r>
              <a:rPr lang="cs-CZ" sz="1400" dirty="0" err="1"/>
              <a:t>Luc</a:t>
            </a:r>
            <a:r>
              <a:rPr lang="cs-CZ" sz="1400" dirty="0"/>
              <a:t> Viatour.jpg.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Soubor:Da_Vinci_Vitruve_Luc_Viatour.jpg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Soubor:Complete</a:t>
            </a:r>
            <a:r>
              <a:rPr lang="cs-CZ" sz="1400" dirty="0"/>
              <a:t> diagram </a:t>
            </a:r>
            <a:r>
              <a:rPr lang="cs-CZ" sz="1400" dirty="0" err="1"/>
              <a:t>of</a:t>
            </a:r>
            <a:r>
              <a:rPr lang="cs-CZ" sz="1400" dirty="0"/>
              <a:t> a </a:t>
            </a:r>
            <a:r>
              <a:rPr lang="cs-CZ" sz="1400" dirty="0" err="1"/>
              <a:t>human</a:t>
            </a:r>
            <a:r>
              <a:rPr lang="cs-CZ" sz="1400" dirty="0"/>
              <a:t> </a:t>
            </a:r>
            <a:r>
              <a:rPr lang="cs-CZ" sz="1400" dirty="0" err="1"/>
              <a:t>spermatozoa</a:t>
            </a:r>
            <a:r>
              <a:rPr lang="cs-CZ" sz="1400" dirty="0"/>
              <a:t> </a:t>
            </a:r>
            <a:r>
              <a:rPr lang="cs-CZ" sz="1400" dirty="0" err="1"/>
              <a:t>cs.svg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2011-04-20</a:t>
            </a:r>
            <a:r>
              <a:rPr lang="cs-CZ" sz="1400" dirty="0"/>
              <a:t>]. Dostupné z WWW: &lt;http://cs.wikipedia.org/wiki/</a:t>
            </a:r>
            <a:r>
              <a:rPr lang="cs-CZ" sz="1400" dirty="0" err="1"/>
              <a:t>Soubor:Complete_diagram_of_a_human_spermatozoa_cs.svg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Použité obrázky: www.office.microsoft.com [online]. c2011 [cit. </a:t>
            </a:r>
            <a:r>
              <a:rPr lang="cs-CZ" sz="1400" dirty="0" smtClean="0"/>
              <a:t>2011-04-20]. </a:t>
            </a:r>
            <a:endParaRPr lang="cs-CZ" sz="1400" dirty="0"/>
          </a:p>
        </p:txBody>
      </p:sp>
      <p:sp>
        <p:nvSpPr>
          <p:cNvPr id="3" name="TextovéPole 3"/>
          <p:cNvSpPr txBox="1"/>
          <p:nvPr/>
        </p:nvSpPr>
        <p:spPr>
          <a:xfrm>
            <a:off x="686063" y="530096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/>
              <a:t>MATYÁŠEK, CSC., RNDr. Jiří; ŠTIKOVÁ, Mgr. Věra; TRNA, CSC., Doc. RNDr. Josef. </a:t>
            </a:r>
            <a:r>
              <a:rPr lang="cs-CZ" sz="1400" i="1" dirty="0"/>
              <a:t>Přírodověda 5 : učebnice pro 5. ročník základní školy Člověk a jeho svět</a:t>
            </a:r>
            <a:r>
              <a:rPr lang="cs-CZ" sz="1400" dirty="0"/>
              <a:t>. 1. Brno : Nová škola s.r.o., 2006. 88 s.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0316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269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ROZMNOŽOVACÍ 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ROZMNOŽOVACÍ  SOUSTAVA</dc:title>
  <dc:creator>Dana Málková</dc:creator>
  <cp:lastModifiedBy>Petr Chvojka</cp:lastModifiedBy>
  <cp:revision>15</cp:revision>
  <dcterms:created xsi:type="dcterms:W3CDTF">2011-11-17T10:33:25Z</dcterms:created>
  <dcterms:modified xsi:type="dcterms:W3CDTF">2012-04-11T14:21:40Z</dcterms:modified>
</cp:coreProperties>
</file>