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6" r:id="rId2"/>
    <p:sldId id="257" r:id="rId3"/>
    <p:sldId id="272" r:id="rId4"/>
    <p:sldId id="270" r:id="rId5"/>
    <p:sldId id="273" r:id="rId6"/>
    <p:sldId id="278" r:id="rId7"/>
    <p:sldId id="277" r:id="rId8"/>
    <p:sldId id="274" r:id="rId9"/>
    <p:sldId id="276" r:id="rId10"/>
    <p:sldId id="275" r:id="rId11"/>
    <p:sldId id="279" r:id="rId12"/>
    <p:sldId id="280" r:id="rId13"/>
    <p:sldId id="282" r:id="rId14"/>
    <p:sldId id="283" r:id="rId15"/>
    <p:sldId id="284" r:id="rId16"/>
    <p:sldId id="285" r:id="rId17"/>
    <p:sldId id="286" r:id="rId18"/>
    <p:sldId id="288" r:id="rId19"/>
    <p:sldId id="287" r:id="rId20"/>
    <p:sldId id="289" r:id="rId21"/>
    <p:sldId id="291" r:id="rId22"/>
    <p:sldId id="290" r:id="rId23"/>
    <p:sldId id="293" r:id="rId24"/>
    <p:sldId id="295" r:id="rId25"/>
    <p:sldId id="294" r:id="rId26"/>
    <p:sldId id="296" r:id="rId27"/>
    <p:sldId id="260" r:id="rId28"/>
    <p:sldId id="281" r:id="rId29"/>
    <p:sldId id="292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CC6600"/>
    <a:srgbClr val="00FF00"/>
    <a:srgbClr val="FF0066"/>
    <a:srgbClr val="FF3300"/>
    <a:srgbClr val="800680"/>
    <a:srgbClr val="0E12B2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75" d="100"/>
          <a:sy n="75" d="100"/>
        </p:scale>
        <p:origin x="-564" y="-2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t>28.8.2014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ronis%C5%82aw_Komorowsk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45.wmf"/><Relationship Id="rId7" Type="http://schemas.openxmlformats.org/officeDocument/2006/relationships/image" Target="../media/image58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f/FB_Warszawa_panorama.jpg/1920px-FB_Warszawa_panorama.jpg" TargetMode="External"/><Relationship Id="rId2" Type="http://schemas.openxmlformats.org/officeDocument/2006/relationships/hyperlink" Target="http://upload.wikimedia.org/wikipedia/commons/8/83/Cityscape_Berl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e/e8/Birkenau_gate.JPG/800px-Birkenau_gate.JPG" TargetMode="External"/><Relationship Id="rId5" Type="http://schemas.openxmlformats.org/officeDocument/2006/relationships/hyperlink" Target="http://upload.wikimedia.org/wikipedia/commons/thumb/b/be/Collage_of_views_of_Cracow.PNG/640px-Collage_of_views_of_Cracow.PNG" TargetMode="External"/><Relationship Id="rId4" Type="http://schemas.openxmlformats.org/officeDocument/2006/relationships/hyperlink" Target="http://upload.wikimedia.org/wikipedia/commons/thumb/1/12/Flag_of_Poland.svg/1024px-Flag_of_Poland.svg.pn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3/Wenceslaus_I_Duke_of_Bohemia_equestrian_statue_in_Prague_1.jpg" TargetMode="External"/><Relationship Id="rId2" Type="http://schemas.openxmlformats.org/officeDocument/2006/relationships/hyperlink" Target="http://upload.wikimedia.org/wikipedia/commons/thumb/3/3a/Sch%C3%B6nbrunn_3.JPG/1024px-Sch%C3%B6nbrunn_3.JP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3/31/Burgkarlstein02.jpg/640px-Burgkarlstein02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vycarskoweb.cz/svycarsko-6" TargetMode="External"/><Relationship Id="rId3" Type="http://schemas.openxmlformats.org/officeDocument/2006/relationships/hyperlink" Target="http://cs.wikipedia.org/wiki/Polsko" TargetMode="External"/><Relationship Id="rId7" Type="http://schemas.openxmlformats.org/officeDocument/2006/relationships/hyperlink" Target="http://cs.wikipedia.org/wiki/Ma%C4%8Farsko" TargetMode="External"/><Relationship Id="rId2" Type="http://schemas.openxmlformats.org/officeDocument/2006/relationships/hyperlink" Target="http://cs.wikipedia.org/wiki/N%C4%9Bmec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dmaturuj.cz/zemepis/slovensko/" TargetMode="External"/><Relationship Id="rId5" Type="http://schemas.openxmlformats.org/officeDocument/2006/relationships/hyperlink" Target="http://cs.wikipedia.org/wiki/Slovensko" TargetMode="External"/><Relationship Id="rId10" Type="http://schemas.openxmlformats.org/officeDocument/2006/relationships/hyperlink" Target="http://cs.wikipedia.org/wiki/%C4%8Cesko" TargetMode="External"/><Relationship Id="rId4" Type="http://schemas.openxmlformats.org/officeDocument/2006/relationships/hyperlink" Target="http://www.zsdobrichovice.cz/programy/zemepis/referaty/polsko.htm" TargetMode="External"/><Relationship Id="rId9" Type="http://schemas.openxmlformats.org/officeDocument/2006/relationships/hyperlink" Target="http://cs.wikipedia.org/wiki/%C5%A0v%C3%BDcarsko#Pr.C5.AFmys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18116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Střední Evropa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se státy ležící v střední  Evropě-jejími hlavními městy,  vlajkami, jazyky, polohou, hospodářstvím, státním zřízením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5.6.2013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http://upload.wikimedia.org/wikipedia/commons/4/41/Central_Europe_(Brockhaus)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60338"/>
            <a:ext cx="8808913" cy="650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01029" y="548680"/>
            <a:ext cx="6518003" cy="923330"/>
          </a:xfrm>
          <a:prstGeom prst="rect">
            <a:avLst/>
          </a:prstGeom>
          <a:solidFill>
            <a:srgbClr val="80068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Střední </a:t>
            </a:r>
            <a:r>
              <a:rPr lang="cs-CZ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953191" y="260648"/>
            <a:ext cx="52036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Středoevropské</a:t>
            </a:r>
          </a:p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země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03785" y="3429000"/>
            <a:ext cx="713199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Sousedí se severní, západní, jižní a východní Evropou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Vyhledávané turistické cíle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Ekonomickou velmocí </a:t>
            </a:r>
            <a:r>
              <a:rPr lang="cs-CZ" sz="3200" dirty="0"/>
              <a:t>je </a:t>
            </a:r>
            <a:r>
              <a:rPr lang="cs-CZ" sz="3200" dirty="0" smtClean="0"/>
              <a:t>Německo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32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1026" name="Picture 2" descr="http://upload.wikimedia.org/wikipedia/commons/1/1b/Central_Europ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159457"/>
            <a:ext cx="2736304" cy="227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03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1781" y="1452078"/>
            <a:ext cx="5309890" cy="526297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 fontAlgn="auto"/>
            <a:r>
              <a:rPr lang="nn-NO" sz="2800" dirty="0"/>
              <a:t> 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</a:t>
            </a:r>
            <a:endParaRPr lang="nn-NO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nn-NO" sz="44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</a:t>
            </a:r>
            <a:endParaRPr lang="nn-NO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</a:t>
            </a:r>
            <a:endParaRPr lang="nn-NO" sz="4400" b="1" dirty="0"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4400" dirty="0"/>
              <a:t> </a:t>
            </a:r>
            <a:r>
              <a:rPr lang="cs-CZ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</a:t>
            </a:r>
          </a:p>
          <a:p>
            <a:pPr algn="ctr"/>
            <a:r>
              <a:rPr lang="cs-CZ" sz="4400" b="1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Švýcarsko</a:t>
            </a:r>
          </a:p>
          <a:p>
            <a:pPr algn="ctr"/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nn-NO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2744" y="260648"/>
            <a:ext cx="450796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Státy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střední Evropy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336611" y="260648"/>
            <a:ext cx="29402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německo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32" name="Picture 8" descr="Soubor:Cityscape Berl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440" y="968534"/>
            <a:ext cx="5112568" cy="261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79243" y="1119188"/>
            <a:ext cx="22486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Berlín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34" name="Picture 10" descr="Soubor:Rotes Ratha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01" y="3716596"/>
            <a:ext cx="4412933" cy="294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9485" y="3722430"/>
            <a:ext cx="25234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Rudá radnice v Berlíně</a:t>
            </a:r>
          </a:p>
        </p:txBody>
      </p:sp>
      <p:pic>
        <p:nvPicPr>
          <p:cNvPr id="3074" name="Picture 2" descr="http://upload.wikimedia.org/wikipedia/commons/thumb/b/ba/Flag_of_Germany.svg/1000px-Flag_of_Germany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3669" y="4730248"/>
            <a:ext cx="2818731" cy="192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5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28092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dirty="0" smtClean="0"/>
              <a:t>nejlidnatější </a:t>
            </a:r>
            <a:r>
              <a:rPr lang="cs-CZ" sz="2400" dirty="0"/>
              <a:t>zemí Evropské </a:t>
            </a:r>
            <a:r>
              <a:rPr lang="cs-CZ" sz="2400" dirty="0" smtClean="0"/>
              <a:t>unie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Německo patří k hlavním ekonomickým tahounům evropského </a:t>
            </a:r>
            <a:r>
              <a:rPr lang="cs-CZ" sz="2400" dirty="0" smtClean="0"/>
              <a:t>kontinentu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 jedno </a:t>
            </a:r>
            <a:r>
              <a:rPr lang="cs-CZ" sz="2400" dirty="0"/>
              <a:t>z nejvýznamnějších světových </a:t>
            </a:r>
            <a:r>
              <a:rPr lang="cs-CZ" sz="2400" dirty="0" smtClean="0"/>
              <a:t>velmocí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je největším </a:t>
            </a:r>
            <a:r>
              <a:rPr lang="cs-CZ" sz="2400" dirty="0" smtClean="0"/>
              <a:t>vývozcem</a:t>
            </a:r>
            <a:r>
              <a:rPr lang="cs-CZ" sz="2400" dirty="0"/>
              <a:t> na </a:t>
            </a:r>
            <a:r>
              <a:rPr lang="cs-CZ" sz="2400" dirty="0" smtClean="0"/>
              <a:t>světě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Německo </a:t>
            </a:r>
            <a:r>
              <a:rPr lang="cs-CZ" sz="2400" dirty="0"/>
              <a:t>je na světové špičce v automobilovém, elektrotechnickém, strojírenském a chemickém průmyslu.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3188" y="3861048"/>
            <a:ext cx="5400600" cy="28007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město: </a:t>
            </a:r>
            <a:r>
              <a:rPr lang="cs-CZ" sz="3200" dirty="0" smtClean="0">
                <a:solidFill>
                  <a:srgbClr val="FFFF00"/>
                </a:solidFill>
              </a:rPr>
              <a:t>Berlín</a:t>
            </a:r>
          </a:p>
          <a:p>
            <a:r>
              <a:rPr lang="cs-CZ" sz="2400" dirty="0" smtClean="0"/>
              <a:t>Počet obyvatel: 81 831 000</a:t>
            </a:r>
          </a:p>
          <a:p>
            <a:r>
              <a:rPr lang="cs-CZ" sz="2400" dirty="0" smtClean="0"/>
              <a:t>Jazyk: němčina</a:t>
            </a:r>
          </a:p>
          <a:p>
            <a:r>
              <a:rPr lang="cs-CZ" sz="2400" dirty="0" smtClean="0"/>
              <a:t>Státní zřízení: republika</a:t>
            </a:r>
          </a:p>
          <a:p>
            <a:r>
              <a:rPr lang="cs-CZ" sz="2400" dirty="0" smtClean="0"/>
              <a:t>Hlava státu: </a:t>
            </a:r>
            <a:r>
              <a:rPr lang="cs-CZ" sz="2400" dirty="0"/>
              <a:t>Joachim </a:t>
            </a:r>
            <a:r>
              <a:rPr lang="cs-CZ" sz="2400" dirty="0" err="1"/>
              <a:t>Gauck</a:t>
            </a:r>
            <a:endParaRPr lang="cs-CZ" sz="2400" dirty="0" smtClean="0"/>
          </a:p>
          <a:p>
            <a:r>
              <a:rPr lang="cs-CZ" sz="2400" dirty="0" smtClean="0"/>
              <a:t>Měna: Euro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1575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5940152" y="116632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45782" y="3226993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Hamburský přístav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107504" y="3732471"/>
            <a:ext cx="24721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Brandenburská brána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860032" y="918012"/>
            <a:ext cx="12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Drážďany</a:t>
            </a:r>
            <a:endParaRPr lang="cs-CZ" dirty="0"/>
          </a:p>
        </p:txBody>
      </p:sp>
      <p:pic>
        <p:nvPicPr>
          <p:cNvPr id="2" name="Picture 2" descr="http://upload.wikimedia.org/wikipedia/commons/thumb/a/a6/Brandenburger_Tor_abends.jpg/1024px-Brandenburger_Tor_abend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170" y="4151274"/>
            <a:ext cx="2765967" cy="248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upload.wikimedia.org/wikipedia/commons/4/45/Dresden_from_Albertbr%C3%BCck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31" y="116632"/>
            <a:ext cx="4681521" cy="3120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8/8a/CTB-CTW_Port_of_Hamburg-Waltersho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95048"/>
            <a:ext cx="4115916" cy="274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27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52120" y="116632"/>
            <a:ext cx="215475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polsko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 descr="http://interval.cz/podklady/1999-2008/hrazdila/535/polsk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178" y="620688"/>
            <a:ext cx="3362241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87004" y="368078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Varšava – centrum města</a:t>
            </a:r>
            <a:endParaRPr lang="cs-CZ" sz="2000" b="1" dirty="0"/>
          </a:p>
        </p:txBody>
      </p:sp>
      <p:pic>
        <p:nvPicPr>
          <p:cNvPr id="4098" name="Picture 2" descr="http://upload.wikimedia.org/wikipedia/commons/thumb/1/12/Flag_of_Poland.svg/1024px-Flag_of_Poland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9797"/>
            <a:ext cx="2779554" cy="173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a/af/FB_Warszawa_panorama.jpg/1920px-FB_Warszawa_panoram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054" y="4437112"/>
            <a:ext cx="6506670" cy="224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04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2588" y="404663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rgbClr val="00FF00"/>
                </a:solidFill>
              </a:rPr>
              <a:t>Polsko </a:t>
            </a:r>
            <a:r>
              <a:rPr lang="cs-CZ" sz="2000" dirty="0" smtClean="0"/>
              <a:t>je</a:t>
            </a:r>
            <a:r>
              <a:rPr lang="cs-CZ" sz="2000" dirty="0" smtClean="0">
                <a:solidFill>
                  <a:srgbClr val="00FF00"/>
                </a:solidFill>
              </a:rPr>
              <a:t> </a:t>
            </a:r>
            <a:r>
              <a:rPr lang="cs-CZ" sz="2000" dirty="0" smtClean="0"/>
              <a:t>osmý </a:t>
            </a:r>
            <a:r>
              <a:rPr lang="cs-CZ" sz="2000" dirty="0"/>
              <a:t>nejlidnatější stát </a:t>
            </a:r>
            <a:r>
              <a:rPr lang="cs-CZ" sz="2000" dirty="0" smtClean="0"/>
              <a:t>Evropy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z</a:t>
            </a:r>
            <a:r>
              <a:rPr lang="cs-CZ" sz="2000" b="1" dirty="0" smtClean="0"/>
              <a:t>e </a:t>
            </a:r>
            <a:r>
              <a:rPr lang="cs-CZ" sz="2000" b="1" dirty="0"/>
              <a:t>severu má Polsko přístup k Baltskému </a:t>
            </a:r>
            <a:r>
              <a:rPr lang="cs-CZ" sz="2000" b="1" dirty="0" smtClean="0"/>
              <a:t>moři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Polsko </a:t>
            </a:r>
            <a:r>
              <a:rPr lang="cs-CZ" sz="2000" b="1" dirty="0"/>
              <a:t>je členskou zemí Evropské </a:t>
            </a:r>
            <a:r>
              <a:rPr lang="cs-CZ" sz="2000" b="1" dirty="0" smtClean="0"/>
              <a:t>unie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Polsko </a:t>
            </a:r>
            <a:r>
              <a:rPr lang="cs-CZ" sz="2000" b="1" dirty="0"/>
              <a:t>je průmyslově-zemědělský stát s významnou těžbou nerostných </a:t>
            </a:r>
            <a:r>
              <a:rPr lang="cs-CZ" sz="2000" b="1" dirty="0" smtClean="0"/>
              <a:t>surovin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h</a:t>
            </a:r>
            <a:r>
              <a:rPr lang="cs-CZ" sz="2000" b="1" dirty="0" smtClean="0"/>
              <a:t>lavní průmyslové </a:t>
            </a:r>
            <a:r>
              <a:rPr lang="cs-CZ" sz="2000" b="1" dirty="0"/>
              <a:t>odvětví jsou těžební průmysl, strojírenství (osobní auta, autobusy, lodě), hutnictví, chemický, elektrotechnický, textilní a potravinářský </a:t>
            </a:r>
            <a:r>
              <a:rPr lang="cs-CZ" sz="2000" b="1" dirty="0" smtClean="0"/>
              <a:t>průmysl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/>
              <a:t>v</a:t>
            </a:r>
            <a:r>
              <a:rPr lang="cs-CZ" sz="2000" b="1" dirty="0" smtClean="0"/>
              <a:t> </a:t>
            </a:r>
            <a:r>
              <a:rPr lang="cs-CZ" sz="2000" b="1" dirty="0"/>
              <a:t>zemědělství převažuje rostlinná produkce nad živočišnou.</a:t>
            </a: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79712" y="4077072"/>
            <a:ext cx="5256584" cy="2308324"/>
          </a:xfrm>
          <a:prstGeom prst="rect">
            <a:avLst/>
          </a:prstGeom>
          <a:ln w="38100">
            <a:solidFill>
              <a:srgbClr val="00FF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</a:t>
            </a:r>
            <a:r>
              <a:rPr lang="cs-CZ" sz="2400" dirty="0" smtClean="0"/>
              <a:t>: Varšava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38 511 824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polština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 err="1">
                <a:hlinkClick r:id="rId2" tooltip="Bronisław Komorowski"/>
              </a:rPr>
              <a:t>Bronisław</a:t>
            </a:r>
            <a:r>
              <a:rPr lang="cs-CZ" sz="2400" dirty="0">
                <a:hlinkClick r:id="rId2" tooltip="Bronisław Komorowski"/>
              </a:rPr>
              <a:t> </a:t>
            </a:r>
            <a:r>
              <a:rPr lang="cs-CZ" sz="2400" dirty="0" err="1">
                <a:hlinkClick r:id="rId2" tooltip="Bronisław Komorowski"/>
              </a:rPr>
              <a:t>Komorowski</a:t>
            </a:r>
            <a:r>
              <a:rPr lang="cs-CZ" sz="2400" dirty="0"/>
              <a:t> 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2226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57639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2" name="Obdélník 1"/>
          <p:cNvSpPr/>
          <p:nvPr/>
        </p:nvSpPr>
        <p:spPr>
          <a:xfrm>
            <a:off x="897608" y="4522239"/>
            <a:ext cx="7697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Š</a:t>
            </a:r>
            <a:r>
              <a:rPr lang="cs-CZ" dirty="0" smtClean="0"/>
              <a:t>tětín</a:t>
            </a:r>
            <a:endParaRPr lang="cs-CZ" dirty="0"/>
          </a:p>
        </p:txBody>
      </p:sp>
      <p:pic>
        <p:nvPicPr>
          <p:cNvPr id="4103" name="Picture 7" descr="Krak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628" y="2740710"/>
            <a:ext cx="2863447" cy="392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5933628" y="2750374"/>
            <a:ext cx="965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Krakov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89326" y="4202460"/>
            <a:ext cx="30668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Koncentrační tábor Osvětim</a:t>
            </a:r>
            <a:endParaRPr lang="cs-CZ" dirty="0"/>
          </a:p>
        </p:txBody>
      </p:sp>
      <p:pic>
        <p:nvPicPr>
          <p:cNvPr id="4107" name="Picture 11" descr="Wieliczka, Solné doly, kaple svaté King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258" y="222830"/>
            <a:ext cx="19050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580112" y="157639"/>
            <a:ext cx="22260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Solný důl </a:t>
            </a:r>
            <a:r>
              <a:rPr lang="cs-CZ" dirty="0" err="1" smtClean="0"/>
              <a:t>Wieliczka</a:t>
            </a:r>
            <a:endParaRPr lang="cs-CZ" dirty="0"/>
          </a:p>
        </p:txBody>
      </p:sp>
      <p:pic>
        <p:nvPicPr>
          <p:cNvPr id="5122" name="Picture 2" descr="http://upload.wikimedia.org/wikipedia/commons/thumb/e/e8/Birkenau_gate.JPG/800px-Birkenau_gat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743" y="4522239"/>
            <a:ext cx="2938235" cy="220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upload.wikimedia.org/wikipedia/commons/thumb/2/2c/09_Szczecin_SZN.jpg/640px-09_Szczecin_SZ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7" y="891441"/>
            <a:ext cx="2472086" cy="349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10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6408" y="386284"/>
            <a:ext cx="31790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slovensko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146" name="Picture 2" descr="http://upload.wikimedia.org/wikipedia/commons/thumb/e/e6/Flag_of_Slovakia.svg/800px-Flag_of_Slovakia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78171"/>
            <a:ext cx="2884230" cy="192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upload.wikimedia.org/wikipedia/commons/thumb/7/7b/Eu_location_slovakia.svg/800px-Eu_location_slovakia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052" y="3299790"/>
            <a:ext cx="4433358" cy="332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80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60648"/>
            <a:ext cx="806489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B0F0"/>
                </a:solidFill>
              </a:rPr>
              <a:t>Slovensko </a:t>
            </a:r>
            <a:r>
              <a:rPr lang="cs-CZ" sz="2000" dirty="0"/>
              <a:t>je vnitrozemský </a:t>
            </a:r>
            <a:r>
              <a:rPr lang="cs-CZ" sz="2000" dirty="0" smtClean="0"/>
              <a:t>stát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n</a:t>
            </a:r>
            <a:r>
              <a:rPr lang="cs-CZ" sz="2000" dirty="0" smtClean="0"/>
              <a:t>a </a:t>
            </a:r>
            <a:r>
              <a:rPr lang="cs-CZ" sz="2000" dirty="0"/>
              <a:t>východě sousedí s Ukrajinou, na jihu </a:t>
            </a:r>
            <a:r>
              <a:rPr lang="cs-CZ" sz="2000" dirty="0" smtClean="0"/>
              <a:t>s Maďarskem</a:t>
            </a:r>
            <a:r>
              <a:rPr lang="cs-CZ" sz="2000" dirty="0"/>
              <a:t>, na jihozápadě s Rakouskem, na západě s Českem a na severu s </a:t>
            </a:r>
            <a:r>
              <a:rPr lang="cs-CZ" sz="2000" dirty="0" smtClean="0"/>
              <a:t>Polskem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Slovensko má rozvinutý </a:t>
            </a:r>
            <a:r>
              <a:rPr lang="cs-CZ" sz="2000" dirty="0" smtClean="0"/>
              <a:t>zemědělský průmysl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Slovensko je převážně hornatá </a:t>
            </a:r>
            <a:r>
              <a:rPr lang="cs-CZ" sz="2000" dirty="0" smtClean="0"/>
              <a:t>země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c</a:t>
            </a:r>
            <a:r>
              <a:rPr lang="cs-CZ" sz="2000" dirty="0" smtClean="0"/>
              <a:t>enným </a:t>
            </a:r>
            <a:r>
              <a:rPr lang="cs-CZ" sz="2000" dirty="0"/>
              <a:t>bohatstvím přírody jsou četné minerální </a:t>
            </a:r>
            <a:r>
              <a:rPr lang="cs-CZ" sz="2000" dirty="0" smtClean="0"/>
              <a:t>prameny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c</a:t>
            </a:r>
            <a:r>
              <a:rPr lang="cs-CZ" sz="2000" dirty="0" smtClean="0"/>
              <a:t>hladné </a:t>
            </a:r>
            <a:r>
              <a:rPr lang="cs-CZ" sz="2000" dirty="0"/>
              <a:t>i teplé prameny umožnily vznik desítek lázeňských míst, z nichž si některá získala evropskou pověst např. </a:t>
            </a:r>
            <a:r>
              <a:rPr lang="cs-CZ" sz="2000" dirty="0" smtClean="0"/>
              <a:t>Piešťany, Trenčínské Teplice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Nejteplejší </a:t>
            </a:r>
            <a:r>
              <a:rPr lang="cs-CZ" sz="2000" dirty="0"/>
              <a:t>prameny vyvěrají v Piešťanech a mají teplotu až </a:t>
            </a:r>
            <a:r>
              <a:rPr lang="cs-CZ" sz="2000" dirty="0" smtClean="0"/>
              <a:t>70° C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Průmysl: hutnictví železa, zbrojní průmysl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Neznámějším, nejvyšším a nejnavštěvovanějším pohořím Slovenska jsou </a:t>
            </a:r>
            <a:endParaRPr lang="cs-CZ" sz="2000" dirty="0" smtClean="0"/>
          </a:p>
          <a:p>
            <a:pPr algn="just"/>
            <a:r>
              <a:rPr lang="cs-CZ" sz="2000" dirty="0"/>
              <a:t> </a:t>
            </a:r>
            <a:r>
              <a:rPr lang="cs-CZ" sz="2000" dirty="0" smtClean="0"/>
              <a:t>    Vysoké </a:t>
            </a:r>
            <a:r>
              <a:rPr lang="cs-CZ" sz="2000" dirty="0"/>
              <a:t>Tatry</a:t>
            </a:r>
            <a:endParaRPr lang="cs-CZ" sz="2000" dirty="0" smtClean="0"/>
          </a:p>
          <a:p>
            <a:pPr marL="342900" indent="-342900" algn="just">
              <a:buFont typeface="Arial" pitchFamily="34" charset="0"/>
              <a:buChar char="•"/>
            </a:pP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707904" y="4365104"/>
            <a:ext cx="5112568" cy="2308324"/>
          </a:xfrm>
          <a:prstGeom prst="rect">
            <a:avLst/>
          </a:prstGeom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Bratislava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5 404 555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slovenština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Ivan </a:t>
            </a:r>
            <a:r>
              <a:rPr lang="cs-CZ" sz="2400" dirty="0" err="1" smtClean="0"/>
              <a:t>Gašparovič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2254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8155" y="71046"/>
            <a:ext cx="274966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043608" y="685731"/>
            <a:ext cx="333375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Vlkolínec</a:t>
            </a:r>
            <a:r>
              <a:rPr lang="cs-CZ" sz="2000" b="1" dirty="0" smtClean="0"/>
              <a:t> - </a:t>
            </a:r>
            <a:r>
              <a:rPr lang="cs-CZ" sz="2000" dirty="0"/>
              <a:t> </a:t>
            </a:r>
            <a:r>
              <a:rPr lang="cs-CZ" sz="2000" dirty="0" smtClean="0"/>
              <a:t>rezervace </a:t>
            </a:r>
            <a:r>
              <a:rPr lang="cs-CZ" sz="2000" dirty="0"/>
              <a:t>lidové architektury je zapsána v UNESCO jako kulturní dědictví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9607" y="309524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Bratislava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422046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Tatry</a:t>
            </a:r>
            <a:endParaRPr lang="cs-CZ" sz="2000" b="1" dirty="0"/>
          </a:p>
        </p:txBody>
      </p:sp>
      <p:pic>
        <p:nvPicPr>
          <p:cNvPr id="7171" name="Picture 3" descr="C:\Users\uživatel\AppData\Local\Microsoft\Windows\Temporary Internet Files\Content.IE5\M96NF4NN\MC90043434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60660"/>
            <a:ext cx="2430512" cy="326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upload.wikimedia.org/wikipedia/commons/e/e3/Vlkol%C3%ADnec_Main_stree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317" y="188640"/>
            <a:ext cx="3343797" cy="250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upload.wikimedia.org/wikipedia/commons/5/59/Bratislava_Monta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987" y="2204864"/>
            <a:ext cx="3094584" cy="4610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735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0365" y="0"/>
            <a:ext cx="27751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maďarsko</a:t>
            </a:r>
            <a:endParaRPr lang="cs-CZ" sz="32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AutoShape 2" descr="data:image/jpeg;base64,/9j/4AAQSkZJRgABAQAAAQABAAD/2wCEAAkGBhQSERQUExQUFRUVFxQUGBgXGBcYFhgXGBQVFhcYFxcaHCYfFxkjGhQYHy8gJScpLCwsFR4xNTAqNSYrLCkBCQoKDgwOGg8PGiwlHyQsLywvKiwsLCwuLC8sLCksKSwsLCwsLCosLC8sLCwsLCwsLCwsKSwsLCwsLCwsLCwsLP/AABEIAK4A6AMBIgACEQEDEQH/xAAbAAACAwEBAQAAAAAAAAAAAAADBAECBQAGB//EAEYQAAEDAgQCBQcKBQIFBQAAAAEAAhEDIQQSMUEFUSJhcYGRBhMzc6Gx0RQjMkJTk7PB0vAVUpKy4RZiJEOC0/E0Y3KDov/EABoBAAIDAQEAAAAAAAAAAAAAAAECAwQFAAb/xAAuEQACAgEEAQMDAgYDAAAAAAAAAQIDEQQSITFBEyJRYXGhFIEyM5Gx8PEFIyT/2gAMAwEAAhEDEQA/APccM4ZR8xRJo0fRUj6On9m3/al6uHpZnRSoBoiD5pk9wyrS4X6Cj6qj+E1XOEaTJk9RMjuCP3A8mJgsJRaXA06RFyJp07kf9NpCXrcPpZjFOlGvo2cv/itXidVmgALufLw3WerlUU3vKtjwtoo/h9L7Kl92z4Ko4fSn0VL7tnwTT1Q6+HuVnBWYE8PpfZ0vu2fpVncOpR6Kl92z4Ii6bLsHbhb5BS+ypfds+Cq7AU49HT+7Z8EwodojhEeWB+QU/s6f3bPgu+QU/s6f3bPgjrl2EdlgPkFP7On92z4LvkFP7On92z4I65dhHZYBuApz6Kl92z4I7OH0o9FS+7Z8FZjCSe5auF4Q4ktIM6TEiYBIzAxmgm3UOajsnGC5Jq4ykZbOGUj/AMql92z9KeHkuzK0+aZmLXvLfNMs1um2rjYCF6Dh3CKYBBOY9HMLdB46RiNOXcnuIVMglsBziG5okgCXW9vis+zVY5XRdhR8nl3+R7SCG0qWZjWEyxnSLgSY6No0i/csupwqm0kGlSBBgjzbNfBehq4jNnYC97oJBE5w8jojMCBlMaHQA7IWJ4E5jHOguOtiLAayN5HI2hPRqFJZkJbVteEYP8PpfZUvu2fBd/D6X2VL7tnwTlXDub9Jrm9oI96GrywytyL/AMPpfZUvu2fBR/D6U+ipfds+CZUbo4OyA/h9L7Kl92z4KW4CmLinSt/7bP0rQw3D31Guc0Ahut+qYHOyWS+18B5XI5gauHYzI7DUndeSmZmebbDSyz6vDaRzFtFmUCbspmJtc5bibSiI2GxbqZJEXEEHRw5EcknpqOXEbe3wzKx+ApeZqfNUvR1P+Wz7N3UoXpMXwRj8JUqBxB8zVNtJ82+0HSNNVKhlbFksYSQpw3ieWhTB6RFOlBGkebbE+5EfxZ14AHthZPDvQ0vV0vw2phSRoiuxHbI5zkOSVdwUgKwQdggFVHhVyLsg2giuKkhQURCqh2ilQ7REUlTClqlcHBREbTXNYipWx4xDYSiHHLFyQJkgC+rjfuOl1tYjiDsmSk1mUNg5SbSL5SNYB1sZG6DS4a6kw5iGuqQ0iSSWySQREAwNeUq7hzvffXuPjZYWrv8AftibGnp9u6R2Hc6kS9kFpFxc2JmRFzqT3nWYTBqufGZwdlFoEa7kC2luztQKzCGkN3DhHaDEd6mk+Y62t9n/AJWc5vGE+C7hZy0E4bh2U3utBfo4ydAZaOs69fctE0z5sueZ+tFhYGYdzss3DtFVwFok+DLmDsSQE9xWuwFrXFwBJLo0AkQXW0zR4q/Q5SXJSuUYvKNGpTDrGCLyNu9eX4t5PuYc1MEt5C5b3akL0GGqNc0lpkEuMgzedkYPPUevTxU8JyrfBFKKmuTwAWmeCzR860k9HNlIGkmb7xHJB4y0Cs8CBpYaAxcJyvQdVoU3Uw7oAtLZ1g3d16adavzm8Ra4yVIxXKM3D1nwabJh+oGpWj/AsjC+q6wElrddLAHczG0LT4Lw/wA2wFzYeZnnE2HsCbxFIOLQ4SJNjpIEiecRp19Sr2X84j1/cljXxlmJgOAZ5e8FjXdJrWkaOvfssnavk+0UsrdSQS4i5AJO2hgxZaoXONioXbNvslUIiHEqIZhazWiGijVAH/1vUIvGT/w1f1Vb8Ny5IhzwvDvQ0vV0vw2piFn4A/NUvV0/7Gp5hWzjgzN2WEpU5IGnPTTfVaFThjXGl5s5sxLXFokCCOlfQ5TJCzgV6nyfqg0j0csGJvlPZM+zdVr5Sh7kT1JS4YhR8mpjM4i14AsZII9x8VTjHBw0Z2C31ha1hcdUr0jKMkkmAPEwsDjHF2w6nTvJhxIBBEbHnP5qtXZZOSJ5whGJgPYqOZZFQ6oK00UGChQ4WUqHaJiIsFdjVREYUGPEJCb4ThBUrMadJk9gE260qBNgvUcMoMw4OZzS4mC4XDTlHQkSZVa+xQj9SzVDdIVrVHF5L7ZZaNLC0kkayRqppMiQbjVvYdu5DpXAkG+/XJMnlJujjTqPsXmZvLb+TeisJISxeLDIbE/kFGCqhwiLtAEdWkpHHOl5vOg/wn8HhMgn6xF+XUFetprrojJ/xMpwsnO1pdIa82QWuafokQ2wBJIBk7yCfFaRblcWuBLXl0O2Ekw0jbUwd7clkeedl+iQ4QRoRIM3PKy3MPTbdzSYPMzfv3AtySadvDTDeuU0eY4gPM1iKTnNAjQ6GNOvvXU+M1T0Q4SSBmgTyF9PYnONYJz3uqNaCGQCNSSOodWvUiUeH08QC8B1N03AiO2I3/JaynDanJZ+pn7ZZaQzheBsY12eHucDJImOzvvKZwGHDGhnKY6wXEg+2FalmjIZJAHT2MyJPJ1rhEbBN9R3HUiVTlJvtk6SXQQNVHtuLaT7o/MqQ6DGvLxjXkikzskGAOZPVy2vzVxGWeqfYpJQa4ik/azlxy7M/wAocc0Yes1sE+aqyeXzbtOtQsziZ+Zq+qq/huXJkHJ53h/oqXq6f4bU20pTh/oqXq6f4bU2Ft+DJXYQuVqeJLSC0kEaIBKguQxkbdgfxXGqlRuVzpHYBPbGqTa66HK5qCgorCQHNyfIwuIQ2uKuRK5jrkEaRVXMTBKHl3RyI4ogMVwyFZaXBMO1zy5wcckEBozTMgyI0hJZPZHJJCGXg0OFcFZlDnk5jpqMsT1TM37kTiTAHMYBDcriBvOZsk8zG560/hnTFoBFhoQNvZCX4k0HI4GYcWR2i/YRlnvPNYd85TTbNaqMYtCLXO6WYSNiLGOsc/gs/HY4/RabCxI3WmDOYXEQOU22K884yTOslDQVRsm3JdB1k3CKUX2P8Owv1z1wPz7U3iC7L0df8HTrQOF/QPafcFenhLAEkAZog3vF52OviodTLN0tz6Y9KxWtq7BVq5y5XWPXcOBtBAvv7Fv8KeSxwOgcQDubCZ5kG09Sxfkr3OJM5W7gweYaTGptfYdaLwfjJFTzNRrW3cBFoI+rHLkfep6aW47kQW2pPazUwjQ2q4XJIEukdItEkuAiDBF42TRcCA4GdI7/AN+xZeJwjvlDKlPOZID/AOTLBnrm2nYtJ77tuIMxzJiRHdKmkumQp9ou4bj9/v8ANUc6e20dRM+xFQ32M2sN9NUgxZwGp/e6sFRjdzr7lIpdviVwSKoBB6iJ64uhcVHzXePzRhTiUDHtHmnd0XOq4KPNcTb8zW9VU/DeuVuKehreqq/huXJ0DB5/h3oqfq6f4bUwXJfAH5ql6un+G1GW0jJbOXLlLQiKcGqwCs9SWoZJEiM6u1yENUUQEraSyNHLZKqefUm6WGBZmIcSSQ0De2/LdL1KZbYiLaKCF0LJOK8E0q5QSb8kJ7gx+dDZjPYkWMC8A7TA8EimMBi/NPDsodGx94OxT2x3RaQsHiSZ7Km3pe2b+zZZOP4qCKdtQKpuLTmb3xee5I8V44aoDGgtbvzd1W2SuDoh7XNNoIdYXOtisq2nZXmX7/Yvws3TxE0KuJBEgnpRECT3f5WViy0kZQQd5BG9j2lP16DmtdFgBaNgAYEEfuVlEHXmYnriUugrW7cnwvzkbVzeMNFqNYtMg92x7U441n7QOq3+UkGGCYJEQTsJWphsQ4tBy2mLa26j8VNrJKD3xim84y+fwR6ZOS2tv54CcFwlTpuD8sdEgjMdnaTYX5rTZwlvnjUN3Tm6hbLpvoSg8BGWm9kEZXOcJ1IeS6T1zI/6etajbEkmxiLaaDvkpPVcuV5+AOtLhlpSOUtcQD5yDnDSRmbNoHVBkT1p3flt/lJjBubWNQOOUtgt5m9xbbl19yEQyGpPKO34Li33C/ehOxoEZg5pJgAi5M2g6T3o+/d+ZQOOAXONrKVLUAgMUQxpJnaOtxIA9qrxEfNO7lbH0M4a0G8gydspBmPrHqNlHFD812kfmj4CuzzXE/QVvVVfw3Llbi3oa3qqv4blyKOPOYD0VP1dP8NqOgcP9FS9XT/DajrbRjvs5XCopCJyCMauqPVS9UAmUBs+ES3VMFDYyLlaFPBkRLM1ybEbCw7Lk9cAKtqNRClZkWKKZWPgY4VW6BEGRsN5n2pDGl2ZxcIJ29yvSxRYTlsCRt0o6p0705xKhmYHjZs33Gvis2v/AM926S4l5/z6l+f/AHVYT5iZa5cuWyZg1gaQu8kjL8NeajAzmB+qTlkjXq7ZCphGSSJgFsT1zLb7XRP4fUM33JubE84WTbJKc1KS5x38fT6mhBNwi0uguKxcZ2XP0R1W9spBHw2Cc4nYCxnXwR63DbjKe2e0chZSVW6fT+xPnyLOF13uwEwElkANiSDM3PcOUIwlg0GUfyzYbmDr3e1EygNLW0wDIMhxO9wZG8R1SjYCj5yC4Qy5h0gu5W5duvWsuxepY3HpvJdi9kFu7QbBZmF5NN1wBtmgTPRm4vNr69S0aVcO2Jg+BHPrurVGAi990Cl0XXmHkEEWAdABaSNJtE9YVqMVFYRWbbeRk0ydTp496qw7biys49G2nuvfvUVKYBHPtMpgFKrZtG894uD3KRPVp8VzGGZmdh2fFEyX7vzKByQA4mDDgW9f1fHbsK44oTDekRrliB2nSerVL8UpdOlmEszG1rvNmh0/Vue8J1rQIAsBysAmeMZBznBTCVJmQWm+vba4sQo4q35o9UFHqU9O0fv2pfilSKbo3slHSweb4qfmavqqv4blypxWofNVwADFJ+8a0nnSNoUJkAwOH+iperp/htR0vw70NP1dP+xqYW2jHZyhp5qSVUlEBwej0tEoUWlU1C5o6MsMala7a7WAZnAnW0kmbysanorKlqNMr2svhF6m/wBJPC5GsBSzPuGxex8YA3WkHDLEjQj8lj0XtEktzcht2lGdxJ0aNAAiIsqOq01ls8x6/oW6L4Qjz2UxdJrXQ0zz7VfBUm/TMEaaTeRliyLRwReC5wAJNrCO9vJXqUmNDQW5SHN0IyuE3ubkAXix0UV+q9iqTy/LJKqPd6jX2QzRpQG22AO/dO4mVdwg8vd/hGA2KHXcREAXOWTMCx27bd6zMl7aAouhz55g+I/wjZUE4VwJLXSSAIddpEkgQPo6m457qzcTlOWpDTAIvIOgOt9Tv8Y77Ax8lyTeInYe660cFi2im2C4iBfK6L3gkSBExraFnGsCbEE2GUdImTaw3lbWAoltMB2onS8CZA7phWtOu2V7/CBuxjcsy0DnmCAKhLgQ3MAABLo6QJuG38Y2WjUaHA6G29/el25aYDbNEw3YXOg2HYrhVfAXCVJBBFw4gjUTr3iIRKrtO38il6lIyHNyh2hkajkYvqAqurmSHiBqHNkjS07jt0sgHwMAqalcNGZ2lhpJkmAABqZQ21QQDzvIuIOhkbIVU5nMaDaQ8xyaTHiSPAopAzgmpSzul30QIAneekT7B4qv8Rp26bQD+/346KrGueRnaMkExIIJnoyN7d089lOKg5weYEd2vvHiuONFnEaZgZgZ0Iu3qvog8XeMgE/SJI7gZ7dQsNuGEky4SZImBt4XE955q7sPF2kgwdekI5QTbu9q7gbkTxRDqFdwIk0qvWQ3zby0HlzjrXK/EmxRrEmSaVSTYaUnwI7z4rkyAed4b6Kn6un+G1Mpfh5+ap+rp/htR8y2kY5zihyiZkN6ZCshcDdRK6Vwow3EIzagKSlRmQwOptGphw2enMdS0sNRY0Eg5gecHRYNHEbFafD8RBLdjO26y9dTJwck39vBp6S2O5LH7mm43t47IoFoMGVTzgQa78zSJjQTE2zaQbGRZYBsJHMdka5+RwbrOV2UAWBAjQ625qlbGtLSAHP20dGschbdcMZUqMEuYGkRlyTaOu17W0hLOw9NjQTNrAic033G3UpHFNpQy2KpYTc8IYeA0OcXvOVusxAAJm0Ak8z1LJHlOwMbFN2YxmBNrCJLrl09i0qGEbUbFVxLYYH9LctzBrcu83kjbVJVPJJnnB8982XQBlPnACCYOYAG4iY7lzosa6JqraE3vbK8D49VdXbLGvAzGwyloIic07acyvUO4s6YDCDa5Ij2XKx+G8OZQzMBJdIJO7hfKQBo3XsMynnPmCljZOtbQWxqtluiuB6njXFmZxBg5HWgtJMA6wW3BvsdSnHHNIcB2agjsKwauLDW1Ac2Utg5Yk2fIk6WdPu3STOOP84CXWjLDpDY5mL7Sea1KIytjlGVa1CWD09Kp0iBMDeOjMiwPjooxddv0LFzgbZgNom/btdZHFMTWa1sPphrgbsOXaR9I6RoQi8BwhA84+CX3BIl0c835KTYtu7JHu5xgfAc1gDBJADRysAMxk6WmFPmMogEzlgm0nWTOxuT2lMZZ3jdDqkfvtKjTGwAw2ItlIggaaWFpHVpbbwWfxetdvSFpkSNbajsWTxfi5dUhhLQ0kSCb7E+z2LOZTL5OvM/vdXI6fjMngru7nEVk32PlXcbJVlQNE3Og6zsPehYzHlgnLrNpvAFzAEb81VUW3hFjdhZZfig+Zq+qq/hPXJapis+FqumZp1vw3aKEXFp4Z0WmsmTw/0VL1dP8NqYS/D/AEVL1dP+xqYK2UZLIVXhS4quZEVlQFE3K5QERQgYStKhwjO3NIA237exZrHbLawtP5pzulInRzgDYagFUddbOqvdB45L+iqhZPElngXPBzaCPApjD0PNyXCRESJcNdwLjTX3J4GBGaSBEmBPWoaYkLDnrbpx2Sff0NmGjqhLdFFW49kHpgxJjeOw63SzeKMvmBHLdCx3EpkNaNxJgmNLclmOHNXdN/x6lFu1Yz1yU9RrXCSVT6HGY98w0kNEkDWB18/8rUcBVYL2PsP72WTgqRLXkRAF+zW3gow2NLHTqNxzUtulUv5OE4/75I69Q44dvKkM4TEeZe+QSCA0gGLgy1zeRHPrWz/FjVYMpu0hzy45Ya0iSJm7pyx1naJzqbqdYHZ1r7jXxCDw4Za9OHdEuF9AQDMEeCCatzuWJrsZp1428xfRvcUe19Frx0S4sLTADrkG06W9iSDHH6wjqaZ9pICmvWaG1G5WgZnAVD0oJfMgRaCSNYss52O1aHvAPRkBvPVsXAWdOErZexZwXYyjWvdwV4u6OjmJi5mNYgXHVss91VavEqbKhhlN7YtJEA21IOhQ2cNDdb/vdbFE4UVKL7Mu6E7ZtroyMZVe91Jud7S+rSpZhBcGkwQ3MCBbqV+J8QdgajGNxOLOYS6Dh4a06EA0CCdeWiex+HaDhyBH/E0P7k75TBowlckfUjS8yMvdJS2WqfXXwSV17O+zIf5TvJ+bxeJIyyC5uGBJOwb5j/zslcb5T4ijk87XrHO0ODmHC5S0mLTQ1BttdYvBcUQYawPfdrWkS6XaOZ/uaRPYV66pwVvmaTqrB5xmVljYZqmYuA2cZ12USiiVvgoeCUyQfldYTcw7CQOq1L3JLiddmHZbGVnOmzB8mcSJIJkUbDr9iX4xiCTAFmSJtlmdc25jXkV5jGUSajTza8zIOjgCe5NJt8NleEk5YSNrEeU2mWrijpId8mFxBkEUTvtG3ctXgeDrYtrnVa1djQYZ6GTIB+xvaPELyeDplz2CmJfII0NwZmD2aXX1bANGUuES4kuI0c4Q0uHUcsoLjlE7SfZ5vDsd8mxQzl2R2MpS4N6TWBwEhoaA6NwL7yuUU3EUcaZ6Jq44aaHpQZ5E27x1qVH5OFuHehperp/2NRylsCfmqXq6f4bUYlbSRlNnFBVi9RKZETZC5oupAVjZcckQw3XoMGQaQkfXaAOfSBv7fBYExyTFKqY9qqavT+vFJPHJb0t3pSbayeleQlsZXAY6dwRGhO1krUfVhoERA0j2zulvkzqk5nRltfXnEfvVY1WiSalOSx+TXs1bw4wi8/gW89BtqhkrZZgqY2ntv7ER2HbrladtPyWr+rgnwjN/TTa5Zk0MQQ1zR9bX996q3DyY59g961qNIZqnRH1R/wDmfzWa5sE6craJqrFNvasMFlbikpPJenQNJwc63gSbH996Vc+Z60Sq4kQTYXCApa4PmU++v25IrZriMOjXw+ILqRBHNpIiw26NkgTGh00KHSrFswTBsexELd5HjfwVevT+jKXPDLEr/VivlGq2pNMHq9u67MshmJLNNLyJsjUca8u5ztt3clDPTS5fgkjqI8IJxHXD6x8pof3LerUQ9pa4S1wII6ivMYzEE1aAJH/qKFhp9I6L1aXY4dkiluPMinS4fkLwDqwPa0Z3A3cXybEQLi14W0ajMRSljg4ES0gkdIXbMXFxos/yywTX4V7iOlT6TTykgHtBHuCp5H8FNCkXOs+rDiP5QJyjtvJ7UAnisfw/EUDNR1VpqT9cw4g33O5nvWrwDyQZWp1Kjs4JDmskmzrSZmHNzCNOd7L0vlTwh+IpsFOMzXh1zAgggnumVocOwPmWBgcS0QGg7AAT4mT3xsjkGEeXo+TNOhUpPe76LA8zb5wEARlEOGZwt3r11GqHC0dYBBgxpZLcYruZSLqdPzr5Aa2+pMTbYLC8kcbUq1K3nWAPYGtLg3LcOd0HRuNuodaAS1BvzGO9bj/c9cgUajm0cfYEGtjovH1SDtouSeQ4FMAfmqfq6f8AY1GfovO4PyopCmwRUsxg+i3ZjR/Mju8qqUC1T+lv61sqS+THcZfBrrljf6qpcqn9Lf1Lv9VUuVT+lv6kd8fkTZL4NxsKpN1jDyppcqn9Lf1K7fKmjOlT+lv612+PyNsk/BsCktnB8PAAc7tj4/BeTZ5WUQdKn9Lf1rWd5Z0CdKv9Lf1qlqrXhKJc01Sy3I3M5Jtogsdme6CD0W3F9CR+Y8FjHyxoG2WpAIP0Gkk6/wA+miOfLShH0av9Lf1rPwy/k3m01ao3RYX+tqH8tX+ln61B8taH8tX+lv60UgPk16LNWHfMQf5gbm/MTHgk24EmcpBbNibTYX6727lnYryzoEAAVRJIPQboWuB+v1oo8t6H8tX+ln61JCyUOhJVqXYarSLSQR++pLhklRV8r8M7VtX+lv60q7yjw+YECsBr9Fvs6auQ1Kx7uypPTvPBqO4W8CbdguUq9hCt/rWh/LV/pb+tCb5Z4eXyyoZI1Yw/VH+9Rx1Ul/EhpaaL6OOivkS58p8Kb5Ko7mx/eud5VYYZehV1IPRaNex6m/VL4I/0z+Qz2dPDnniaA9rifd7V7TzZ5HwK+f4zyiwlQhj6dQs9JEAQ4Q2RFSQeuUtR4hgDm+ZrRMC79rH/AJ2k/vlTss3yyXK4bY4PomKwfnGOY5pyuEHUIeExQqMLm3a1z2knSWGCeQC8DVxXD3CDRq+LiO8GtcKlPEcNLS35O8C4IGbKTN7eeSbh8Hsj5V4WY883wfHjlupoeVGGcJ860XiHS0+BGnWvAGtw4GfkpynY5psSPtd/yRnu4ZAIwzhPUf8AupnwsgXLwfS8PWbUEsIcDu249ih2CsQAQHEl0Ay6Rz1G2nJfNaVfhzbtw9Rp6sw91ZM0+IYCDNGt4v8A+8l3DYNqm2aOO5irjpHL6R02ULFHlVhadOrSp06jR5qrENBkvY5zi4moSST2+1clOP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http://upload.wikimedia.org/wikipedia/commons/thumb/4/4d/EU_location_HUN.png/290px-EU_location_HU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885" y="160338"/>
            <a:ext cx="3294525" cy="247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075" y="588627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Tokajské víno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4799" y="3933056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Budapešť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7869" y="6165304"/>
            <a:ext cx="34556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Typická maďarská zelenina</a:t>
            </a:r>
            <a:endParaRPr lang="cs-CZ" sz="2000" dirty="0"/>
          </a:p>
        </p:txBody>
      </p:sp>
      <p:pic>
        <p:nvPicPr>
          <p:cNvPr id="8194" name="Picture 2" descr="http://upload.wikimedia.org/wikipedia/commons/thumb/c/c1/Flag_of_Hungary.svg/1024px-Flag_of_Hungary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20562"/>
            <a:ext cx="2160240" cy="1482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uživatel\AppData\Local\Microsoft\Windows\Temporary Internet Files\Content.IE5\3A9WNVSX\MP9004487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27" y="988737"/>
            <a:ext cx="1530831" cy="229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uživatel\AppData\Local\Microsoft\Windows\Temporary Internet Files\Content.IE5\MBNJE0WS\MP90038785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910" y="356113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http://upload.wikimedia.org/wikipedia/commons/thumb/1/17/Parliament_of_Hungary_2010_02.JPG/1024px-Parliament_of_Hungary_2010_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51" y="4446991"/>
            <a:ext cx="4777705" cy="211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287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90228"/>
            <a:ext cx="835292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Maďarsko </a:t>
            </a:r>
            <a:r>
              <a:rPr lang="cs-CZ" sz="2000" dirty="0" smtClean="0"/>
              <a:t>je </a:t>
            </a:r>
            <a:r>
              <a:rPr lang="cs-CZ" sz="2000" dirty="0"/>
              <a:t>mnoha lidmi vnímáno jako země lázní, vína a ostrých </a:t>
            </a:r>
            <a:r>
              <a:rPr lang="cs-CZ" sz="2000" dirty="0" smtClean="0"/>
              <a:t>jídel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Asi nejtypičtějším znakem </a:t>
            </a:r>
            <a:r>
              <a:rPr lang="cs-CZ" sz="2000" dirty="0" smtClean="0"/>
              <a:t> </a:t>
            </a:r>
            <a:r>
              <a:rPr lang="cs-CZ" sz="2000" dirty="0"/>
              <a:t>je jazyk. </a:t>
            </a:r>
            <a:r>
              <a:rPr lang="cs-CZ" sz="2000" dirty="0" smtClean="0"/>
              <a:t>Maďarština</a:t>
            </a:r>
            <a:r>
              <a:rPr lang="cs-CZ" sz="2000" dirty="0"/>
              <a:t> </a:t>
            </a:r>
            <a:r>
              <a:rPr lang="cs-CZ" sz="2000" dirty="0" smtClean="0"/>
              <a:t>patří k </a:t>
            </a:r>
            <a:r>
              <a:rPr lang="cs-CZ" sz="2000" dirty="0"/>
              <a:t> </a:t>
            </a:r>
            <a:r>
              <a:rPr lang="cs-CZ" sz="2000" dirty="0" smtClean="0"/>
              <a:t>ugrofinským jazykům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Maďarsko je převážně rovinatá nebo mírně zvlněná země</a:t>
            </a:r>
            <a:r>
              <a:rPr lang="cs-CZ" sz="2400" dirty="0">
                <a:solidFill>
                  <a:srgbClr val="00B0F0"/>
                </a:solidFill>
              </a:rPr>
              <a:t> 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Maďarsko </a:t>
            </a:r>
            <a:r>
              <a:rPr lang="cs-CZ" sz="2400" dirty="0" smtClean="0"/>
              <a:t>je velmi navštěvovanou </a:t>
            </a:r>
            <a:r>
              <a:rPr lang="cs-CZ" sz="2400" dirty="0"/>
              <a:t>zemí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 </a:t>
            </a:r>
            <a:r>
              <a:rPr lang="cs-CZ" sz="2400" dirty="0" smtClean="0"/>
              <a:t>turisté </a:t>
            </a:r>
            <a:r>
              <a:rPr lang="cs-CZ" sz="2400" dirty="0"/>
              <a:t>mají z velké části zamířeno </a:t>
            </a:r>
            <a:r>
              <a:rPr lang="cs-CZ" sz="2400" dirty="0" smtClean="0"/>
              <a:t>k Balatonu</a:t>
            </a:r>
            <a:r>
              <a:rPr lang="cs-CZ" sz="2400" dirty="0"/>
              <a:t> a do hlavního města </a:t>
            </a:r>
            <a:r>
              <a:rPr lang="cs-CZ" sz="2400" dirty="0" smtClean="0"/>
              <a:t>Budapeště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l</a:t>
            </a:r>
            <a:r>
              <a:rPr lang="cs-CZ" sz="2400" dirty="0" smtClean="0"/>
              <a:t>ázeňství</a:t>
            </a:r>
            <a:r>
              <a:rPr lang="cs-CZ" sz="2400" dirty="0"/>
              <a:t> má v Maďarsku bohatou </a:t>
            </a:r>
            <a:r>
              <a:rPr lang="cs-CZ" sz="2400" dirty="0" smtClean="0"/>
              <a:t>historii díky četným termálním pramenům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4422101"/>
            <a:ext cx="5616624" cy="2308324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Budapešť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</a:t>
            </a:r>
            <a:r>
              <a:rPr lang="cs-CZ" sz="2400" dirty="0" smtClean="0"/>
              <a:t>: 9 906 000 </a:t>
            </a:r>
          </a:p>
          <a:p>
            <a:r>
              <a:rPr lang="cs-CZ" sz="2400" dirty="0" smtClean="0"/>
              <a:t>Jazyk: maďarština</a:t>
            </a:r>
          </a:p>
          <a:p>
            <a:r>
              <a:rPr lang="cs-CZ" sz="2400" dirty="0" smtClean="0"/>
              <a:t>Státní </a:t>
            </a:r>
            <a:r>
              <a:rPr lang="cs-CZ" sz="2400" dirty="0"/>
              <a:t>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/>
              <a:t>János </a:t>
            </a:r>
            <a:r>
              <a:rPr lang="cs-CZ" sz="2400" dirty="0" err="1"/>
              <a:t>Áder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Forint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5380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-5539" y="116632"/>
            <a:ext cx="3119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532639" y="1916832"/>
            <a:ext cx="1197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Debrecen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255234" y="39687"/>
            <a:ext cx="11929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Budapešť</a:t>
            </a:r>
            <a:endParaRPr lang="cs-CZ" dirty="0"/>
          </a:p>
        </p:txBody>
      </p:sp>
      <p:pic>
        <p:nvPicPr>
          <p:cNvPr id="9218" name="Picture 2" descr="http://upload.wikimedia.org/wikipedia/commons/thumb/d/d6/BudapestMontage.jpg/640px-BudapestMont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12" y="516741"/>
            <a:ext cx="4200401" cy="583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8/8d/Panorama-Debrecen.JPG/800px-Panorama-Debrec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67" y="2780928"/>
            <a:ext cx="3470816" cy="2603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980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46" y="34466"/>
            <a:ext cx="33057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rakousko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AutoShape 4" descr="data:image/jpeg;base64,/9j/4AAQSkZJRgABAQAAAQABAAD/2wBDAAkGBwgHBgkIBwgKCgkLDRYPDQwMDRsUFRAWIB0iIiAdHx8kKDQsJCYxJx8fLT0tMTU3Ojo6Iys/RD84QzQ5Ojf/2wBDAQoKCg0MDRoPDxo3JR8lNzc3Nzc3Nzc3Nzc3Nzc3Nzc3Nzc3Nzc3Nzc3Nzc3Nzc3Nzc3Nzc3Nzc3Nzc3Nzc3Nzf/wAARCAC1ARcDASIAAhEBAxEB/8QAGAABAQEBAQAAAAAAAAAAAAAAAAcIBAb/xAAeEAEAAAUFAAAAAAAAAAAAAAAAAQRVk9ECAwUVF//EABgBAQEBAQEAAAAAAAAAAAAAAAAFBgQH/8QAIBEBAAAFBAMAAAAAAAAAAAAAAAECFVJTAwQUFpGh0f/aAAwDAQACEQMRAD8A8wAzb04AAAAAAAAAAAAAAAAAAAAAAAAAAAAAAAAAAAAAAAAAAAAAAAAAAAAAAAAAAAAAAAAAAAAAAAAAAAAAAAAAAAAAAAAAAAAAAAAAAAAAAAAAAFE8qmqrsWY5PKpqq7FmOXRxda1Nq+yyeo/E7FE8qmqrsWY5PKpqq7FmOTi61pV9lk9R+J2KJ5VNVXYsxyeVTVV2LMcnF1rSr7LJ6j8TsUTyqaquxZjk8qmqrsWY5OLrWlX2WT1H4nYonlU1VdizHJ5VNVXYsxycXWtKvssnqPxOxRPKpqq7FmOTyqaquxZjk4utaVfZZPUfidiieVTVV2LMcnlU1VdizHJxda0q+yyeo/E7FE8qmqrsWY5PKpqq7FmOTi61pV9lk9R+J2KJ5VNVXYsxyeVTVV2LMcnF1rSr7LJ6j8TsUTyqaquxZjk8qmqrsWY5OLrWlX2WT1H4nYonlU1VdizHJ5VNVXYsxycXWtKvssnqPxOxRPKpqq7FmOTyqaquxZjk4utaVfZZPUfidiieVTVV2LMcnlU1VdizHJxda0q+yyeo/E7FE8qmqrsWY5PKpqq7FmOTi61pV9lk9R+J2KJ5VNVXYsxyeVTVV2LMcnF1rSr7LJ6j8TsUTyqaquxZjk8qmqrsWY5OLrWlX2WT1H4nYonlU1VdizHJ5VNVXYsxycXWtKvssnqPxOxRPKpqq7FmOQ4utaVfZZPUfipALbBAAAAAAAAAAAAAAAAAAAAAAAAAAAAAAAAAAAAAAAAAAAAAAAAAAAAAAAAAAAAAAAAAAAAAAAAAAAAAAAAAAAAAAAAAAAAAAAAAAAAAAAAAAAzr2vI1Cbv6sna8jUJu/qyn1CW1pOuT5IeGihnXteRqE3f1ZO15GoTd/VkqEtp1yfJDw0UM69ryNQm7+rJ2vI1Cbv6slQltOuT5IeGihnXteRqE3f1ZO15GoTd/VkqEtp1yfJDw0UM69ryNQm7+rJ2vI1Cbv6slQltOuT5IeGihnXteRqE3f1ZO15GoTd/VkqEtp1yfJDw0UM69ryNQm7+rJ2vI1Cbv6slQltOuT5IeGihnXteRqE3f1ZO15GoTd/VkqEtp1yfJDw0UM69ryNQm7+rJ2vI1Cbv6slQltOuT5IeGihnXteRqE3f1ZO15GoTd/VkqEtp1yfJDw0UM69ryNQm7+rJ2vI1Cbv6slQltOuT5IeGihnXteRqE3f1ZO15GoTd/VkqEtp1yfJDw0UM69ryNQm7+rJ2vI1Cbv6slQltOuT5IeGihnXteRqE3f1ZO15GoTd/VkqEtp1yfJDw0UM69ryNQm7+rJ2vI1Cbv6slQltOuT5IeGihnXteRqE3f1ZO15GoTd/VkqEtp1yfJDw0UM69ryNQm7+rJ2vI1Cbv6slQltOuT5IeGihnXteRqE3f1ZCoS2nXJ8kPDjATGrAAAAAAAAAAAAAAAAAAAAAAAAAAAAAAAAAAAAAAAAAAAAAAAAAAAAAAAAAAAAAAAAAAAAAAAAAAAAAAAAAAAAAAAAAAAAAAAAAAAAAAAAAAAAAAAAAAAAAAAAAAAAAAAAAAAAAAAAAAAAAAf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42" name="Picture 2" descr="http://upload.wikimedia.org/wikipedia/commons/thumb/4/41/Flag_of_Austria.svg/800px-Flag_of_Austria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62" y="764090"/>
            <a:ext cx="3567545" cy="237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http://upload.wikimedia.org/wikipedia/commons/thumb/9/9d/EU-Austria.svg/800px-EU-Austria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385" y="375213"/>
            <a:ext cx="3153694" cy="2653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uživatel\AppData\Local\Microsoft\Windows\Temporary Internet Files\Content.IE5\71HE1B6J\MC90040631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213" y="3284984"/>
            <a:ext cx="2532038" cy="319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uživatel\AppData\Local\Microsoft\Windows\Temporary Internet Files\Content.IE5\3A9WNVSX\MC900429679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119" y="3606258"/>
            <a:ext cx="2165440" cy="314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5366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229865"/>
            <a:ext cx="763284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r</a:t>
            </a:r>
            <a:r>
              <a:rPr lang="cs-CZ" sz="2400" dirty="0" smtClean="0"/>
              <a:t>akouské </a:t>
            </a:r>
            <a:r>
              <a:rPr lang="cs-CZ" sz="2400" dirty="0"/>
              <a:t>hospodářství tvoří převážně průmysl a </a:t>
            </a:r>
            <a:r>
              <a:rPr lang="cs-CZ" sz="2400" dirty="0" smtClean="0"/>
              <a:t>zemědělství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významným zdrojem příjmů je i </a:t>
            </a:r>
            <a:r>
              <a:rPr lang="cs-CZ" sz="2400" dirty="0" smtClean="0"/>
              <a:t>turistika</a:t>
            </a:r>
            <a:r>
              <a:rPr lang="cs-CZ" sz="2400" dirty="0">
                <a:solidFill>
                  <a:srgbClr val="00B0F0"/>
                </a:solidFill>
              </a:rPr>
              <a:t> 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Kulinářské speciality </a:t>
            </a:r>
            <a:r>
              <a:rPr lang="cs-CZ" sz="2400" i="1" dirty="0" err="1"/>
              <a:t>Wiener</a:t>
            </a:r>
            <a:r>
              <a:rPr lang="cs-CZ" sz="2400" i="1" dirty="0"/>
              <a:t> </a:t>
            </a:r>
            <a:r>
              <a:rPr lang="cs-CZ" sz="2400" i="1" dirty="0" err="1"/>
              <a:t>Schnitzel</a:t>
            </a:r>
            <a:r>
              <a:rPr lang="cs-CZ" sz="2400" dirty="0"/>
              <a:t> </a:t>
            </a:r>
            <a:r>
              <a:rPr lang="cs-CZ" sz="2400" dirty="0" smtClean="0"/>
              <a:t>a</a:t>
            </a:r>
            <a:r>
              <a:rPr lang="cs-CZ" sz="2400" dirty="0"/>
              <a:t> </a:t>
            </a:r>
            <a:r>
              <a:rPr lang="cs-CZ" sz="2400" i="1" dirty="0" err="1"/>
              <a:t>Apfelstrudel</a:t>
            </a:r>
            <a:r>
              <a:rPr lang="cs-CZ" sz="2400" dirty="0"/>
              <a:t> </a:t>
            </a:r>
            <a:r>
              <a:rPr lang="cs-CZ" sz="2400" dirty="0" smtClean="0"/>
              <a:t>se </a:t>
            </a:r>
            <a:r>
              <a:rPr lang="cs-CZ" sz="2400" dirty="0"/>
              <a:t>proslavily do takové míry, že jejich názvy není nutno </a:t>
            </a:r>
            <a:r>
              <a:rPr lang="cs-CZ" sz="2400" dirty="0" smtClean="0"/>
              <a:t>překládat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Rakousko má bohaté kulturní dědictví</a:t>
            </a:r>
            <a:r>
              <a:rPr lang="cs-CZ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v</a:t>
            </a:r>
            <a:r>
              <a:rPr lang="cs-CZ" sz="2400" dirty="0" smtClean="0"/>
              <a:t>ýznamné </a:t>
            </a:r>
            <a:r>
              <a:rPr lang="cs-CZ" sz="2400" dirty="0"/>
              <a:t>místo v něm má skladatel Wolfgang Amadeus Mozart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40632" y="4221088"/>
            <a:ext cx="5616624" cy="2308324"/>
          </a:xfrm>
          <a:prstGeom prst="rect">
            <a:avLst/>
          </a:prstGeom>
          <a:ln w="38100">
            <a:solidFill>
              <a:srgbClr val="FF0066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Vídeň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8 404 252</a:t>
            </a:r>
            <a:endParaRPr lang="cs-CZ" sz="2400" dirty="0"/>
          </a:p>
          <a:p>
            <a:r>
              <a:rPr lang="cs-CZ" sz="2400" dirty="0"/>
              <a:t>Jazyk</a:t>
            </a:r>
            <a:r>
              <a:rPr lang="cs-CZ" sz="2400" dirty="0" smtClean="0"/>
              <a:t>: němčina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/>
              <a:t>Heinz </a:t>
            </a:r>
            <a:r>
              <a:rPr lang="cs-CZ" sz="2400" dirty="0" smtClean="0"/>
              <a:t>Fischer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215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221430" y="57448"/>
            <a:ext cx="274966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zajímavosti</a:t>
            </a:r>
          </a:p>
        </p:txBody>
      </p:sp>
      <p:sp>
        <p:nvSpPr>
          <p:cNvPr id="6" name="Obdélník 5"/>
          <p:cNvSpPr/>
          <p:nvPr/>
        </p:nvSpPr>
        <p:spPr>
          <a:xfrm>
            <a:off x="4788024" y="6165304"/>
            <a:ext cx="1433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Schonbrunn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57072" y="489542"/>
            <a:ext cx="8050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Vídeň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308304" y="1176055"/>
            <a:ext cx="10831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Belveder</a:t>
            </a:r>
          </a:p>
        </p:txBody>
      </p:sp>
      <p:pic>
        <p:nvPicPr>
          <p:cNvPr id="11266" name="Picture 2" descr="C:\Users\uživatel\AppData\Local\Microsoft\Windows\Temporary Internet Files\Content.IE5\M96NF4NN\MC90040631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552" y="1545388"/>
            <a:ext cx="3843106" cy="165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upload.wikimedia.org/wikipedia/commons/thumb/7/7c/Collage_von_Wien.jpg/640px-Collage_von_Wi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27" y="480190"/>
            <a:ext cx="4493150" cy="610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upload.wikimedia.org/wikipedia/commons/thumb/3/3a/Sch%C3%B6nbrunn_3.JPG/1024px-Sch%C3%B6nbrunn_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4061584" cy="270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631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42144" y="34466"/>
            <a:ext cx="350769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švýcarsko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4" name="Picture 4" descr="http://upload.wikimedia.org/wikipedia/commons/thumb/8/8b/Europe_location_CHE.png/290px-Europe_location_CH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333" y="4144516"/>
            <a:ext cx="3456384" cy="259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6" descr="data:image/jpeg;base64,/9j/4AAQSkZJRgABAQAAAQABAAD/2wCEAAkGBhANDwwMDg0PDQ8NDAwNDQ4MDw4PDQwMExwhFBYQEhIYHSYfFxkoGhISIDssIzM1LCwsIR4xNTAqNSYrLCkBCQoKDgwOGQ8PGSskHSUqNTUqKS01NSopKSw1NSw0KSwpLCwvKSkxLCwpKSwpLCksLCwpKSktKiwpKikpKSwsKf/AABEIANAA0AMBIgACEQEDEQH/xAAaAAEBAAMBAQAAAAAAAAAAAAAABQEGBwgC/8QAPBAAAQMBBAYHBgUDBQAAAAAAAAECBAMGEVR0FjSSk7GyBxchMTVB0hJRUlPR8AUiJHGREyNhFGSBg6H/xAAaAQEAAwEBAQAAAAAAAAAAAAAAAgQFAQYD/8QALxEAAQICCQMDBAMBAAAAAAAAAAECAwQREhQyM1FScZEFgaEVMTQTIUFhBhbBU//aAAwDAQACEQMRAD8AzaD8bmsmTG05VdjWyarWNSo5GtRFuRETyS5Ccto56XXzZHaqIn913efFqVX/AF07tXslVvNe6/uJftL7+JlveqOVKVPfysoxYTFVrfbL9FlLQz1vVJ1f/H91yKv/AApjSKfjq6/tVd2fv+xI/qu+Jf5Ux7a916+fv8yP1FzXk+ySLU92t4QsPtFPbdfOrdq3XJWVfvtPh9ppyXfrq63391V69xL9tfev8qHPVe9VW73qqj6i5ryTbJMpSlqcFLSqdjZG9cNKp2OkbxxLBGu7PyfWxwNCcFTSqdjpG8cNKp2OkbxxLAruz8ixwNCcFTSqdjpG8cNKp2OkbxxLAruz8ixwNCcFTSqdjpG8cNKp2OkbxxLAruz8ixwNCcFTSqdjpG8cNKp2OkbxxLAruz8ixwNCcFTSqdjpG8cNKp2OkbxxLAruz8ixwNCcFTSqdjpG8cNKp2OkbxxLAruz8ixwNCcFTSqdjpG8cNKp2OkbxxLAruz8ixwNCcFTSqdjpG8cNKp2OkbxxLAruz8ixwNCcFTSqdjZG8cU7MWjl1JsNlSXXex0hiOa6o5Uc3zS41gr2R1+DmGE2PdWT7laalYKQXqjE9lPm1OvT81W4koq2p16fmq3ElEH3l7liTwGbIAAQLYAAAAAAAAAAAAAAAAAAAAAAAAAAAAAAK9kPEIOYpkgr2Q8Qg5hhNl5CrOYD9lPm1OvT81W4koq2p16fmq3ElB95e5yTwGbIAAQLYAAAAAAAB0D7+/4UXm4dGEClIl1mVqbKrUiPcjajWvajvbYl6Ivn3nVEszDwUbc0voWIcCu2mkwZ3rCSsZYVWk893i89CaMw8FG3NL6DRmHgo25pfQ+llXMp/2JP+fk89j7/f8Ab3noRbMwsHHT/ppfQ5V0nwKceZSZRpspNWKxytpMaxFcrndqoiJ23Ih84kCo2mkuyXWEmoqQkbR3NQABWN0AAAAAAAAAFeyHiEHMMJBXsh4hBzDCbLyFWcwH7KfNqden5qtxJRVtTr0/NVuJKD7y9zkngM2QAAgWwAAAAAAAADeOiLXq+TfzsOwIhx/oi16tk387DsKGnL4aHget/LdsguFwBYMY+XIcf6WtepZSnzOOwuOPdLevUsrT5nFeYuGz0T5abGkAAzD3wAAAAAAAAAK9kPEIOYYSCvZDxCDmGE2XkKs5gP2U+bU69PzVbiSiranXp+arcSUH3l7nJPAZsgABAtgAAAAAAAAG8dEWvVsm/nYdhQ490Ra9Wyb+dh2BFNOWuIeB638t2yGQAWDGMOOPdLevUsrT5nHYXHHulrXqWVp8zivM3DZ6J8tNlNIABmHvgAAAAAAAAAV7IeIQcwwkFeyHiEHMMJsvIVZzAfsp82p16fmq3ElFW1OvT81W4koPvL3OSeAzZAACBbBuH4f0Yy5FKlXZVjo2rTZUajnVfaRHJfcv5e/tQ09T0HZhP0UFf9pH5ELUuxrqaTB6xOxZVG/TX3OadUc350baq+gdUc350baq+g7AiC4s2eHkef8AW5vV4OPdUc35sbaq+gz1RzfnRtqr6DsFwuFmh5D1ub1eDQbD2HkfhsmpXrVKLmvoOpIlNz1d7Sqjr+1qdn5VN+b3C4yfZjEalCGbHjvjvrv9wACR8DCmg24sLI/EZLK9GpRa1tFtNUqq9He0iqvk1U7nIb9cY9hPcQcxHJQp95eYiS7/AKkNaFOP9Uc350baq+gz1RzfnRtqr6DsFwuPlZ4eRpetzerwcf6o5vzou1W9Bjqjm/OjbVX0HYbhcLNDyHrc3q8HF5/RhLj0qtd9WOraVN9RyNdVVVa1L1u/J39hp/3/AJPQlqE/QzspI5VPPadxVjw2soRp6Do87GmmvWItNAABWN4FeyHiEHMMJBXsh4hBzDCbLyFWcwH7KfNqden5qtxJRVtTr0/NVuJKD7y9zkngM2QAAgWwp6EsxqMHKR+RDz2p6EsxqMHKR+RC5K/k8t/IvaH3KiGTCGS+eRAAAAAAAAAAAAAAAAAAJVqNRnZSRyqee/I9CWo1GdlJHKp578ijNe6Hrv47cidv9AAKR6kFeyHiEHMMJBXsh4hBzDCbLyFWcwH7KfNqden5qtxJRVtTr0/NVuJKD7y9zkngM2QAAgWwp6Dsyv6GDlI3Ih58Nug9J0yhSpUGMoK2lTZTarmuvVrURqX/AJu/sLECIjKaTC6xJRZpG/T/ABSdpRTN5xzrZnfBH2X+odbM74I+y/1Fq0wzz/oc1knJ2O8KpxzrZnfBH2X+odbM74I+y/1HbSw76HNZJydjvMoc/sLbmT+IyalCu2kjWx3VU/ptVF9pHNbd2r7nKb+0+zXo5KUMuYl3y8RYcT3QyACR8DCqY9oOU0C3VuJP4fJZQotpKx1FtS+o1yreqqnff3flIucjEpUsS0s+Zf8ATZ78HQLxecc62Z3y4+y/1DrZnfBH2X+o+FpZ+zS9Dmsk5Ox3i8451szvgj7L/UOtmd8EfZf6haYf7O+hzWScnT7UL+hnZSRyqeezbZ3SdMr0qtB7KCNq0303K1rr0a5LlVPzf5NSK0eI16pQb/SJKLKtekT80AAFc3QV7IeIQcwwkFeyHiEHMMJMvIVZzAfsp82p16fmq3ElFW1OvT81W4koPvL3OSeAzZAACBbAAAAAAAAAN46I9erZR/Ow7Ahx/oj16tlH87DsCGnLYaHget/Ld2MgAsGMYU490t69SytPmcdhcce6W9epZWnzOK8xcNnony02NIABmnvgADgAAAAAABXsh4hBzDCQV7IeIQcwwmy8hVnMB+ynzanXp+arcSUVbU69PzVbiSg+8vc5J4DNkAAIFsAAAAAAAAA3joi16tk387DsKHHuiLXq2TfzsOwoacvcQ8D1v5btkAALBjGHHHulvXqWVp8zjsKnHulvXqWVp8zivMXDZ6J8tNlNIABmHvgAAAAAAAAAV7IeIQcwwkFeyHiEHMMJsvIVZzAfsp82p16fmq3ElFW1OvT81W4koPvL3OSeAzZAACBbAAAAAAAAANw6L/xGlHmVX16rKLVivajqjmtarvab2Xr59h1RLVQcbG31L6nnv7+//AWYceo2hEMKd6O2ZirEV1B6E0qg42NvqX1GlUHGxt9S+p57BO1rkU/66zWvB6DW1UHGxt9S+pyvpOn0pEym+jVZVakZjVdTc1zUcjnLdenn2oagLiESOr0ooLkl0dsrFSIjlUAArG6AAAAAAAAACvZDxCDmGEgr2Q8Qg5hhNl5CrOYD9lPm1OvT81W4koq2p16fmq3ElB95e5yTwGbIAAQLYAAAAAAAAAAAAAAAAB0AAHAAAAAAAAAACvZDxCDmGEgr2Q8Qg5hhNl5CrOYD9lPm1WvT81W4ko2i0VmJtSZMqMh1nMfIqua5GXtcir5L5k7RCfgq+wpN7FrL9itKTcBILEV6e2ZIBY0Qn4KvsKND5+Cr7CkKjsizbIGtOSOCxofPwVfYUaHz8FX2FFR2QtsDWnJHBY0Pn4KvsKND5+Cr7Cio7IW2BrTkjgsaHz8FX2FGh8/BV9hRUdkLbA1pyRwWND5+Cr7CjQ+fgq+woqOyFtga05I4LGh8/BV9hRofPwVfYUVHZC2wNackcFjQ+fgq+wo0Pn4KvsKKjshbYGtOSOCxofPwVfYUaHz8FX2FFR2QtsDWnJHBY0Pn4KvsKND5+Cr7Cio7IW2BrTkjgsaHz8FX2FGh8/BV9hRUdkLbA1pyRwWND5+Cr7CjQ+fgq+woqOyFtga05I5Xsh4hBzDDOiE/BV9gp2ZszMpTYdSpErMYyuxXOcy5ET3k2MdWT7FWbm4LoL0R6U0Zn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2" descr="data:image/jpeg;base64,/9j/4AAQSkZJRgABAQAAAQABAAD/2wCEAAkGBhQSEBQUEhQWFBUVFBUUFRQVFxgUFRUUFBQVFBUUFRQYGyYeFxkkGRQUHy8gJCcpLCwsFR4xNTAqNSYrLCkBCQoKDgwOGg8PGiwkHxwqLCwsLSwpLCksLCksKSwsLCkpKSksNSksLCkpKSkpKSksKS0sKSkpLCwpLCkpLCksKf/AABEIAOEA4QMBIgACEQEDEQH/xAAbAAACAgMBAAAAAAAAAAAAAAACAwEEAAUGB//EAEQQAAIBAgQCBwUDCgQGAwAAAAECAwARBBIhMQVBBhMiUWFx8CMygZGhB0KxFBUzUnKSwdHh8TRTYoJDc6KjssIkY5P/xAAaAQEBAQEBAQEAAAAAAAAAAAAAAQIDBAYF/8QAKREBAQACAQQBAgUFAAAAAAAAAAECEQMEEiExQWGRE1GBoeEFIiMycf/aAAwDAQACEQMRAD8A1oXSpAogL0QFbZLIowtGVohQKAqQlOC+XzolXwFApUpgX16FNUeFNRb0CVjqQPKrIwx7j6+NZ1dDRar5evhTFXw+hqberE1giHpTRBBPD6UQXwHyrF8h8qMetDQCR4D5f1pbeQ+VOZe6ktegUy0txTjeltegrsPVqUw9Wqw16UwopLUth5/WmstKYUCmWgamkUBWoEMaWTVhkpTUUkihK0w0FqAbVlTasoN3aiAqFWmZqojLRKlSpFGBQSkQ8KYqj+1SgowDQZk0pPD+IRyTrEhu7EgC1hf9o6DzpHGuI9VEde0xyr8dz8Betb0GRXxRX7wXMPEAi9vIkX86ib1XVcR4TPESZI3VeTH3fDtA2qskxHf+P8a9LwMZWK8jAIBqWNlA53J0tXEdIpsGpvG0oJ17EShT+znaO48RcVjT0Y8kk1Y18bA/da+p0sNALk78gCfhWQzqB72Zb23G5FxzOvhWg4vxKFo2UtIoZJEBYRD30KE5et1tn5H71RwrGwfkT4VnZc+IM4mEQkAuiIoyo5NwFOo76s2555Y2+HUCNW2J+YpZTxP0NP4dgY5/8NioZW/ULGKT9xxrUgoJjDM5jcKxY2EiKRbRyrErz+W1bc9EfP60JX0av4jAsljoyn3XTto37LA/TeqUg8vr/KgrulKYVYK0toxRFcilstPZaUwopDR0to6sMaU7VAgpS2pjvVd5KKhmpLNUl6E0AmgIoiaE0A1NRfzrKDfLRfCoWmL5VRgHhRpepFHagkHT+/8AKiB9X/pUIK1vH+IZEyr7zEA6bKb6k8r2t8DQrScd4j1jt+qpyrvY5bHN5Xrs/s44THhsM2OxJCBxdS2gWFTcG/8AqOveQqaV54mR51V82Qtdwly7AWuFvzIFrkgDflao6VdLZMdNlAKQx6RQ+6FVdAzDa9vO23jWbfhJLru09D4z9qaTZQo6vDlmQTE5WDqAy3QjsKwzWJOa6nauNx3SaPMSivJf77WjDHvzPd2/drnMGWbLGrdnMWzN7oZVJbKpNi2XYE3N7C2aul6WcAjwhgdC2ISREcSyG4kQxsrDKB2LMNACcuXc3FSLlZfTSz8WMjSHKt3hMCAPcIGvnJ7PaJzcrfStHNwqWJtVsdxlYE2uR9035GvRfs94S8pbFM6JFg2w5lBXVlhzOTddQVW527W1ajpTxgS4uZlKyRlpTG2U2Kz9oyC9iTdrgnbS3fTULnbJL8NDgMS7o74h5THEthZsp6wjsLmIN9RseQNdFhukOKSFXxFpVyqjOCBPGpPY6zmynkTfuuDQ8A6NjHNJlbqREokMj9qOMRxizO++ZnHcbXNgb9nSdJMfLZYZAvs2Y51+8WsRluAVQiz22Oa/dbF3K745cV47vxlPX1eodF+GSS4cYiApInWN1qhu2mVbKOr5GxvrrYLvvW0chvH6N/WvJ+h3TGXCTiWI9raSMmyTR3vlPcd7N90m43IPrT4+DE2niZo4WQSPIy2RNw92DAIysCrKcpuRlDVusceU1rJTlw9tbk/w8xyqrIKs4tmuQbEjnQRDMOQN+ZsCP51qVnLHXpUZTSytWZFI7qQfOqwHLSpI6dmpbPUFV4qQ6Crbt40h6KqsgpTLVllpUlQVylARTGalk0A28Kysv41lUb9T9O6nZu78P6UoLyohVDiaIH1pQK1YtA4EVxPFcaGZmPf2fCwIv8q6niOI6uF2/wBNh4k6AD4muWwPDS+KyyD2cQEj75WAGcDyJVr/ALLUZqrhMKQWZ7i6uGt76KLZnW5FzcMMul8ra0MeD/KcSUHs1IMk0h16qCJczyNbchBe3NmAF6CPjMkkjqbFWZn1HaGuYqG5KzEXGu52q7wF8CwdMUZ45ZGsMQhDRRqMmUSQjWVGYEtpplW3M1ymN3uvTycuN48ePH1PN/6s9IOCxqSuEEqRjDR4vEQzOp6ktpGGbYyFZFIXe8mXXYVJOlEsmCjwbKjIjllcgmQAm+RTeyjfXmDW+6WcTbFzjDR/k/WSSRtiJoGLR4ohQIHB1tlRzdNTmP3rCub41wd8FiercozKVOwdRcKbMCMrAEkaixsfKtSzenK8WXb3/D0b7OMIv5v4kkciyJJESoHZlX2TgrLH91u0LWLA2uDavM3mjc5rSFeqRUDMLqwiRFXMB2lUaAaXABNta9G+x6IK2NQn2jwoxVcmUK2YoRlOjXdrqbWsvea87gZ47RriFCusbsyOxTOqlkDlRdZFYsu2hO9tarnfTaYbpb1fDWwkceR3lDySg/pFFyAwOoIOUCxtYX3GujWLrfZ2JZj2cq5pHY5QFJvsoBYW217zZgjLK8jklmuQWJuTftOSbljfTxNeqdEfyKHh8OKTJGT2Z87dvPGVEiliDmQ3vY2XtpsTqJK8ew3B8pdpJUiKNlAIZmY2DL2R9wgjW5J5A1ewfa7LSCJSM46zOYw6ge8qgkMATY5TVrpljYJMQk0A7K+yPYCLkXSLLqcxWMqhPPIDzvWumfLqNwQR8D+Fr/M0jWdnjU/l2XAMfI75CjALElswYZlC2DqrDNlI1F++t6zi1rVruEuxyuSTmjVlY75Pu2sdLbW2HxraPiFYdvf9cA/9S1bFxy1AFuzprytzB8B3eNDInO4+dJc22I8xfnRxznapa6Y4TIt1pLWq2yX2+WtVmUVd7cssbj4pLJS2SmsKU1VC2WlOtNZqU5qCu9LNqcwpbUUu4rKK9ZQb4CmhfCkq1OjNUFep9bVhrLd2lBS45LlhPOxB+RvSlS2CxEndC1j+1Zf/AGNTxF8xy8qowYrLhMVAd+pZk8VBDEfC1Zqacvw/DMjPnGUga5txbMx2v+paunw/2c42fDQSRgOjRiUBpUyqJLNZE95edxY6jSuVXFu2Yu7uQEsXcsQuYrYEnQds6eNMbHvkitILqpFlMmdQp7OcvdRpoMmgA76RL278emYnhUsc7wMvtUcxsqnN2wwU2O3vEa6b1ccSMP8A5MZkAGkgKidFylrhvvqEBOVwQANCtXOCiNiOvlkVpy15h22zXyAN7zdrOdQL6sO0Gsvf8M+zrA4BRiOI4jO4N7MerjzDU2W+abXvJBttyost9NV9j8HVYqeQN1kDQMnWKpUq6urdXIh/RsBmO5BANieXAYtJFkMDggpI6hbAsA75rC24IIYC/wB6vS+Ofa8kccaYOBCovZnuii1r5Y0YOL6m5y7czXnmKxi4qbPIiwsQzSMmcpIQOxaM5smilbrfb3eRlpMe6zGKuKxQZAF0UG1ja9gCV03t7xJ7zScr6JZjrcJYk3I3Cd9ra9wFbKTg+STO63hCh73FnF8qx5l0JLWBtyDEbVW4bxd8POs8ZHWI+dCR2LkMDdO7XQX0+VWXaZ43G6qtjMBJ1MhZGGUAktdbAncKfELc8tO+hw8yy2Cm7EajntrXSca+0HF4rCSxTPeMhbgRra6sGAzAAqQVBtc317q1vAeKy4rEIspBC5nGljcjJa/d29vAVLtqTG427es/Z9wBcRwvD59CEOVx7y2dl07xYAEc7DuFBxPgMkbFCO1a47mUfeX6acq6zoBhuq4ZhL7mBW/fu/8A7VyP2n9PEjjEcTAubOroQcljoykX/kRobirKt8RqerINjob2II5+N6YsKsOwbNzU8/2T/CuXwn2jGZ1/KYlzAZWlj2sdmMVjqPA+VjXTNbKGFmU6q6m4IOxBFZt8u3HPG4SzkG2ot9POsbtajf8AGiectvrpvbUj+NAV56eF+VTenWyZTyrPSmNXZUzC+lxvpuO+qjetK6S7eTLHRDClMtPYeNAwqsqzrSytWGWlMKBeXxrKysoN0GpivSlFEKKcG8TRhqSPKpoNbK12PnVbF4YkZl0YA/FSLMvxFXMTHZvOjwiXNjaoOAiFmsdN0PmdvqAa6Lox0fbFh4jMIkjyzHO+WNVLFJJchHbYWC6EHtjcaVV6Q4RMPMZHjMiMDZQ2RQ+lixAJK+AsdBqNxW4TxUkAqBnHvaXzXtdXubFGy3sRqSb32qbSzXlteM4DD9Z1OFlM2W2RiuUuzaOguouc22p98Cw7TClPgTLHAsaSNIAc7SEhApN1CliVVdzcEWANx3Vcdhho6klWNtSucvlDSERr7qgsB6sNvxbo5Ph8HBNJOAZtsOSwkCHNlYd6kE3GlrnfkZU/zU8oCRm6xFUuxZQ0srAZUDEgG1ibhMouGuRc6+aDK5QuGysy6Zjop3W42JJsO8bai+4gx6pg4z2UPbjUBlLs5IaXEEizKcpVUvcjMbEDfQNMc2YWBvcAAWHcADpYbUG2bEdW3UAKwW/WhtQ01xmGYG4y2CAqRqrHUNUYHg8mKl6rCKzuUa8bZQygAlrubKVGUdrsntKLXNRiOjU0WCixTBerlayFWJcLa12A0UXG182motRcHxTQus6OUlFpPZusOSNWCtluMrNoSVIIsDcHk0tty9q3STDvEGjaN0YWBVrh1jQW9pHaykHW+otILHam9B8CzmTL7z5YU/bk9mv/AFOh/wBtbHE8UknlkmxHtJJRGSFyrII0NgTDoMrABso7hei6P8QGGWXGoLBQsOFBGUS4nIwM7LsciOzeZi765zLd09fJ0/4fHjnb5vw7H7VOm/Vj83YRiqxqI5nU2OUKAIFI8LZj5DvrykRDu/h+FESSSSSSSSSdSSdSSeZJJN/E1IFdHjt2FIgu3fW44L0gkw+gN0O6nUfunStKrNma4so27z3nyqExIK5joPGpcZlNV04ebPhy7sXo+C47DKNVseeTS3+01sYmhO0lr8mWvLVltY3tfbWx25c6upxeUbOfiFb8RXnvFyT/AFv3fs49b0nJP8uFl+nr7PTkkw8IMjShsoJI3G3duTyrQxNmUG2+utcxgXlnkVWYsoIJFgq6bXAGtda0dtNK68eOU3cq8PVcvFnqcMup+ftXZB3Up0FWWjpLLXZ4ldh6vS2Hr0asFaUwoFW8PXzrKLLU0GyU0ylA9/8AGiUerGoplQwNSR61oe/SgRiluOVVgD/atg8VwfLuqhlsaBfFMN1sRVgCbb864H8meKUKNyQoB2Nzax+NejA1ruJ8JD9tdHGo0vr5EWPxqUmt+WqwwkimBCqWIOaJyQk0ezAMpBZTaxsb8juRVnpR0gGOnaRs0JCvaJ7FUCIojiQAA3zBhrawIO5atdPMLuMQnJQoUNfclira5Tex13tateeMHZgJF2BcdvLc21Gx8d6zjlfl05cMJ5wu5fu7r7LeGsOKR5hdQGQlSG1khEgFxzCk37iCK5bjOFkM0rupFz1rE6WDy9UWI3HtCV2uO6k8PxhCSSxqUEeUNkmdCRJewGUXt2NdeQqnNxEsSxUknW7yM3O5vzNzrvV3HG42SW/LuOjnGIo8HiMHjHzJ1jFcu0UiMAXEpuvVspfXfSwU6CuL41xZWvHDcRZmOxAOa2YIhJMaEqpy35C+woMFxApIjsAyqdY7BVsQQco5NY3DG+oFO4bwE4iU9UtkvoW2A8bbnwF/japtrU7d7/Re4F1+MdIVVGkcZRMRlkSLQOWcaZcumYgnXS5NT0ixaNKIof0GHBii5ZrH2kpHe73PgAo2Fdli8OvDeHy9V+kkUIZD7xLactgNbCvN4xVki8nJllrupqihnLW7Iub89gO+jFKRmsxYbbKNTYeXwrTkIy2cKBe+pPID+9T1isSu+W17jSh/KrIGYEE7KNd9qNst8pHvAm1rX772oBAUlW0PIG+mvcO+mQ4QE5VuSWudb3Pj5d1CoXsnTsnKttg3cB3103RPhF/aZTYbb6ne9FjbcK4YIowPvHc1ZcGrTr4fjSJF8/rVbJI0pLmnWPq9LKnxqISRQNTmWlMfP60C6yi+dRQUQ3n86JWPo0FEKy8+xiTx+v8AWiD+P1oKKibM6w9/1og1KpinxobGDTFY0tSKYtqGysTgFkFmFaTF9FD9w38K6QUS/GizKxxR4DMgYAEBhZgCQCOQIB1pDcDl/VPyr0EDzolTw+go1+JXna8NZTqh+Vdb0c47DHYSHJbvBA+dbvqwdx9BSpOFxtug+VCZq/SrjEcsJClZF3tcNY8j4EXrz2NzmsP7V3eJ6KRHYZfKqQ6GqPvH5Unhrvlc3T48FI3uxufHKfxtXQp0TjG5JqG6LpyZh8TS2/DWGXHv+/f6NGOEy/5TfED+NT+Z5b36prkWvblW3PBZV9yZx4XJ/Go/I8V/nH90X/CudvJ9HtxvRa89/wCzTHhbIUUplJvlHMDmbfxrpsPDkQKOVJwXDShLMxdjux1q0fWlbm/l4OXLG5Xs3r6gN/V6Et4/U0ZoGquWyy/j9aAyUxhSyKGw5zUXoiaE0A3rKy1ZRUiiob0VEZRAVFSKINU8TRhfGgU0YoGBaNRQCjU0Brfvpq+dKU0YNA1V8RTLDwpSgeFMFqCZ8VHGqlw5LM4GTLYBBGdbnf2n0pQ45B+rN/2/51GPwTTNh4o7F5JJUUE2GYrh9zyrvfs56HYjCSzNiFQB0QLlcPqrMTpbTQivPbnc9T0+m4un6LDo8eXkm8rPXdZvzpwn59g/Vm/7f86siVWCsgbKyZu1a47bpY2NvuX+NW+l/QXFLLisTlj6nPLLfrBm6u5Pu23tyrW4Meyi/wCUeV/+PP4VcMs+7WTH9Q6bpMemnL0/vc35t9z0c1/VqWb9/wCFMsfH5Wpbg13fOlsD6I/lSyvj9aMigKmiFsPGlnz/AAphU0tgaBbUBFMZT6FLK+FFAaGiaoI9aUQBrDU0Joob1lTWUGCpAqBTVoF6UQoiKwLQSKME+gaEJRCMerUQwDw+n9KYPIevhS1Xw/CmAUBDyFMHkKBV86MD1egavl+FHr3UtFb01MVT4/vGik8QxjxHDyIcrpJKynRrELh7GxFuddv9nHTCfESzLiplKqiFMwRLMWYHUAX0tXITQq6qHjL5SxB6xl98ICDYG/6MH40o8LhO8Pzlc/itcLjnM9z0+i4+s6PLpMeHk33T51vXna90t6Z4pp8Vh+uBhMkkeXLGQY72sGC32O96pYRfZRf8rx/z5vGsPDIbfoj/APs/8qeFUAALlCrlAuWNszPqTre7mmGGUy3kz1/WdLydNOLgmruW+Nb1NAK+vRpbL4D5f1pxt6FLYerV3fPFMPVqUw8KcT6tS28voKBZUer0BA9Xo2HhSyPCgAqKAjy+lGR4UJoAPragaiahNAF6i9Eai9FBesovhWUGCiWgFMUUBVlqg1gNAYo1NLBo81EMFGBS1NMB9a0DFB7qYqn1/elqKYDRWywHCHkjlluqRRC7u97X5KAASSdPmKtJwNj1BWWIrO5jRrvYOBcq4y3U37Nrb+Fbjobx6PD4dkxKewllcK5AdcwROsSRNTbLYg2P3r7VHTPhEUEcEuFa0byFljVs0fWFAwkj7r9WAdbbbUdO2a2q4nojPHNFCWQvNny2LkAILszEroKoy8OKRu7SRrkmMBQ5s2cHWwCajLdvId+lejz4tGOCxGgznIt+7ERE2HjmRPrXEdOwFxToNjec2O7SoiEEeHUk/wC80XLGSbK4x0akw0QkkeIqxCrlLEsSC2l1A90E/ClTcAdHjjkkjjklXMsbFgRc2QOwUhSxuBfmDXUdOv8AB4S2/XRW8+okt/CrgxeEx7GGdAuIQspQ6OrL7/VSjddL6Hlcih2TbiI+COWxF2VUwxYSysTkXJe9rC50BNrVVxXDCsKTCRGR3yDLmzB8pZlZSoKkWsfMV1nCOKjByYqPE3eJ8SyGewa8hjDESIORQi5AtcMLVU6Z8Ggjw8c+FYCKSUHq0IMbMUYLIo+6QAVsNLHYWolxmnHMKUwNGzUtm8KOQTQMaM0tqBZtQH4UbGgNALGgNFQmihPnUEVNRagG1ZU1lBF6NWoQaYtBl6kVlTQEDRigAoxRBqKYB50taYDQSpHoim6DmPK4r0LoIBiMFLBKLizIjEDN1ZGWwNt1b/yFMw2GMHBZwMvWRLiVzgD30kYMVJG17j4UdJg4mHi7LAYLRtGWZyHF2DkKoYNcFSuXS3eaziHFHmKByirEuWOJLIka2A0W976DUm9drwKUjgkji2ZI8QEawuoTNlsbcqLoy5/M8raZo0xGRrAlcqsVsbcjRe235cg/GZergjzALA4ki5EOCSLnna5HxpeM4gZpWllKFny3totlAAW19rD6mtv9n5P5Yo0syPcWvewzC/xqz0m4oY8XjIxu6QRpotkUhXk8rhm79Wokm5vbW8S6USzoqSdTlRlZMqEFWX3cpzG2hI8iaXL0ik67ryIRNYgS9XqCdAwBOUsF7IJF7V2vTDGjDy4Z8oykzK6qouylF2vzDZT8K0HQJAkqmSx6wtCoIBuUj65j9B+9Rqy71toIuKusLxko6SOZH6xSxaQi2fNcEMCuYEc7+VI4hxNpljRiixxC0caDKi33a2pLHXUnme810XEIOp4wAugaeFgLaZZmQONtr5x8q6vFxW4jGMo6n8kkMoKrluJFyE3G/vfWiTG35eTOQNyB5m38aUzjvFdt0X4tCvEpUjA/J53ZYwV0DAXUqCNATnUDxFB0vd8JLiQr/wCKMZjGUHImUiVgcuhGVUHg9+40Ts+XFE+VAzUZQUthRzAWoTUsPP6UBFBhFATUkUJoINCRRUJNFRbwrKi9ZQTajWlgU1aCTUihNSKBgolFKFGtENU2pgNKApijyoOs6Pcfiwow7iUswGIEsQSQWEyoyWcrlJDwoDY/8S/KreA6QwDhL4aSY9fIkxY9VMQJJnaQgsEtu3LSuLFGBR0mdjtOFdIsOnC3wzylZZI5RbqpiFMuawJWOxtcXtWcF6RQRcMkgeT2siTWURyEBpFIVSwXLvbW9ta5fB4AyXylQAyLd3CDNISEUFtLkgimJw99Oza6yNctYAREiUMdlK21G/aHeLiZX8nQcE4hhcNPh2EtwkUolcQzAtI5UKoGW9gL79x5m1UukGOjmxryRveOTq+0Y5BlyqqNcFQTbLfQbGtfhsEzKWuqrcLmkYICxF8ozbtbW3Ib2ohhW7QuNIhMRcfoyFIPyYfOiW7mtOi6ccegxSxdTISyM11MciXDKBcMygaFe/nVPDcSjhlwuSSN1jJMrNDLdGZyzsl1vquVbrc9iqUnCZFbL2WOZ0JV1IV4wGkVzeyZVNzflrQR8MlYgIFe6M6lGVgwj94KQfeFx2d+0O+i7u96bvj/ABzCzY3CzpKbRsvWXimFljk60EDJr95dP1hyq5i+l+GPEIJ1kJRYZYX9nKCpZgysQVGZbrbS5F72tc1ySYBiM3ZVerEmd2CqEZiqkk8yVNhvpSMVCyMVYAGwOhDAggMrKRoVIIII76L31suJ4+B+I9dHITEZY5WcxsAChViEQDM3ujW2pbu1p/T7jkGKkheCQtkV1ZSkiEZirBgXUAjskfKudJ8KWT4UZ7vZTCgNu+mE0DGjBTUBFMNATQLI8aH40bGln40EHzqCam1RaigrKmsoJtRBqEUVqCc1SDQgUYoJDedGHoVPq9MU0Eq1NU0N6JaIYrerUa28aFaMN6NBtODcWEIbWQZmiYGPJf2TMSpziwVs1r7ikrirQyxgZRJKkgUM2VQpclddTvGL/wD1rfYVUVj4UYJ8KNbq9BiE6sRyB7K5kVoyL9pUVlKvoR7NCDe4I53p78aYxtH2shwywBLrYOFQF72va6nnzrWgH0BRhfCibrcYzj3WuWdWILYgWzBT1GIXKV0Fs6mxDfA1V/OCqmSLOAEls7FQ/WSmHt2XRQohWwHPXutTt/p/CoI8KL3VfxfFEkurIyIUjuIyLrNG8rlkB0yHr3GXS1/CtfjcSHYFQyqqJGoJBOVBYFiBbMSSTbTWw2qD5fSlMaFtpbf7qA/GjzCgZx4UZLJoCaMnypbmgFj50tmoifVqAjyooWNDepIoTQQTUVNqG1BlZUWrKCKgVlZQGKYKysoJoxWVlAxKmorKINaYKysoLCbU5aysoJNElRWUEttWGorKATQCsrKBbUo1lZQIagrKygk0pqysopb1HOsrKDGpZrKygCsrKyg//9k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291" name="Picture 3" descr="C:\Users\uživatel\AppData\Local\Microsoft\Windows\Temporary Internet Files\Content.IE5\71HE1B6J\MC900406312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466"/>
            <a:ext cx="2979103" cy="375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http://upload.wikimedia.org/wikipedia/commons/thumb/0/08/Flag_of_Switzerland_%28Pantone%29.svg/320px-Flag_of_Switzerland_%28Pantone%29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964" y="980728"/>
            <a:ext cx="2237880" cy="223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http://upload.wikimedia.org/wikipedia/commons/d/dd/Swiss_Made_Heuer_Carrer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3688505"/>
            <a:ext cx="4048001" cy="303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9076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39273"/>
            <a:ext cx="878497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Švýcarsko </a:t>
            </a:r>
            <a:r>
              <a:rPr lang="cs-CZ" sz="2400" dirty="0" smtClean="0"/>
              <a:t>je </a:t>
            </a:r>
            <a:r>
              <a:rPr lang="cs-CZ" sz="2400" dirty="0"/>
              <a:t>malý, vnitrozemní stát, který se nachází ve střední </a:t>
            </a:r>
            <a:r>
              <a:rPr lang="cs-CZ" sz="2400" dirty="0" smtClean="0"/>
              <a:t>Evropě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Švýcarští občané odmítli vstup do Evropské Unie a jsou, společně s Lichtenštejnskem, jediným státem, který nepatří k členům této </a:t>
            </a:r>
            <a:r>
              <a:rPr lang="cs-CZ" sz="2400" dirty="0" smtClean="0"/>
              <a:t>organizace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Švýcarsko v průběhu rozvoje změnilo z převážně zemědělsky orientovaného </a:t>
            </a:r>
            <a:r>
              <a:rPr lang="cs-CZ" sz="2400" dirty="0" smtClean="0"/>
              <a:t>státu </a:t>
            </a:r>
            <a:r>
              <a:rPr lang="cs-CZ" sz="2400" dirty="0"/>
              <a:t>ve stát s rozvinutým průmyslem </a:t>
            </a:r>
            <a:r>
              <a:rPr lang="cs-CZ" sz="2400" dirty="0" smtClean="0"/>
              <a:t>např.:</a:t>
            </a:r>
            <a:r>
              <a:rPr lang="cs-CZ" sz="2400" dirty="0"/>
              <a:t> hodinářství, přesné a </a:t>
            </a:r>
            <a:r>
              <a:rPr lang="cs-CZ" sz="2400" dirty="0" smtClean="0"/>
              <a:t>jemné strojírenství</a:t>
            </a:r>
            <a:r>
              <a:rPr lang="cs-CZ" sz="2400" dirty="0"/>
              <a:t>, přístrojová technika, chemický průmysl, potravinářský průmysl, farmaceutický průmysl, lékařské přístroje a vybavení </a:t>
            </a: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nejznámější oblastí služeb ve Švýcarku je bankovnictví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04628" y="4725144"/>
            <a:ext cx="5616624" cy="1938992"/>
          </a:xfrm>
          <a:prstGeom prst="rect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Bern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7 800 000</a:t>
            </a:r>
            <a:endParaRPr lang="cs-CZ" sz="2400" dirty="0"/>
          </a:p>
          <a:p>
            <a:r>
              <a:rPr lang="cs-CZ" sz="2400" dirty="0"/>
              <a:t>Jazyk</a:t>
            </a:r>
            <a:r>
              <a:rPr lang="cs-CZ" sz="2400" dirty="0" smtClean="0"/>
              <a:t>: němčina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Švýcarský frank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79999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9284" y="70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err="1">
                <a:solidFill>
                  <a:srgbClr val="FFFF00"/>
                </a:solidFill>
              </a:rPr>
              <a:t>Lugano</a:t>
            </a:r>
            <a:r>
              <a:rPr lang="cs-CZ" dirty="0"/>
              <a:t> je </a:t>
            </a:r>
            <a:r>
              <a:rPr lang="cs-CZ" dirty="0" smtClean="0"/>
              <a:t>nejjižněji </a:t>
            </a:r>
            <a:r>
              <a:rPr lang="cs-CZ" dirty="0"/>
              <a:t>položené </a:t>
            </a:r>
            <a:endParaRPr lang="cs-CZ" dirty="0" smtClean="0"/>
          </a:p>
          <a:p>
            <a:r>
              <a:rPr lang="cs-CZ" dirty="0" smtClean="0"/>
              <a:t>velké </a:t>
            </a:r>
            <a:r>
              <a:rPr lang="cs-CZ" dirty="0"/>
              <a:t>město Švýcarska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26546" y="2386024"/>
            <a:ext cx="39276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Matterhorn - </a:t>
            </a:r>
            <a:r>
              <a:rPr lang="cs-CZ" dirty="0"/>
              <a:t>je unikátně osamocená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především nebývale symetrická. </a:t>
            </a:r>
            <a:endParaRPr lang="cs-CZ" dirty="0" smtClean="0"/>
          </a:p>
          <a:p>
            <a:r>
              <a:rPr lang="cs-CZ" dirty="0" smtClean="0"/>
              <a:t>Navíc </a:t>
            </a:r>
            <a:r>
              <a:rPr lang="cs-CZ" dirty="0"/>
              <a:t>je skvěle špičatá! 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085577" y="3356992"/>
            <a:ext cx="25298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Brusel</a:t>
            </a:r>
          </a:p>
          <a:p>
            <a:r>
              <a:rPr lang="cs-CZ" dirty="0" smtClean="0"/>
              <a:t> </a:t>
            </a:r>
            <a:r>
              <a:rPr lang="cs-CZ" dirty="0" smtClean="0"/>
              <a:t>– náměstí Grand Place</a:t>
            </a:r>
            <a:endParaRPr lang="cs-CZ" dirty="0"/>
          </a:p>
        </p:txBody>
      </p:sp>
      <p:pic>
        <p:nvPicPr>
          <p:cNvPr id="13314" name="Picture 2" descr="http://upload.wikimedia.org/wikipedia/commons/2/26/Lugano-panoram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2" y="1034052"/>
            <a:ext cx="5582025" cy="169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upload.wikimedia.org/wikipedia/commons/thumb/6/62/Brusel_Grand_place_3.jpg/640px-Brusel_Grand_place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56" y="2847689"/>
            <a:ext cx="2500668" cy="375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http://upload.wikimedia.org/wikipedia/commons/6/60/Matterhorn_from_Domh%C3%BCtte_-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966" y="3462721"/>
            <a:ext cx="3333266" cy="316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372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15816" y="0"/>
            <a:ext cx="51315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Česká republika</a:t>
            </a:r>
          </a:p>
        </p:txBody>
      </p:sp>
      <p:pic>
        <p:nvPicPr>
          <p:cNvPr id="1026" name="Picture 2" descr="Soubor:EU location CZ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54122"/>
            <a:ext cx="432048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uživatel\AppData\Local\Microsoft\Windows\Temporary Internet Files\Content.IE5\MBNJE0WS\MC900015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98" y="15652"/>
            <a:ext cx="2584318" cy="202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Users\uživatel\AppData\Local\Microsoft\Windows\Temporary Internet Files\Content.IE5\3A9WNVSX\MP9004003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0" y="4077072"/>
            <a:ext cx="3851920" cy="2521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http://upload.wikimedia.org/wikipedia/commons/thumb/3/30/Praha_2005-09-20_n%C3%A1rodn%C3%AD_divadlo.jpg/800px-Praha_2005-09-20_n%C3%A1rodn%C3%AD_divadl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709" y="4077072"/>
            <a:ext cx="3372841" cy="252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http://upload.wikimedia.org/wikipedia/commons/d/d3/Wenceslaus_I_Duke_of_Bohemia_equestrian_statue_in_Prague_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6172" y="1423348"/>
            <a:ext cx="1295209" cy="257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10609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39273"/>
            <a:ext cx="9649072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Česká republika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 </a:t>
            </a:r>
            <a:r>
              <a:rPr lang="cs-CZ" sz="2400" dirty="0"/>
              <a:t>Ke klíčovým nerostným surovinám těženým v Česku patří černé a hnědé uhlí, dál kaolín, </a:t>
            </a:r>
            <a:r>
              <a:rPr lang="cs-CZ" sz="2400" dirty="0" smtClean="0"/>
              <a:t>jíl,</a:t>
            </a:r>
            <a:r>
              <a:rPr lang="cs-CZ" sz="2400" dirty="0"/>
              <a:t> grafit, </a:t>
            </a:r>
            <a:r>
              <a:rPr lang="cs-CZ" sz="2400" dirty="0" smtClean="0"/>
              <a:t>vápenec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mezi </a:t>
            </a:r>
            <a:r>
              <a:rPr lang="cs-CZ" sz="2400" dirty="0"/>
              <a:t>hlavní odvětví v Česku patří </a:t>
            </a:r>
            <a:r>
              <a:rPr lang="cs-CZ" sz="2400" dirty="0" smtClean="0"/>
              <a:t>průmysl chemický</a:t>
            </a:r>
            <a:r>
              <a:rPr lang="cs-CZ" sz="2400" dirty="0"/>
              <a:t>, strojírenský, hutnický a </a:t>
            </a:r>
            <a:r>
              <a:rPr lang="cs-CZ" sz="2400" dirty="0" smtClean="0"/>
              <a:t>potravinářský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č</a:t>
            </a:r>
            <a:r>
              <a:rPr lang="cs-CZ" sz="2400" dirty="0" smtClean="0"/>
              <a:t>eská </a:t>
            </a:r>
            <a:r>
              <a:rPr lang="cs-CZ" sz="2400" dirty="0"/>
              <a:t>kuchyně není příliš zdravá, na trávení dosti </a:t>
            </a:r>
            <a:r>
              <a:rPr lang="cs-CZ" sz="2400" dirty="0" smtClean="0"/>
              <a:t>těžká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Typicky česká </a:t>
            </a:r>
            <a:r>
              <a:rPr lang="cs-CZ" sz="2400" dirty="0"/>
              <a:t>jídla </a:t>
            </a:r>
            <a:r>
              <a:rPr lang="cs-CZ" sz="2400" dirty="0" smtClean="0"/>
              <a:t>jsou </a:t>
            </a:r>
            <a:r>
              <a:rPr lang="cs-CZ" sz="2400" dirty="0"/>
              <a:t>např. </a:t>
            </a:r>
            <a:r>
              <a:rPr lang="cs-CZ" sz="2400" dirty="0" smtClean="0"/>
              <a:t>smažený sýr</a:t>
            </a:r>
            <a:r>
              <a:rPr lang="cs-CZ" sz="2400" dirty="0"/>
              <a:t>, knedlíky, utopenci, olomoucké syrečky, vánoční </a:t>
            </a:r>
            <a:r>
              <a:rPr lang="cs-CZ" sz="2400" dirty="0" smtClean="0"/>
              <a:t>kapr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z českých </a:t>
            </a:r>
            <a:r>
              <a:rPr lang="cs-CZ" sz="2400" dirty="0"/>
              <a:t>nápojů vyniká </a:t>
            </a:r>
            <a:r>
              <a:rPr lang="cs-CZ" sz="2400" dirty="0" smtClean="0"/>
              <a:t>pivo a </a:t>
            </a:r>
            <a:r>
              <a:rPr lang="cs-CZ" sz="2400" dirty="0"/>
              <a:t>k</a:t>
            </a:r>
            <a:r>
              <a:rPr lang="cs-CZ" sz="2400" dirty="0" smtClean="0"/>
              <a:t>ofeinová</a:t>
            </a:r>
            <a:r>
              <a:rPr lang="cs-CZ" sz="2400" dirty="0"/>
              <a:t> limonáda </a:t>
            </a: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Kofola</a:t>
            </a:r>
            <a:r>
              <a:rPr lang="cs-CZ" sz="2400" dirty="0"/>
              <a:t> je další českou </a:t>
            </a:r>
            <a:r>
              <a:rPr lang="cs-CZ" sz="2400" dirty="0" smtClean="0"/>
              <a:t>specialitou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/>
              <a:t>h</a:t>
            </a:r>
            <a:r>
              <a:rPr lang="cs-CZ" sz="2400" dirty="0" smtClean="0"/>
              <a:t>ospodářství </a:t>
            </a:r>
            <a:r>
              <a:rPr lang="cs-CZ" sz="2400" dirty="0"/>
              <a:t>českých zemí tradičně patří k nejrozvinutějším v Evropě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83768" y="4365104"/>
            <a:ext cx="5616624" cy="2308324"/>
          </a:xfrm>
          <a:prstGeom prst="rect">
            <a:avLst/>
          </a:prstGeom>
          <a:ln w="38100">
            <a:solidFill>
              <a:srgbClr val="92D05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/>
              <a:t>Praha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10 505 445</a:t>
            </a:r>
            <a:endParaRPr lang="cs-CZ" sz="2400" dirty="0"/>
          </a:p>
          <a:p>
            <a:r>
              <a:rPr lang="cs-CZ" sz="2400" dirty="0"/>
              <a:t>Jazyk</a:t>
            </a:r>
            <a:r>
              <a:rPr lang="cs-CZ" sz="2400" dirty="0" smtClean="0"/>
              <a:t>: čeština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</a:p>
          <a:p>
            <a:r>
              <a:rPr lang="cs-CZ" sz="2400" dirty="0" smtClean="0"/>
              <a:t>Prezident: Miloš Zeman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česká koruna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919240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5956" y="199429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nádrž Lipno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Karlštejn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03472" y="3236213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Český Krumlov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5956" y="6574844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Zámek Hluboká </a:t>
            </a:r>
          </a:p>
        </p:txBody>
      </p:sp>
      <p:pic>
        <p:nvPicPr>
          <p:cNvPr id="15362" name="Picture 2" descr="http://upload.wikimedia.org/wikipedia/commons/thumb/3/3d/Z%C3%A1mek_hlubok%C3%A1.jpg/1280px-Z%C3%A1mek_hlubok%C3%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57" y="4875819"/>
            <a:ext cx="3471607" cy="165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http://upload.wikimedia.org/wikipedia/commons/3/30/POL_Lipno_(jezioro_w_wojew%C3%B3dztwie_pomorskim)_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4" y="191215"/>
            <a:ext cx="2273796" cy="170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http://upload.wikimedia.org/wikipedia/commons/thumb/7/7c/Prague_Montage.jpg/640px-Prague_Monta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819" y="1541167"/>
            <a:ext cx="3726181" cy="521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6660232" y="85922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Praha</a:t>
            </a:r>
            <a:endParaRPr lang="cs-CZ" b="1" dirty="0"/>
          </a:p>
        </p:txBody>
      </p:sp>
      <p:pic>
        <p:nvPicPr>
          <p:cNvPr id="15370" name="Picture 10" descr="http://upload.wikimedia.org/wikipedia/commons/b/b3/Z%C3%A1mek_%C4%8Cesk%C3%BD_Krumlov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357" y="2363622"/>
            <a:ext cx="3183651" cy="211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72" name="Picture 12" descr="http://upload.wikimedia.org/wikipedia/commons/thumb/3/31/Burgkarlstein02.jpg/640px-Burgkarlstein0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388" y="451422"/>
            <a:ext cx="1973882" cy="1912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2173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504" y="139700"/>
            <a:ext cx="8712968" cy="9633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Přiřaď vlajky ke státům: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algn="ctr" fontAlgn="auto"/>
            <a:r>
              <a:rPr lang="cs-CZ" sz="2000" dirty="0"/>
              <a:t> </a:t>
            </a:r>
          </a:p>
          <a:p>
            <a:pPr algn="ctr" fontAlgn="auto"/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fontAlgn="auto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  Polsko   Slovensko   Maďarsko   </a:t>
            </a:r>
            <a:r>
              <a:rPr lang="cs-CZ" sz="2000" dirty="0" smtClean="0"/>
              <a:t>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   Švýcarsko  ČR</a:t>
            </a:r>
            <a:endParaRPr lang="nn-NO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endParaRPr lang="cs-CZ" sz="2000" dirty="0" smtClean="0"/>
          </a:p>
          <a:p>
            <a:r>
              <a:rPr lang="cs-CZ" sz="2000" dirty="0" smtClean="0"/>
              <a:t>2.    Jaký stát je ekonomickou velmocí zemí střední Evropy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Urči státy podle hlavních měst: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>
                <a:solidFill>
                  <a:srgbClr val="FFFF00"/>
                </a:solidFill>
              </a:rPr>
              <a:t>Bratislava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Vídeň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Budapešť-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Berlín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Praha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Bern – 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Varšava - 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Řekni  ke každé zemi jednu zajímavost  nebo památku, kterou ses při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výkladu dozvěděl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Jaká země </a:t>
            </a:r>
            <a:r>
              <a:rPr lang="cs-CZ" sz="2000" dirty="0"/>
              <a:t> </a:t>
            </a:r>
            <a:r>
              <a:rPr lang="cs-CZ" sz="2000" dirty="0" smtClean="0"/>
              <a:t>se proslavila hodinářstvím ?</a:t>
            </a:r>
          </a:p>
          <a:p>
            <a:pPr marL="457200" indent="-457200">
              <a:buAutoNum type="arabicPeriod" startAt="5"/>
            </a:pPr>
            <a:r>
              <a:rPr lang="cs-CZ" sz="2000" dirty="0" smtClean="0"/>
              <a:t>Ve které zemi se narodil slavný hudební skladatel  </a:t>
            </a:r>
            <a:r>
              <a:rPr lang="cs-CZ" sz="2000" dirty="0" err="1" smtClean="0"/>
              <a:t>W.A.Mozart</a:t>
            </a:r>
            <a:r>
              <a:rPr lang="cs-CZ" sz="2000" smtClean="0"/>
              <a:t> ?</a:t>
            </a:r>
            <a:endParaRPr lang="cs-CZ" sz="2000" dirty="0" smtClean="0"/>
          </a:p>
          <a:p>
            <a:pPr marL="457200" indent="-457200">
              <a:buAutoNum type="arabicPeriod" startAt="5"/>
            </a:pPr>
            <a:endParaRPr lang="cs-CZ" sz="2000" dirty="0" smtClean="0"/>
          </a:p>
          <a:p>
            <a:pPr marL="457200" indent="-457200">
              <a:buAutoNum type="arabicPeriod" startAt="6"/>
            </a:pPr>
            <a:endParaRPr lang="cs-CZ" sz="2000" dirty="0" smtClean="0"/>
          </a:p>
          <a:p>
            <a:pPr marL="457200" indent="-457200">
              <a:buAutoNum type="arabicPeriod" startAt="6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/>
          </a:p>
        </p:txBody>
      </p:sp>
      <p:pic>
        <p:nvPicPr>
          <p:cNvPr id="13" name="Picture 2" descr="http://upload.wikimedia.org/wikipedia/commons/thumb/b/ba/Flag_of_Germany.svg/1000px-Flag_of_German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577" y="828531"/>
            <a:ext cx="818656" cy="55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MBNJE0WS\MC900015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28531"/>
            <a:ext cx="924402" cy="72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http://upload.wikimedia.org/wikipedia/commons/thumb/0/08/Flag_of_Switzerland_%28Pantone%29.svg/320px-Flag_of_Switzerland_%28Pantone%29.svg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9618" y="877764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upload.wikimedia.org/wikipedia/commons/thumb/4/41/Flag_of_Austria.svg/800px-Flag_of_Austria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330" y="918137"/>
            <a:ext cx="804041" cy="53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upload.wikimedia.org/wikipedia/commons/thumb/c/c1/Flag_of_Hungary.svg/1024px-Flag_of_Hungary.svg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19563"/>
            <a:ext cx="792088" cy="54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upload.wikimedia.org/wikipedia/commons/thumb/e/e6/Flag_of_Slovakia.svg/800px-Flag_of_Slovakia.svg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209" y="918137"/>
            <a:ext cx="778779" cy="51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upload.wikimedia.org/wikipedia/commons/thumb/1/12/Flag_of_Poland.svg/1024px-Flag_of_Poland.svg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92987"/>
            <a:ext cx="792088" cy="49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6788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2013-05-02       Obrazový materiál dostupný na:</a:t>
            </a:r>
          </a:p>
          <a:p>
            <a:endParaRPr lang="cs-CZ" sz="900" dirty="0" smtClean="0"/>
          </a:p>
          <a:p>
            <a:r>
              <a:rPr lang="cs-CZ" sz="900" dirty="0"/>
              <a:t>http://cs.wikipedia.org/wiki/St%C5%99edn%C3%AD_Evropa#mediaviewer/Soubor:Central_Europe_(Brockhaus).PNG</a:t>
            </a:r>
            <a:endParaRPr lang="cs-CZ" sz="900" dirty="0" smtClean="0"/>
          </a:p>
          <a:p>
            <a:r>
              <a:rPr lang="cs-CZ" sz="900" dirty="0" smtClean="0"/>
              <a:t>2.5.2013      14.10</a:t>
            </a:r>
          </a:p>
          <a:p>
            <a:r>
              <a:rPr lang="cs-CZ" sz="900" dirty="0"/>
              <a:t>http://upload.wikimedia.org/wikipedia/commons/1/1b/Central_Europe.png</a:t>
            </a:r>
            <a:endParaRPr lang="cs-CZ" sz="900" dirty="0" smtClean="0"/>
          </a:p>
          <a:p>
            <a:r>
              <a:rPr lang="cs-CZ" sz="900" dirty="0" smtClean="0"/>
              <a:t>2.5.2013    14.15</a:t>
            </a:r>
          </a:p>
          <a:p>
            <a:r>
              <a:rPr lang="cs-CZ" sz="900" dirty="0"/>
              <a:t>http://upload.wikimedia.org/wikipedia/commons/thumb/a/a6/Brandenburger_Tor_abends.jpg/1024px-Brandenburger_Tor_abends.jpg</a:t>
            </a:r>
            <a:endParaRPr lang="cs-CZ" sz="900" dirty="0" smtClean="0"/>
          </a:p>
          <a:p>
            <a:r>
              <a:rPr lang="cs-CZ" sz="900" dirty="0" smtClean="0"/>
              <a:t>2.5.2013    14.16</a:t>
            </a:r>
          </a:p>
          <a:p>
            <a:r>
              <a:rPr lang="cs-CZ" sz="900" dirty="0"/>
              <a:t>http://upload.wikimedia.org/wikipedia/commons/thumb/b/ba/Flag_of_Germany.svg/1000px-Flag_of_Germany.svg.png</a:t>
            </a:r>
            <a:endParaRPr lang="cs-CZ" sz="900" dirty="0" smtClean="0"/>
          </a:p>
          <a:p>
            <a:r>
              <a:rPr lang="cs-CZ" sz="900" dirty="0" smtClean="0"/>
              <a:t>2.5.2013     14.16</a:t>
            </a:r>
          </a:p>
          <a:p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upload.wikimedia.org/wikipedia/commons/8/83/Cityscape_Berlin.jpg</a:t>
            </a:r>
            <a:endParaRPr lang="cs-CZ" sz="900" dirty="0" smtClean="0"/>
          </a:p>
          <a:p>
            <a:r>
              <a:rPr lang="cs-CZ" sz="900" dirty="0" smtClean="0"/>
              <a:t>2.5.2013   </a:t>
            </a:r>
            <a:r>
              <a:rPr lang="cs-CZ" sz="900" dirty="0" smtClean="0"/>
              <a:t>14.35</a:t>
            </a:r>
          </a:p>
          <a:p>
            <a:r>
              <a:rPr lang="cs-CZ" sz="900" dirty="0"/>
              <a:t>http://upload.wikimedia.org/wikipedia/commons/thumb/2/25/Rotes_Rathaus.jpg/1024px-Rotes_Rathaus.jpg</a:t>
            </a:r>
            <a:endParaRPr lang="cs-CZ" sz="900" dirty="0" smtClean="0"/>
          </a:p>
          <a:p>
            <a:r>
              <a:rPr lang="cs-CZ" sz="900" dirty="0" smtClean="0"/>
              <a:t>2.5.2013   14.37</a:t>
            </a:r>
          </a:p>
          <a:p>
            <a:r>
              <a:rPr lang="cs-CZ" sz="900" dirty="0"/>
              <a:t>http://upload.wikimedia.org/wikipedia/commons/4/45/Dresden_from_Albertbr%C3%BCcke.jpg</a:t>
            </a:r>
            <a:endParaRPr lang="cs-CZ" sz="900" dirty="0" smtClean="0"/>
          </a:p>
          <a:p>
            <a:r>
              <a:rPr lang="cs-CZ" sz="900" dirty="0" smtClean="0"/>
              <a:t>2.5.2013    14.47</a:t>
            </a:r>
          </a:p>
          <a:p>
            <a:r>
              <a:rPr lang="cs-CZ" sz="900" dirty="0"/>
              <a:t>http://upload.wikimedia.org/wikipedia/commons/8/8a/CTB-CTW_Port_of_Hamburg-Waltershof.jpg</a:t>
            </a:r>
            <a:endParaRPr lang="cs-CZ" sz="900" dirty="0" smtClean="0"/>
          </a:p>
          <a:p>
            <a:r>
              <a:rPr lang="cs-CZ" sz="900" dirty="0" smtClean="0"/>
              <a:t>2.5.2013    14.47</a:t>
            </a:r>
          </a:p>
          <a:p>
            <a:r>
              <a:rPr lang="cs-CZ" sz="900" dirty="0"/>
              <a:t>http://upload.wikimedia.org/wikipedia/commons/thumb/b/ba/EU_location_POL.svg/800px-EU_location_POL.svg.png</a:t>
            </a:r>
            <a:endParaRPr lang="cs-CZ" sz="900" dirty="0" smtClean="0"/>
          </a:p>
          <a:p>
            <a:r>
              <a:rPr lang="cs-CZ" sz="900" dirty="0" smtClean="0"/>
              <a:t>2.5.2013    14.55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upload.wikimedia.org/wikipedia/commons/thumb/a/af/FB_Warszawa_panorama.jpg/1920px-FB_Warszawa_panorama.jpg</a:t>
            </a:r>
            <a:endParaRPr lang="cs-CZ" sz="900" dirty="0" smtClean="0"/>
          </a:p>
          <a:p>
            <a:r>
              <a:rPr lang="cs-CZ" sz="900" dirty="0" smtClean="0"/>
              <a:t>2.5.2013    14.58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upload.wikimedia.org/wikipedia/commons/thumb/1/12/Flag_of_Poland.svg/1024px-Flag_of_Poland.svg.png</a:t>
            </a:r>
            <a:endParaRPr lang="cs-CZ" sz="900" dirty="0" smtClean="0"/>
          </a:p>
          <a:p>
            <a:r>
              <a:rPr lang="cs-CZ" sz="900" dirty="0" smtClean="0"/>
              <a:t>2.5.2013    </a:t>
            </a:r>
            <a:r>
              <a:rPr lang="cs-CZ" sz="900" dirty="0" smtClean="0"/>
              <a:t>15.00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upload.wikimedia.org/wikipedia/commons/thumb/b/be/Collage_of_views_of_Cracow.PNG/640px-Collage_of_views_of_Cracow.PNG</a:t>
            </a:r>
            <a:endParaRPr lang="cs-CZ" sz="900" dirty="0" smtClean="0"/>
          </a:p>
          <a:p>
            <a:r>
              <a:rPr lang="cs-CZ" sz="900" dirty="0" smtClean="0"/>
              <a:t>2.5.2013    </a:t>
            </a:r>
            <a:r>
              <a:rPr lang="cs-CZ" sz="900" dirty="0" smtClean="0"/>
              <a:t>15.03</a:t>
            </a:r>
          </a:p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upload.wikimedia.org/wikipedia/commons/thumb/e/e8/Birkenau_gate.JPG/800px-Birkenau_gate.JPG</a:t>
            </a:r>
            <a:endParaRPr lang="cs-CZ" sz="900" dirty="0" smtClean="0"/>
          </a:p>
          <a:p>
            <a:r>
              <a:rPr lang="cs-CZ" sz="900" dirty="0" smtClean="0"/>
              <a:t>2.5.2013   </a:t>
            </a:r>
            <a:r>
              <a:rPr lang="cs-CZ" sz="900" dirty="0" smtClean="0"/>
              <a:t>15.09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upload.wikimedia.org/wikipedia/commons/thumb/f/f0/Wieliczka%2C_Soln%C3%A9_doly%2C_kaple_svat%C3%A9_Kingy.JPG/640px-Wieliczka%2C_Soln%C3%A9_doly%2C_kaple_svat%C3%A9_Kingy.JPG</a:t>
            </a:r>
            <a:endParaRPr lang="cs-CZ" sz="900" dirty="0" smtClean="0"/>
          </a:p>
          <a:p>
            <a:r>
              <a:rPr lang="cs-CZ" sz="900" dirty="0" smtClean="0"/>
              <a:t>2.5.2013    15.15</a:t>
            </a:r>
          </a:p>
          <a:p>
            <a:r>
              <a:rPr lang="cs-CZ" sz="900" dirty="0"/>
              <a:t>http://upload.wikimedia.org/wikipedia/commons/thumb/2/2c/09_Szczecin_SZN.jpg/640px-09_Szczecin_SZN.jpg</a:t>
            </a:r>
            <a:endParaRPr lang="cs-CZ" sz="900" dirty="0" smtClean="0"/>
          </a:p>
          <a:p>
            <a:r>
              <a:rPr lang="cs-CZ" sz="900" dirty="0" smtClean="0"/>
              <a:t>2.5.2013     16.31</a:t>
            </a:r>
          </a:p>
          <a:p>
            <a:r>
              <a:rPr lang="cs-CZ" sz="900" dirty="0"/>
              <a:t>http://upload.wikimedia.org/wikipedia/commons/thumb/e/e6/Flag_of_Slovakia.svg/800px-Flag_of_Slovakia.svg.png</a:t>
            </a:r>
            <a:endParaRPr lang="cs-CZ" sz="900" dirty="0" smtClean="0"/>
          </a:p>
          <a:p>
            <a:r>
              <a:rPr lang="cs-CZ" sz="900" dirty="0" smtClean="0"/>
              <a:t>2.5.2013     16.32</a:t>
            </a:r>
          </a:p>
          <a:p>
            <a:r>
              <a:rPr lang="cs-CZ" sz="900" dirty="0"/>
              <a:t>http://upload.wikimedia.org/wikipedia/commons/thumb/7/7b/Eu_location_slovakia.svg/800px-Eu_location_slovakia.svg.png</a:t>
            </a:r>
            <a:endParaRPr lang="cs-CZ" sz="900" dirty="0" smtClean="0"/>
          </a:p>
          <a:p>
            <a:r>
              <a:rPr lang="cs-CZ" sz="900" dirty="0" smtClean="0"/>
              <a:t>2.5.2013     16.35</a:t>
            </a:r>
          </a:p>
          <a:p>
            <a:r>
              <a:rPr lang="cs-CZ" sz="900" dirty="0"/>
              <a:t>http://upload.wikimedia.org/wikipedia/commons/e/e3/Vlkol%C3%ADnec_Main_street.JPG</a:t>
            </a:r>
            <a:endParaRPr lang="cs-CZ" sz="900" dirty="0" smtClean="0"/>
          </a:p>
          <a:p>
            <a:r>
              <a:rPr lang="cs-CZ" sz="900" dirty="0" smtClean="0"/>
              <a:t>2.5.2013     16.37</a:t>
            </a:r>
          </a:p>
          <a:p>
            <a:r>
              <a:rPr lang="cs-CZ" sz="900" dirty="0"/>
              <a:t>http://upload.wikimedia.org/wikipedia/commons/5/59/Bratislava_Montage.jpg</a:t>
            </a:r>
            <a:endParaRPr lang="cs-CZ" sz="900" dirty="0" smtClean="0"/>
          </a:p>
          <a:p>
            <a:r>
              <a:rPr lang="cs-CZ" sz="900" dirty="0" smtClean="0"/>
              <a:t>2.5.2013    16.55</a:t>
            </a:r>
          </a:p>
          <a:p>
            <a:r>
              <a:rPr lang="cs-CZ" sz="900" dirty="0"/>
              <a:t>http://upload.wikimedia.org/wikipedia/commons/thumb/c/c1/Flag_of_Hungary.svg/1024px-Flag_of_Hungary.svg.png</a:t>
            </a:r>
            <a:endParaRPr lang="cs-CZ" sz="900" dirty="0" smtClean="0"/>
          </a:p>
          <a:p>
            <a:r>
              <a:rPr lang="cs-CZ" sz="900" dirty="0" smtClean="0"/>
              <a:t>2.5.2013    17.00</a:t>
            </a:r>
          </a:p>
          <a:p>
            <a:r>
              <a:rPr lang="cs-CZ" sz="900" dirty="0" smtClean="0"/>
              <a:t>http</a:t>
            </a:r>
            <a:r>
              <a:rPr lang="cs-CZ" sz="900" dirty="0"/>
              <a:t>://upload.wikimedia.org/wikipedia/commons/thumb/f/f6/EU_location_HUN.svg/800px-EU_location_HUN.svg.png</a:t>
            </a:r>
            <a:endParaRPr lang="cs-CZ" sz="900" dirty="0" smtClean="0"/>
          </a:p>
          <a:p>
            <a:r>
              <a:rPr lang="cs-CZ" sz="900" dirty="0" smtClean="0"/>
              <a:t>2.5.2013       17.02</a:t>
            </a:r>
          </a:p>
          <a:p>
            <a:r>
              <a:rPr lang="cs-CZ" sz="900" dirty="0"/>
              <a:t>http://cs.wikipedia.org/wiki/Ma%C4%8Farsko#mediaviewer/Soubor:Parliament_of_Hungary_2010_02.JPG</a:t>
            </a:r>
            <a:endParaRPr lang="cs-CZ" sz="900" dirty="0" smtClean="0"/>
          </a:p>
          <a:p>
            <a:r>
              <a:rPr lang="cs-CZ" sz="900" dirty="0" smtClean="0"/>
              <a:t>2.5.2013      17.06</a:t>
            </a:r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6992" y="116632"/>
            <a:ext cx="878497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http://upload.wikimedia.org/wikipedia/commons/thumb/d/d6/BudapestMontage.jpg/640px-BudapestMontage.jpg</a:t>
            </a:r>
            <a:endParaRPr lang="cs-CZ" sz="900" dirty="0" smtClean="0"/>
          </a:p>
          <a:p>
            <a:r>
              <a:rPr lang="cs-CZ" sz="900" dirty="0" smtClean="0"/>
              <a:t>2.5.2013       17.07</a:t>
            </a:r>
          </a:p>
          <a:p>
            <a:r>
              <a:rPr lang="cs-CZ" sz="900" dirty="0"/>
              <a:t>http://upload.wikimedia.org/wikipedia/commons/thumb/8/8d/Panorama-Debrecen.JPG/800px-Panorama-Debrecen.JPG</a:t>
            </a:r>
            <a:endParaRPr lang="cs-CZ" sz="900" dirty="0" smtClean="0"/>
          </a:p>
          <a:p>
            <a:r>
              <a:rPr lang="cs-CZ" sz="900" dirty="0" smtClean="0"/>
              <a:t>2.5.2013      18.16</a:t>
            </a:r>
          </a:p>
          <a:p>
            <a:r>
              <a:rPr lang="cs-CZ" sz="900" dirty="0"/>
              <a:t>http://upload.wikimedia.org/wikipedia/commons/thumb/4/41/Flag_of_Austria.svg/800px-Flag_of_Austria.svg.png</a:t>
            </a:r>
            <a:endParaRPr lang="cs-CZ" sz="900" dirty="0" smtClean="0"/>
          </a:p>
          <a:p>
            <a:r>
              <a:rPr lang="cs-CZ" sz="900" dirty="0" smtClean="0"/>
              <a:t>2.5.2013      18.18</a:t>
            </a:r>
          </a:p>
          <a:p>
            <a:r>
              <a:rPr lang="cs-CZ" sz="900" dirty="0"/>
              <a:t>http://upload.wikimedia.org/wikipedia/commons/thumb/9/9d/EU-Austria.svg/800px-EU-Austria.svg.png</a:t>
            </a:r>
            <a:endParaRPr lang="cs-CZ" sz="900" dirty="0" smtClean="0"/>
          </a:p>
          <a:p>
            <a:r>
              <a:rPr lang="cs-CZ" sz="900" dirty="0" smtClean="0"/>
              <a:t>2.5.2013      18.19</a:t>
            </a:r>
          </a:p>
          <a:p>
            <a:r>
              <a:rPr lang="cs-CZ" sz="900" dirty="0"/>
              <a:t>http://upload.wikimedia.org/wikipedia/commons/thumb/7/7c/Collage_von_Wien.jpg/640px-Collage_von_Wien.jpg</a:t>
            </a:r>
            <a:endParaRPr lang="cs-CZ" sz="900" dirty="0" smtClean="0"/>
          </a:p>
          <a:p>
            <a:r>
              <a:rPr lang="cs-CZ" sz="900" dirty="0" smtClean="0"/>
              <a:t>2.5.2013      18.22</a:t>
            </a:r>
          </a:p>
          <a:p>
            <a:r>
              <a:rPr lang="cs-CZ" sz="900" dirty="0">
                <a:hlinkClick r:id="rId2"/>
              </a:rPr>
              <a:t>http://upload.wikimedia.org/wikipedia/commons/thumb/3/3a/Sch%C3%B6nbrunn_3.JPG/1024px-Sch%C3%B6nbrunn_3.JPG/</a:t>
            </a:r>
            <a:endParaRPr lang="cs-CZ" sz="900" dirty="0" smtClean="0"/>
          </a:p>
          <a:p>
            <a:r>
              <a:rPr lang="cs-CZ" sz="900" dirty="0" smtClean="0"/>
              <a:t>2.5.2013     18.27</a:t>
            </a:r>
          </a:p>
          <a:p>
            <a:r>
              <a:rPr lang="cs-CZ" sz="900" dirty="0"/>
              <a:t>http://upload.wikimedia.org/wikipedia/commons/thumb/0/08/Flag_of_Switzerland_%28Pantone%29.svg/320px-Flag_of_Switzerland_%28Pantone%29.svg.png</a:t>
            </a:r>
            <a:endParaRPr lang="cs-CZ" sz="900" dirty="0" smtClean="0"/>
          </a:p>
          <a:p>
            <a:r>
              <a:rPr lang="cs-CZ" sz="900" dirty="0" smtClean="0"/>
              <a:t>2.5.2013     </a:t>
            </a:r>
            <a:r>
              <a:rPr lang="cs-CZ" sz="900" dirty="0" smtClean="0"/>
              <a:t>18.28</a:t>
            </a:r>
          </a:p>
          <a:p>
            <a:r>
              <a:rPr lang="cs-CZ" sz="900" dirty="0"/>
              <a:t>http://upload.wikimedia.org/wikipedia/commons/d/dd/Swiss_Made_Heuer_Carrera.jpg</a:t>
            </a:r>
            <a:endParaRPr lang="cs-CZ" sz="900" dirty="0" smtClean="0"/>
          </a:p>
          <a:p>
            <a:r>
              <a:rPr lang="cs-CZ" sz="900" dirty="0" smtClean="0"/>
              <a:t>2.5.2013      18.36</a:t>
            </a:r>
          </a:p>
          <a:p>
            <a:r>
              <a:rPr lang="cs-CZ" sz="900" dirty="0"/>
              <a:t>http://upload.wikimedia.org/wikipedia/commons/2/26/Lugano-panorama.jpg</a:t>
            </a:r>
            <a:endParaRPr lang="cs-CZ" sz="900" dirty="0" smtClean="0"/>
          </a:p>
          <a:p>
            <a:r>
              <a:rPr lang="cs-CZ" sz="900" dirty="0" smtClean="0"/>
              <a:t>2.5.2013     18.47</a:t>
            </a:r>
          </a:p>
          <a:p>
            <a:r>
              <a:rPr lang="cs-CZ" sz="900" dirty="0"/>
              <a:t>http://upload.wikimedia.org/wikipedia/commons/thumb/6/62/Brusel_Grand_place_3.jpg/640px-Brusel_Grand_place_3.jpg</a:t>
            </a:r>
            <a:endParaRPr lang="cs-CZ" sz="900" dirty="0" smtClean="0"/>
          </a:p>
          <a:p>
            <a:r>
              <a:rPr lang="cs-CZ" sz="900" dirty="0" smtClean="0"/>
              <a:t>2.5.2013     </a:t>
            </a:r>
            <a:r>
              <a:rPr lang="cs-CZ" sz="900" dirty="0" smtClean="0"/>
              <a:t>18.51</a:t>
            </a:r>
          </a:p>
          <a:p>
            <a:r>
              <a:rPr lang="cs-CZ" sz="900" dirty="0"/>
              <a:t>http://upload.wikimedia.org/wikipedia/commons/6/60/Matterhorn_from_Domh%C3%BCtte_-_2.jpg</a:t>
            </a:r>
            <a:endParaRPr lang="cs-CZ" sz="900" dirty="0" smtClean="0"/>
          </a:p>
          <a:p>
            <a:r>
              <a:rPr lang="cs-CZ" sz="900" dirty="0" smtClean="0"/>
              <a:t>2.5.2013     19.02</a:t>
            </a:r>
          </a:p>
          <a:p>
            <a:r>
              <a:rPr lang="cs-CZ" sz="900" dirty="0"/>
              <a:t>http://upload.wikimedia.org/wikipedia/commons/thumb/d/d0/EU_location_CZE.svg/800px-EU_location_CZE.svg.png</a:t>
            </a:r>
            <a:endParaRPr lang="cs-CZ" sz="900" dirty="0" smtClean="0"/>
          </a:p>
          <a:p>
            <a:r>
              <a:rPr lang="cs-CZ" sz="900" dirty="0" smtClean="0"/>
              <a:t>2.5.2013    19.05</a:t>
            </a:r>
          </a:p>
          <a:p>
            <a:r>
              <a:rPr lang="cs-CZ" sz="900" dirty="0"/>
              <a:t>http://upload.wikimedia.org/wikipedia/commons/thumb/3/30/Praha_2005-09-20_n%C3%A1rodn%C3%AD_divadlo.jpg/800px-Praha_2005-09-20_n%C3%A1rodn%C3%AD_divadlo.jpg</a:t>
            </a:r>
            <a:endParaRPr lang="cs-CZ" sz="900" dirty="0" smtClean="0"/>
          </a:p>
          <a:p>
            <a:r>
              <a:rPr lang="cs-CZ" sz="900" dirty="0" smtClean="0"/>
              <a:t>2.5.2013     19.06</a:t>
            </a:r>
          </a:p>
          <a:p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upload.wikimedia.org/wikipedia/commons/d/d3/Wenceslaus_I_Duke_of_Bohemia_equestrian_statue_in_Prague_1.jpg</a:t>
            </a:r>
            <a:endParaRPr lang="cs-CZ" sz="900" dirty="0" smtClean="0"/>
          </a:p>
          <a:p>
            <a:r>
              <a:rPr lang="cs-CZ" sz="900" dirty="0" smtClean="0"/>
              <a:t>2.5.2013    </a:t>
            </a:r>
            <a:r>
              <a:rPr lang="cs-CZ" sz="900" dirty="0" smtClean="0"/>
              <a:t>19.09</a:t>
            </a:r>
          </a:p>
          <a:p>
            <a:r>
              <a:rPr lang="cs-CZ" sz="900" dirty="0"/>
              <a:t>http://upload.wikimedia.org/wikipedia/commons/thumb/3/3d/Z%C3%A1mek_hlubok%C3%A1.jpg/1280px-Z%C3%A1mek_hlubok%C3%A1.jpg</a:t>
            </a:r>
            <a:endParaRPr lang="cs-CZ" sz="900" dirty="0" smtClean="0"/>
          </a:p>
          <a:p>
            <a:r>
              <a:rPr lang="cs-CZ" sz="900" dirty="0" smtClean="0"/>
              <a:t>2.5.2013      19.11</a:t>
            </a:r>
          </a:p>
          <a:p>
            <a:r>
              <a:rPr lang="cs-CZ" sz="900" dirty="0"/>
              <a:t>http://upload.wikimedia.org/wikipedia/commons/3/30/POL_Lipno_(jezioro_w_wojew%C3%B3dztwie_pomorskim)_06.jpg</a:t>
            </a:r>
            <a:endParaRPr lang="cs-CZ" sz="900" dirty="0" smtClean="0"/>
          </a:p>
          <a:p>
            <a:r>
              <a:rPr lang="cs-CZ" sz="900" dirty="0" smtClean="0"/>
              <a:t>2.5.2013    19.18</a:t>
            </a:r>
          </a:p>
          <a:p>
            <a:r>
              <a:rPr lang="cs-CZ" sz="900" dirty="0"/>
              <a:t>http://upload.wikimedia.org/wikipedia/commons/thumb/7/7c/Prague_Montage.jpg/640px-Prague_Montage.jpg</a:t>
            </a:r>
            <a:endParaRPr lang="cs-CZ" sz="900" dirty="0" smtClean="0"/>
          </a:p>
          <a:p>
            <a:r>
              <a:rPr lang="cs-CZ" sz="900" dirty="0" smtClean="0"/>
              <a:t>2.5.2013     20.12</a:t>
            </a:r>
          </a:p>
          <a:p>
            <a:r>
              <a:rPr lang="cs-CZ" sz="900" dirty="0"/>
              <a:t>http://upload.wikimedia.org/wikipedia/commons/b/b3/Z%C3%A1mek_%C4%8Cesk%C3%BD_Krumlov.jpg</a:t>
            </a:r>
            <a:endParaRPr lang="cs-CZ" sz="900" dirty="0" smtClean="0"/>
          </a:p>
          <a:p>
            <a:r>
              <a:rPr lang="cs-CZ" sz="900" dirty="0" smtClean="0"/>
              <a:t>2.5.2013      20.15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upload.wikimedia.org/wikipedia/commons/thumb/3/31/Burgkarlstein02.jpg/640px-Burgkarlstein02.jpg</a:t>
            </a:r>
            <a:endParaRPr lang="cs-CZ" sz="900" dirty="0" smtClean="0"/>
          </a:p>
          <a:p>
            <a:r>
              <a:rPr lang="cs-CZ" sz="900" dirty="0" smtClean="0"/>
              <a:t>2.5.2013     20.22</a:t>
            </a:r>
          </a:p>
          <a:p>
            <a:r>
              <a:rPr lang="cs-CZ" sz="900" dirty="0" smtClean="0"/>
              <a:t>Klipart</a:t>
            </a:r>
          </a:p>
          <a:p>
            <a:r>
              <a:rPr lang="cs-CZ" sz="900" smtClean="0"/>
              <a:t>2.5.2013     17.25 – 18..08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8198950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88640"/>
            <a:ext cx="8568952" cy="6878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Textový materiál dostupný na:</a:t>
            </a:r>
          </a:p>
          <a:p>
            <a:r>
              <a:rPr lang="cs-CZ" sz="900" dirty="0">
                <a:hlinkClick r:id="rId2"/>
              </a:rPr>
              <a:t>http://cs.wikipedia.org/wiki/N%C4%9Bmecko</a:t>
            </a:r>
            <a:endParaRPr lang="cs-CZ" sz="900" dirty="0"/>
          </a:p>
          <a:p>
            <a:r>
              <a:rPr lang="cs-CZ" sz="900" dirty="0"/>
              <a:t>2.5.2013    14.42</a:t>
            </a:r>
          </a:p>
          <a:p>
            <a:r>
              <a:rPr lang="cs-CZ" sz="900" dirty="0">
                <a:hlinkClick r:id="rId3"/>
              </a:rPr>
              <a:t>http://cs.wikipedia.org/wiki/Polsko</a:t>
            </a:r>
            <a:endParaRPr lang="cs-CZ" sz="900" dirty="0"/>
          </a:p>
          <a:p>
            <a:r>
              <a:rPr lang="cs-CZ" sz="900" dirty="0"/>
              <a:t>2.5.2013    15.00</a:t>
            </a:r>
          </a:p>
          <a:p>
            <a:r>
              <a:rPr lang="cs-CZ" sz="900" dirty="0">
                <a:hlinkClick r:id="rId4"/>
              </a:rPr>
              <a:t>http://www.zsdobrichovice.cz/programy/zemepis/referaty/polsko.htm</a:t>
            </a:r>
            <a:endParaRPr lang="cs-CZ" sz="900" dirty="0"/>
          </a:p>
          <a:p>
            <a:r>
              <a:rPr lang="cs-CZ" sz="900" dirty="0"/>
              <a:t>2.5.2013   16.26</a:t>
            </a:r>
          </a:p>
          <a:p>
            <a:r>
              <a:rPr lang="cs-CZ" sz="900" dirty="0">
                <a:hlinkClick r:id="rId5"/>
              </a:rPr>
              <a:t>http://cs.wikipedia.org/wiki/Slovensko</a:t>
            </a:r>
            <a:endParaRPr lang="cs-CZ" sz="900" dirty="0"/>
          </a:p>
          <a:p>
            <a:r>
              <a:rPr lang="cs-CZ" sz="900" dirty="0"/>
              <a:t>2.5.2013     16.43</a:t>
            </a:r>
          </a:p>
          <a:p>
            <a:r>
              <a:rPr lang="cs-CZ" sz="900" dirty="0">
                <a:hlinkClick r:id="rId6"/>
              </a:rPr>
              <a:t>http://www.odmaturuj.cz/zemepis/slovensko/</a:t>
            </a:r>
            <a:endParaRPr lang="cs-CZ" sz="900" dirty="0"/>
          </a:p>
          <a:p>
            <a:r>
              <a:rPr lang="cs-CZ" sz="900" dirty="0"/>
              <a:t>2.5.2013     16.49</a:t>
            </a:r>
          </a:p>
          <a:p>
            <a:r>
              <a:rPr lang="cs-CZ" sz="900" dirty="0">
                <a:hlinkClick r:id="rId7"/>
              </a:rPr>
              <a:t>http://cs.wikipedia.org/wiki/Ma%C4%8Farsko</a:t>
            </a:r>
            <a:endParaRPr lang="cs-CZ" sz="900" dirty="0"/>
          </a:p>
          <a:p>
            <a:r>
              <a:rPr lang="cs-CZ" sz="900" dirty="0"/>
              <a:t>2.5.2013    18.05</a:t>
            </a:r>
          </a:p>
          <a:p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www.svycarskoweb.cz/svycarsko-6</a:t>
            </a:r>
            <a:endParaRPr lang="cs-CZ" sz="900" dirty="0" smtClean="0"/>
          </a:p>
          <a:p>
            <a:r>
              <a:rPr lang="cs-CZ" sz="900" dirty="0" smtClean="0"/>
              <a:t>2.5.2013    19.14</a:t>
            </a:r>
          </a:p>
          <a:p>
            <a:r>
              <a:rPr lang="cs-CZ" sz="900" dirty="0">
                <a:hlinkClick r:id="rId9"/>
              </a:rPr>
              <a:t>http://cs.wikipedia.org/wiki/%</a:t>
            </a:r>
            <a:r>
              <a:rPr lang="cs-CZ" sz="900" dirty="0" smtClean="0">
                <a:hlinkClick r:id="rId9"/>
              </a:rPr>
              <a:t>C5%A0v%C3%BDcarsko#Pr.C5.AFmysl</a:t>
            </a:r>
            <a:endParaRPr lang="cs-CZ" sz="900" dirty="0" smtClean="0"/>
          </a:p>
          <a:p>
            <a:r>
              <a:rPr lang="cs-CZ" sz="900" dirty="0" smtClean="0"/>
              <a:t>2.5.2013      19.51</a:t>
            </a:r>
          </a:p>
          <a:p>
            <a:r>
              <a:rPr lang="cs-CZ" sz="900" dirty="0">
                <a:hlinkClick r:id="rId10"/>
              </a:rPr>
              <a:t>http://cs.wikipedia.org/wiki/%</a:t>
            </a:r>
            <a:r>
              <a:rPr lang="cs-CZ" sz="900" dirty="0" smtClean="0">
                <a:hlinkClick r:id="rId10"/>
              </a:rPr>
              <a:t>C4%8Cesko</a:t>
            </a:r>
            <a:endParaRPr lang="cs-CZ" sz="900" dirty="0" smtClean="0"/>
          </a:p>
          <a:p>
            <a:r>
              <a:rPr lang="cs-CZ" sz="900" dirty="0" smtClean="0"/>
              <a:t>2.5.2013      20.37</a:t>
            </a:r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514426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1876</TotalTime>
  <Words>876</Words>
  <Application>Microsoft Office PowerPoint</Application>
  <PresentationFormat>Předvádění na obrazovce (4:3)</PresentationFormat>
  <Paragraphs>337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139</cp:revision>
  <dcterms:created xsi:type="dcterms:W3CDTF">2012-10-04T17:02:39Z</dcterms:created>
  <dcterms:modified xsi:type="dcterms:W3CDTF">2014-08-28T17:31:06Z</dcterms:modified>
</cp:coreProperties>
</file>