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C9F4D-9451-4FA8-A1EB-1144FA693EC7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3E95C-9A33-4E46-8D54-D209F90393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04703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C9F4D-9451-4FA8-A1EB-1144FA693EC7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3E95C-9A33-4E46-8D54-D209F90393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8025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C9F4D-9451-4FA8-A1EB-1144FA693EC7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3E95C-9A33-4E46-8D54-D209F90393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41577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C9F4D-9451-4FA8-A1EB-1144FA693EC7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3E95C-9A33-4E46-8D54-D209F90393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95607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C9F4D-9451-4FA8-A1EB-1144FA693EC7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3E95C-9A33-4E46-8D54-D209F90393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44958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C9F4D-9451-4FA8-A1EB-1144FA693EC7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3E95C-9A33-4E46-8D54-D209F90393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4326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C9F4D-9451-4FA8-A1EB-1144FA693EC7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3E95C-9A33-4E46-8D54-D209F90393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4032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C9F4D-9451-4FA8-A1EB-1144FA693EC7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3E95C-9A33-4E46-8D54-D209F90393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4066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C9F4D-9451-4FA8-A1EB-1144FA693EC7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3E95C-9A33-4E46-8D54-D209F90393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30881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C9F4D-9451-4FA8-A1EB-1144FA693EC7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3E95C-9A33-4E46-8D54-D209F90393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30044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C9F4D-9451-4FA8-A1EB-1144FA693EC7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3E95C-9A33-4E46-8D54-D209F90393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08788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0C9F4D-9451-4FA8-A1EB-1144FA693EC7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B3E95C-9A33-4E46-8D54-D209F90393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2883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11943" y="332656"/>
            <a:ext cx="5256584" cy="1368152"/>
          </a:xfrm>
        </p:spPr>
        <p:txBody>
          <a:bodyPr/>
          <a:lstStyle/>
          <a:p>
            <a:r>
              <a:rPr lang="cs-CZ" dirty="0" smtClean="0"/>
              <a:t>Vývoj člověka</a:t>
            </a: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8585" y="5229200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0293190"/>
              </p:ext>
            </p:extLst>
          </p:nvPr>
        </p:nvGraphicFramePr>
        <p:xfrm>
          <a:off x="1407312" y="3140968"/>
          <a:ext cx="6208395" cy="19202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8760"/>
                <a:gridCol w="4699635"/>
              </a:tblGrid>
              <a:tr h="69343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5.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oblast: 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Člověk a jeho svět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obor: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Přírodověda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Tematický okruh: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Člověk a</a:t>
                      </a:r>
                      <a:r>
                        <a:rPr lang="cs-CZ" sz="1400" kern="50" baseline="0" dirty="0" smtClean="0">
                          <a:effectLst/>
                        </a:rPr>
                        <a:t> </a:t>
                      </a:r>
                      <a:r>
                        <a:rPr lang="cs-CZ" sz="1400" kern="50" baseline="0" smtClean="0">
                          <a:effectLst/>
                        </a:rPr>
                        <a:t>jeho zdraví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Téma: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baseline="0" dirty="0">
                          <a:effectLst/>
                          <a:latin typeface="+mn-lt"/>
                          <a:ea typeface="+mn-ea"/>
                        </a:rPr>
                        <a:t> </a:t>
                      </a:r>
                      <a:r>
                        <a:rPr lang="cs-CZ" sz="1400" kern="50" baseline="0" dirty="0" smtClean="0">
                          <a:effectLst/>
                          <a:latin typeface="+mn-lt"/>
                          <a:ea typeface="+mn-ea"/>
                        </a:rPr>
                        <a:t>Vývoj člověka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Jméno autora: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Mgr. Dana Málková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Vytvořeno dne: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21. dubna 2011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Metodický popis,</a:t>
                      </a:r>
                      <a:endParaRPr lang="cs-CZ" sz="1200" kern="50" dirty="0"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(anotace):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Podpora výkladu k vyučovací hodině Vývoj</a:t>
                      </a:r>
                      <a:r>
                        <a:rPr lang="cs-CZ" sz="1400" kern="50" baseline="0" dirty="0" smtClean="0">
                          <a:effectLst/>
                        </a:rPr>
                        <a:t> </a:t>
                      </a:r>
                      <a:r>
                        <a:rPr lang="cs-CZ" sz="1400" kern="50" baseline="0" dirty="0" smtClean="0">
                          <a:effectLst/>
                        </a:rPr>
                        <a:t>člověka.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6" name="Podnadpis 2"/>
          <p:cNvSpPr txBox="1">
            <a:spLocks/>
          </p:cNvSpPr>
          <p:nvPr/>
        </p:nvSpPr>
        <p:spPr>
          <a:xfrm>
            <a:off x="1560937" y="1556792"/>
            <a:ext cx="5832648" cy="10801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VY_32_INOVACE_06-12</a:t>
            </a:r>
            <a:endParaRPr lang="cs-CZ" sz="4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7426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571500" indent="-571500" algn="l">
              <a:buFont typeface="Arial" pitchFamily="34" charset="0"/>
              <a:buChar char="•"/>
            </a:pPr>
            <a:r>
              <a:rPr lang="cs-CZ" sz="3200" dirty="0" smtClean="0"/>
              <a:t>Stejně jako ostatní živočichové se i člověk vyvíjí – roste.</a:t>
            </a:r>
            <a:endParaRPr lang="cs-CZ" sz="32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1295" y="2636912"/>
            <a:ext cx="3893418" cy="3761042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539552" y="1514496"/>
            <a:ext cx="81369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3200" dirty="0" smtClean="0"/>
              <a:t>Nejprve je člověk zárodkem v matčině bříšku.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518606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23528" y="476672"/>
            <a:ext cx="62646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itchFamily="34" charset="0"/>
              <a:buChar char="•"/>
            </a:pPr>
            <a:r>
              <a:rPr lang="cs-CZ" sz="3600" dirty="0" smtClean="0"/>
              <a:t>NOVOROZENEC</a:t>
            </a:r>
            <a:endParaRPr lang="cs-CZ" sz="3600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57" b="16210"/>
          <a:stretch/>
        </p:blipFill>
        <p:spPr>
          <a:xfrm>
            <a:off x="2555776" y="2996952"/>
            <a:ext cx="4648089" cy="3120396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398895" y="1123003"/>
            <a:ext cx="81369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3200" dirty="0" smtClean="0"/>
              <a:t>V prvních týdnech života je plně závislý na matce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951546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476672"/>
            <a:ext cx="52565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itchFamily="34" charset="0"/>
              <a:buChar char="•"/>
            </a:pPr>
            <a:r>
              <a:rPr lang="cs-CZ" sz="3600" dirty="0" smtClean="0"/>
              <a:t>BATOLE</a:t>
            </a:r>
            <a:endParaRPr lang="cs-CZ" sz="36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2100" y="2276872"/>
            <a:ext cx="3852428" cy="3852428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683568" y="1123003"/>
            <a:ext cx="57246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3200" dirty="0" smtClean="0"/>
              <a:t>Období 1. roku života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4973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25174" y="548680"/>
            <a:ext cx="4968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itchFamily="34" charset="0"/>
              <a:buChar char="•"/>
            </a:pPr>
            <a:r>
              <a:rPr lang="cs-CZ" sz="3600" dirty="0" smtClean="0"/>
              <a:t>PŘEDŠKOLÁK</a:t>
            </a:r>
            <a:endParaRPr lang="cs-CZ" sz="36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5625" y="2419796"/>
            <a:ext cx="3780061" cy="3780061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1025174" y="1342578"/>
            <a:ext cx="72728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3200" dirty="0" smtClean="0"/>
              <a:t>Období do nástupu do školy – dítě je velmi aktivní, zvídavé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042783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371852"/>
            <a:ext cx="62646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itchFamily="34" charset="0"/>
              <a:buChar char="•"/>
            </a:pPr>
            <a:r>
              <a:rPr lang="cs-CZ" sz="3600" dirty="0" smtClean="0"/>
              <a:t>Mladší školní věk</a:t>
            </a:r>
            <a:endParaRPr lang="cs-CZ" sz="36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76" r="17328"/>
          <a:stretch/>
        </p:blipFill>
        <p:spPr>
          <a:xfrm>
            <a:off x="3560885" y="2276872"/>
            <a:ext cx="2509695" cy="386731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395536" y="1018183"/>
            <a:ext cx="777686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3200" dirty="0" smtClean="0"/>
              <a:t>Období do zhruba 10 let – uznávání autority, začleňování se do kolektivu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630593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620688"/>
            <a:ext cx="3672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itchFamily="34" charset="0"/>
              <a:buChar char="•"/>
            </a:pPr>
            <a:r>
              <a:rPr lang="cs-CZ" sz="3600" dirty="0" smtClean="0"/>
              <a:t>Starší školní věk</a:t>
            </a:r>
            <a:endParaRPr lang="cs-CZ" sz="36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901" y="2636912"/>
            <a:ext cx="3095625" cy="3095625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429250" y="1267019"/>
            <a:ext cx="57242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3200" dirty="0" smtClean="0"/>
              <a:t>Období dospívání 12. – 15. rok života - puberta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921892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476672"/>
            <a:ext cx="66247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itchFamily="34" charset="0"/>
              <a:buChar char="•"/>
            </a:pPr>
            <a:r>
              <a:rPr lang="cs-CZ" sz="3600" dirty="0" smtClean="0"/>
              <a:t>Adolescent – mezi 15. – 20. rokem</a:t>
            </a:r>
            <a:endParaRPr lang="cs-CZ" sz="36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552" b="17553"/>
          <a:stretch/>
        </p:blipFill>
        <p:spPr>
          <a:xfrm>
            <a:off x="2555776" y="2403406"/>
            <a:ext cx="4432786" cy="2876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304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548680"/>
            <a:ext cx="78488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itchFamily="34" charset="0"/>
              <a:buChar char="•"/>
            </a:pPr>
            <a:r>
              <a:rPr lang="cs-CZ" sz="3600" dirty="0" smtClean="0"/>
              <a:t>Dospělý 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4459" y="1225068"/>
            <a:ext cx="64087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3200" dirty="0" smtClean="0"/>
              <a:t>Od 20. roku života</a:t>
            </a:r>
            <a:endParaRPr lang="cs-CZ" sz="32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4186" y="2348880"/>
            <a:ext cx="3095625" cy="3095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8637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548680"/>
            <a:ext cx="51845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itchFamily="34" charset="0"/>
              <a:buChar char="•"/>
            </a:pPr>
            <a:r>
              <a:rPr lang="cs-CZ" sz="3600" dirty="0" smtClean="0"/>
              <a:t>Stáří 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1195011"/>
            <a:ext cx="53285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3200" dirty="0" smtClean="0"/>
              <a:t>Období </a:t>
            </a:r>
            <a:r>
              <a:rPr lang="cs-CZ" sz="3200" smtClean="0"/>
              <a:t>od 60 </a:t>
            </a:r>
            <a:r>
              <a:rPr lang="cs-CZ" sz="3200" dirty="0" smtClean="0"/>
              <a:t>let </a:t>
            </a:r>
            <a:endParaRPr lang="cs-CZ" sz="32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62" r="-3259" b="17105"/>
          <a:stretch/>
        </p:blipFill>
        <p:spPr>
          <a:xfrm>
            <a:off x="2627784" y="2132856"/>
            <a:ext cx="4177635" cy="2716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4900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1724" y="1340768"/>
            <a:ext cx="792088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Soubor:Gray3.png. In </a:t>
            </a:r>
            <a:r>
              <a:rPr lang="cs-CZ" i="1" dirty="0" err="1"/>
              <a:t>Wikipedia</a:t>
            </a:r>
            <a:r>
              <a:rPr lang="cs-CZ" i="1" dirty="0"/>
              <a:t> 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St. </a:t>
            </a:r>
            <a:r>
              <a:rPr lang="cs-CZ" dirty="0" err="1"/>
              <a:t>Petersburg</a:t>
            </a:r>
            <a:r>
              <a:rPr lang="cs-CZ" dirty="0"/>
              <a:t> (Florida) : </a:t>
            </a:r>
            <a:r>
              <a:rPr lang="cs-CZ" dirty="0" err="1"/>
              <a:t>Wikipedia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[cit. </a:t>
            </a:r>
            <a:r>
              <a:rPr lang="cs-CZ" dirty="0" smtClean="0"/>
              <a:t>2011-04-21]. </a:t>
            </a:r>
            <a:r>
              <a:rPr lang="cs-CZ" dirty="0"/>
              <a:t>Dostupné z WWW: &lt;http://cs.wikipedia.org/wiki/Soubor:Gray3.png</a:t>
            </a:r>
            <a:r>
              <a:rPr lang="cs-CZ" dirty="0" smtClean="0"/>
              <a:t>&gt;.</a:t>
            </a:r>
          </a:p>
          <a:p>
            <a:endParaRPr lang="cs-CZ" dirty="0"/>
          </a:p>
          <a:p>
            <a:r>
              <a:rPr lang="cs-CZ" dirty="0"/>
              <a:t>Použité obrázky: www.office.microsoft.com [online]. c2011 [cit. </a:t>
            </a:r>
            <a:r>
              <a:rPr lang="cs-CZ" smtClean="0"/>
              <a:t>2011-04-21]. </a:t>
            </a:r>
            <a:endParaRPr lang="cs-CZ" dirty="0"/>
          </a:p>
        </p:txBody>
      </p:sp>
      <p:sp>
        <p:nvSpPr>
          <p:cNvPr id="3" name="TextovéPole 3"/>
          <p:cNvSpPr txBox="1"/>
          <p:nvPr/>
        </p:nvSpPr>
        <p:spPr>
          <a:xfrm>
            <a:off x="672030" y="140439"/>
            <a:ext cx="82089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MATYÁŠEK, CSC., RNDr. Jiří; ŠTIKOVÁ, Mgr. Věra; TRNA, CSC., Doc. RNDr. Josef. </a:t>
            </a:r>
            <a:r>
              <a:rPr lang="cs-CZ" i="1" dirty="0"/>
              <a:t>Přírodověda 5 : učebnice pro 5. ročník základní školy Člověk a jeho svět</a:t>
            </a:r>
            <a:r>
              <a:rPr lang="cs-CZ" dirty="0"/>
              <a:t>. 1. Brno : Nová škola s.r.o., 2006. 88 s.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34750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188</Words>
  <Application>Microsoft Office PowerPoint</Application>
  <PresentationFormat>Předvádění na obrazovce (4:3)</PresentationFormat>
  <Paragraphs>40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Vývoj člověka</vt:lpstr>
      <vt:lpstr>Stejně jako ostatní živočichové se i člověk vyvíjí – roste.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Vývoj člověka</dc:title>
  <dc:creator>Dana Málková</dc:creator>
  <cp:lastModifiedBy>Učitel</cp:lastModifiedBy>
  <cp:revision>14</cp:revision>
  <dcterms:created xsi:type="dcterms:W3CDTF">2011-11-17T16:53:20Z</dcterms:created>
  <dcterms:modified xsi:type="dcterms:W3CDTF">2012-04-11T14:46:46Z</dcterms:modified>
</cp:coreProperties>
</file>