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57" r:id="rId4"/>
    <p:sldId id="258" r:id="rId5"/>
    <p:sldId id="259" r:id="rId6"/>
    <p:sldId id="267" r:id="rId7"/>
    <p:sldId id="268" r:id="rId8"/>
    <p:sldId id="269" r:id="rId9"/>
    <p:sldId id="271" r:id="rId10"/>
    <p:sldId id="270" r:id="rId11"/>
    <p:sldId id="272" r:id="rId12"/>
    <p:sldId id="260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1" d="100"/>
          <a:sy n="81" d="100"/>
        </p:scale>
        <p:origin x="-3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F32F6-39F9-4522-BF63-B9C7C0533BB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4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31.8.2014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32.jpeg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127189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VY_12_INOVACE_301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Samohlásky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Seznámení s dělením hlásek, rozřazování na krátké a dlouhé samohlásky</a:t>
                      </a:r>
                    </a:p>
                    <a:p>
                      <a:endParaRPr lang="cs-CZ" sz="1400" dirty="0" smtClean="0"/>
                    </a:p>
                    <a:p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18.11.2012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26.11.2012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Samohlásky</a:t>
            </a:r>
            <a:endParaRPr lang="cs-CZ" sz="5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925543"/>
            <a:ext cx="7488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600" b="1" dirty="0"/>
              <a:t>m</a:t>
            </a:r>
            <a:r>
              <a:rPr lang="cs-CZ" sz="3600" b="1" dirty="0" smtClean="0"/>
              <a:t>áme </a:t>
            </a:r>
            <a:r>
              <a:rPr lang="cs-CZ" sz="3600" b="1" u="sng" dirty="0" smtClean="0">
                <a:solidFill>
                  <a:schemeClr val="accent4">
                    <a:lumMod val="75000"/>
                  </a:schemeClr>
                </a:solidFill>
              </a:rPr>
              <a:t>5 krátkých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3600" b="1" dirty="0" smtClean="0"/>
              <a:t>a </a:t>
            </a:r>
            <a:r>
              <a:rPr lang="cs-CZ" sz="3600" b="1" u="sng" dirty="0" smtClean="0">
                <a:solidFill>
                  <a:schemeClr val="accent4">
                    <a:lumMod val="75000"/>
                  </a:schemeClr>
                </a:solidFill>
              </a:rPr>
              <a:t>5 dlouhých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3600" b="1" dirty="0" smtClean="0"/>
              <a:t>samohlásek</a:t>
            </a:r>
          </a:p>
          <a:p>
            <a:endParaRPr lang="cs-CZ" sz="3600" b="1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/>
              <a:t>samohlásky můžeme graficky 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    vyjádřit </a:t>
            </a:r>
            <a:r>
              <a:rPr lang="cs-CZ" sz="3600" b="1" u="sng" dirty="0" smtClean="0">
                <a:solidFill>
                  <a:schemeClr val="accent4">
                    <a:lumMod val="75000"/>
                  </a:schemeClr>
                </a:solidFill>
              </a:rPr>
              <a:t>písmeny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10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400" b="1" dirty="0" smtClean="0"/>
          </a:p>
          <a:p>
            <a:pPr marL="0" indent="0" algn="ctr">
              <a:buNone/>
            </a:pPr>
            <a:endParaRPr lang="cs-CZ" sz="11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536" y="26064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445314"/>
            <a:ext cx="8136904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Samohlásky</a:t>
            </a:r>
          </a:p>
          <a:p>
            <a:pPr algn="ctr"/>
            <a:r>
              <a:rPr lang="cs-CZ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ělíme na:</a:t>
            </a:r>
          </a:p>
          <a:p>
            <a:pPr algn="ctr"/>
            <a:endParaRPr lang="cs-CZ" sz="4400" b="1" u="sng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4400" b="1" u="sng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395536" y="3538468"/>
            <a:ext cx="3744416" cy="23042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Krátké</a:t>
            </a:r>
            <a:endParaRPr lang="cs-CZ" sz="4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4794258" y="3324945"/>
            <a:ext cx="3679822" cy="252028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Dlouhé</a:t>
            </a:r>
            <a:endParaRPr lang="cs-CZ" sz="4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2267744" y="1916832"/>
            <a:ext cx="2268252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794258" y="1916832"/>
            <a:ext cx="1721958" cy="14081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404664"/>
            <a:ext cx="79928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54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KRÁTKÉ:</a:t>
            </a:r>
          </a:p>
          <a:p>
            <a:r>
              <a:rPr lang="cs-CZ" sz="10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  E   I   O   U</a:t>
            </a:r>
          </a:p>
          <a:p>
            <a:r>
              <a:rPr lang="cs-CZ" sz="54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DLOUHÉ:</a:t>
            </a:r>
          </a:p>
          <a:p>
            <a:r>
              <a:rPr lang="cs-CZ" sz="10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   É   Í   Ó   Ú</a:t>
            </a:r>
            <a:endParaRPr lang="cs-CZ" sz="10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cs-CZ" sz="53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písmena, která obě patří jedné </a:t>
            </a:r>
            <a:r>
              <a:rPr lang="cs-CZ" sz="5300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samohlásce</a:t>
            </a:r>
            <a:r>
              <a:rPr lang="cs-CZ" sz="53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br>
              <a:rPr lang="cs-CZ" sz="53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53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559168"/>
            <a:ext cx="81369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3600" b="1" dirty="0" smtClean="0"/>
              <a:t>  </a:t>
            </a:r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r>
              <a:rPr lang="cs-CZ" sz="3600" b="1" dirty="0" smtClean="0"/>
              <a:t> </a:t>
            </a:r>
            <a:r>
              <a:rPr lang="cs-CZ" sz="3600" b="1" dirty="0"/>
              <a:t>a </a:t>
            </a:r>
            <a:r>
              <a:rPr lang="cs-CZ" sz="3600" b="1" dirty="0">
                <a:solidFill>
                  <a:srgbClr val="FF0000"/>
                </a:solidFill>
              </a:rPr>
              <a:t>Y</a:t>
            </a:r>
            <a:r>
              <a:rPr lang="cs-CZ" sz="3600" b="1" dirty="0"/>
              <a:t> vyslovujeme jako samohlásku </a:t>
            </a:r>
            <a:r>
              <a:rPr lang="cs-CZ" sz="3600" b="1" dirty="0">
                <a:solidFill>
                  <a:srgbClr val="FF0000"/>
                </a:solidFill>
              </a:rPr>
              <a:t>[ i ]</a:t>
            </a:r>
            <a:br>
              <a:rPr lang="cs-CZ" sz="3600" b="1" dirty="0">
                <a:solidFill>
                  <a:srgbClr val="FF0000"/>
                </a:solidFill>
              </a:rPr>
            </a:br>
            <a:r>
              <a:rPr lang="cs-CZ" sz="3600" dirty="0"/>
              <a:t>   </a:t>
            </a:r>
            <a:endParaRPr lang="cs-CZ" sz="36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/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r>
              <a:rPr lang="cs-CZ" sz="3600" b="1" dirty="0" smtClean="0"/>
              <a:t> </a:t>
            </a:r>
            <a:r>
              <a:rPr lang="cs-CZ" sz="3600" b="1" dirty="0"/>
              <a:t>a </a:t>
            </a:r>
            <a:r>
              <a:rPr lang="cs-CZ" sz="3600" b="1" dirty="0">
                <a:solidFill>
                  <a:srgbClr val="FF0000"/>
                </a:solidFill>
              </a:rPr>
              <a:t>Ý</a:t>
            </a:r>
            <a:r>
              <a:rPr lang="cs-CZ" sz="3600" b="1" dirty="0"/>
              <a:t> vyslovujeme jako samohlásku </a:t>
            </a:r>
            <a:r>
              <a:rPr lang="cs-CZ" sz="3600" b="1" dirty="0">
                <a:solidFill>
                  <a:srgbClr val="FF0000"/>
                </a:solidFill>
              </a:rPr>
              <a:t>[ í ]</a:t>
            </a:r>
            <a:br>
              <a:rPr lang="cs-CZ" sz="3600" b="1" dirty="0">
                <a:solidFill>
                  <a:srgbClr val="FF0000"/>
                </a:solidFill>
              </a:rPr>
            </a:br>
            <a:r>
              <a:rPr lang="cs-CZ" sz="3600" dirty="0"/>
              <a:t> 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/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U </a:t>
            </a:r>
            <a:r>
              <a:rPr lang="cs-CZ" sz="3600" b="1" dirty="0" err="1" smtClean="0"/>
              <a:t>a</a:t>
            </a:r>
            <a:r>
              <a:rPr lang="cs-CZ" sz="3600" b="1" dirty="0" err="1" smtClean="0">
                <a:solidFill>
                  <a:srgbClr val="FF0000"/>
                </a:solidFill>
              </a:rPr>
              <a:t>Ú</a:t>
            </a:r>
            <a:r>
              <a:rPr lang="cs-CZ" sz="3600" b="1" dirty="0"/>
              <a:t> vyslovujeme jako samohlásku </a:t>
            </a:r>
            <a:r>
              <a:rPr lang="cs-CZ" sz="3600" b="1" dirty="0" smtClean="0">
                <a:solidFill>
                  <a:srgbClr val="FF0000"/>
                </a:solidFill>
              </a:rPr>
              <a:t>[ú]</a:t>
            </a:r>
            <a:r>
              <a:rPr lang="cs-CZ" sz="3600" b="1" dirty="0"/>
              <a:t/>
            </a:r>
            <a:br>
              <a:rPr lang="cs-CZ" sz="3600" b="1" dirty="0"/>
            </a:br>
            <a:r>
              <a:rPr lang="cs-CZ" sz="3600" dirty="0"/>
              <a:t/>
            </a:r>
            <a:br>
              <a:rPr lang="cs-CZ" sz="3600" dirty="0"/>
            </a:b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188640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- Á</a:t>
            </a:r>
            <a:endParaRPr lang="cs-CZ" sz="9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3347" y="3291463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C:\Users\uživatel\AppData\Local\Microsoft\Windows\Temporary Internet Files\Content.IE5\Z83N45BR\MC90044178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43" y="1158094"/>
            <a:ext cx="1587624" cy="20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39552" y="443159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prik</a:t>
            </a:r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C:\Users\uživatel\AppData\Local\Microsoft\Windows\Temporary Internet Files\Content.IE5\5VCD3TTA\MM90029698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653" y="1899231"/>
            <a:ext cx="1743471" cy="228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44653" y="1783334"/>
            <a:ext cx="1671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3" name="Picture 5" descr="C:\Users\uživatel\AppData\Local\Microsoft\Windows\Temporary Internet Files\Content.IE5\U6HO4U39\MC90044179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599" y="973470"/>
            <a:ext cx="1371600" cy="157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660232" y="47393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zet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4" name="Picture 6" descr="C:\Users\uživatel\AppData\Local\Microsoft\Windows\Temporary Internet Files\Content.IE5\5VCD3TTA\MP90043328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759" y="4437112"/>
            <a:ext cx="1938502" cy="190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742759" y="3645024"/>
            <a:ext cx="1938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5" name="Picture 7" descr="C:\Users\uživatel\AppData\Local\Microsoft\Windows\Temporary Internet Files\Content.IE5\Z83N45BR\MC9003598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298" y="4437112"/>
            <a:ext cx="1460053" cy="180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219599" y="4168476"/>
            <a:ext cx="14325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uživatel\AppData\Local\Microsoft\Windows\Temporary Internet Files\Content.IE5\MBNJE0WS\MP90044833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5" y="4199384"/>
            <a:ext cx="1447231" cy="217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66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- É</a:t>
            </a:r>
            <a:endParaRPr lang="cs-CZ" sz="9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uživatel\AppData\Local\Microsoft\Windows\Temporary Internet Files\Content.IE5\YZKJZQY4\MP9003988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82" y="1124744"/>
            <a:ext cx="2272208" cy="255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583812"/>
            <a:ext cx="22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75403" y="3321518"/>
            <a:ext cx="2619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8" name="Picture 6" descr="C:\Users\uživatel\AppData\Local\Microsoft\Windows\Temporary Internet Files\Content.IE5\YZKJZQY4\MC9001565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861" y="1230144"/>
            <a:ext cx="1820862" cy="187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516216" y="583812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9" name="Picture 7" descr="C:\Users\uživatel\AppData\Local\Microsoft\Windows\Temporary Internet Files\Content.IE5\Z83N45BR\MP90040310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4" y="4424921"/>
            <a:ext cx="2016224" cy="219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99574" y="385498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tadlo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3429000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kař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83" name="Picture 11" descr="http://4.bp.blogspot.com/-ArGGlLCb-uQ/TxvzkBRb_4I/AAAAAAAABcs/dlm1HLUQf7w/s1600/317fd88c6d5c291292055ebf71a613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98975"/>
            <a:ext cx="1979711" cy="144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675856" y="1412776"/>
            <a:ext cx="1660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kr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uživatel\AppData\Local\Microsoft\Windows\Temporary Internet Files\Content.IE5\71HE1B6J\MC9003469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882" y="4339288"/>
            <a:ext cx="2199021" cy="171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živatel\AppData\Local\Microsoft\Windows\Temporary Internet Files\Content.IE5\71HE1B6J\MP90042211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514" y="4068649"/>
            <a:ext cx="1679558" cy="2518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73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- Í</a:t>
            </a:r>
            <a:endParaRPr lang="cs-CZ" sz="9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16632"/>
            <a:ext cx="2355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kl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414908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tal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3" name="Picture 7" descr="C:\Users\uživatel\AppData\Local\Microsoft\Windows\Temporary Internet Files\Content.IE5\YZKJZQY4\MP9004228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044" y="935211"/>
            <a:ext cx="2016223" cy="324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211044" y="260648"/>
            <a:ext cx="2016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zátko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5" name="Picture 9" descr="http://i2.eva.cz/eva/files/D/O/P/04e1d6672a29d54ea368018f0881ec90_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146489"/>
            <a:ext cx="2241363" cy="191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491880" y="1586164"/>
            <a:ext cx="2241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čka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7" name="Picture 11" descr="C:\Users\uživatel\AppData\Local\Microsoft\Windows\Temporary Internet Files\Content.IE5\U6HO4U39\MC90043690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94116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491880" y="447224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8" name="Picture 12" descr="C:\Users\uživatel\AppData\Local\Microsoft\Windows\Temporary Internet Files\Content.IE5\U6HO4U39\MC9004418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650" y="4472245"/>
            <a:ext cx="1797050" cy="16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90650" y="3861048"/>
            <a:ext cx="1593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uživatel\AppData\Local\Microsoft\Windows\Temporary Internet Files\Content.IE5\M96NF4NN\MC90039800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13313"/>
            <a:ext cx="2315235" cy="232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živatel\AppData\Local\Microsoft\Windows\Temporary Internet Files\Content.IE5\M96NF4NN\MP90044241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55" y="830670"/>
            <a:ext cx="2056545" cy="310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35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- Ó</a:t>
            </a:r>
            <a:endParaRPr lang="cs-CZ" sz="9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uživatel\AppData\Local\Microsoft\Windows\Temporary Internet Files\Content.IE5\Z83N45BR\MC900411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1656184" cy="337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39652" y="639745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gurt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 descr="C:\Users\uživatel\AppData\Local\Microsoft\Windows\Temporary Internet Files\Content.IE5\YZKJZQY4\MP90014548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41317"/>
            <a:ext cx="2044824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76256" y="357301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bal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4" name="Picture 4" descr="C:\Users\uživatel\AppData\Local\Microsoft\Windows\Temporary Internet Files\Content.IE5\U6HO4U39\MC9003315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568034"/>
            <a:ext cx="1800131" cy="176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660232" y="764704"/>
            <a:ext cx="18001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5" name="Picture 5" descr="C:\Users\uživatel\AppData\Local\Microsoft\Windows\Temporary Internet Files\Content.IE5\5VCD3TTA\MC900435288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348881"/>
            <a:ext cx="2456160" cy="159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95936" y="1844824"/>
            <a:ext cx="1592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7" name="Picture 7" descr="http://t2.gstatic.com/images?q=tbn:ANd9GcSKuKbZeCX42Oc7XxRsO49_8HN7aHKocqaTGTRymvQLmrOOmX3eI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420" y="5069433"/>
            <a:ext cx="19050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407420" y="4365104"/>
            <a:ext cx="190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8" name="Picture 8" descr="C:\Users\uživatel\AppData\Local\Microsoft\Windows\Temporary Internet Files\Content.IE5\YZKJZQY4\MC90039847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69433"/>
            <a:ext cx="1827886" cy="120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11560" y="4365104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aparát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879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sz="9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ú - ů</a:t>
            </a:r>
            <a:endParaRPr lang="cs-CZ" sz="9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Users\uživatel\AppData\Local\Microsoft\Windows\Temporary Internet Files\Content.IE5\U6HO4U39\MC9001123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64955"/>
            <a:ext cx="208823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33265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nan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4" descr="http://www.zmalehoso-ma.estranky.cz/img/mid/2389/usmev.gi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092" y="4365104"/>
            <a:ext cx="2143125" cy="2077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516216" y="3717032"/>
            <a:ext cx="2054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ú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směv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51" name="Picture 7" descr="http://marketplayground.com/wp-content/uploads/2012/07/Fiscal-Clif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9" y="4451004"/>
            <a:ext cx="2225825" cy="2175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851919" y="3926165"/>
            <a:ext cx="1944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ú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53" name="Picture 9" descr="http://www.ekozahrady.com/puda_pod_traktore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28800"/>
            <a:ext cx="2414041" cy="164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020272" y="978987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55" name="Picture 11" descr="http://www.motyli.net/noctuidae/mamestra-brassica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51005"/>
            <a:ext cx="2962300" cy="208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619672" y="3573016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57" name="Picture 13" descr="http://odevyprodeti.cz/files/modra1%5b8%5d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569" y="1990820"/>
            <a:ext cx="2724150" cy="186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275856" y="1484784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pap</a:t>
            </a:r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16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32656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Otázky: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Vyjmenuj krátké samohlásky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Vyjmenuj dlouhé samohlásky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na píšeme ú a kdy ů ?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Řekni, kolik máš ve svém jméně dlouhých samohlásek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slovo, které má 2 </a:t>
            </a:r>
            <a:r>
              <a:rPr lang="cs-CZ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dlouhé samohlásky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244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548680"/>
            <a:ext cx="792088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900" dirty="0" smtClean="0"/>
          </a:p>
          <a:p>
            <a:endParaRPr lang="cs-CZ" sz="900" dirty="0"/>
          </a:p>
          <a:p>
            <a:r>
              <a:rPr lang="cs-CZ" sz="900" dirty="0" smtClean="0"/>
              <a:t>Klipart</a:t>
            </a:r>
          </a:p>
          <a:p>
            <a:r>
              <a:rPr lang="cs-CZ" sz="900" dirty="0" smtClean="0"/>
              <a:t>18.11.2012   14.43, 14.44, 14.45, 14.46, 14.48, 14.50, 14.55, 15.00, 15.15, 15.19, 15.20, 15.21, 15.22, 15.24, 15.28, 15.30</a:t>
            </a:r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/>
          </a:p>
          <a:p>
            <a:endParaRPr lang="cs-CZ" sz="900" dirty="0" smtClean="0"/>
          </a:p>
          <a:p>
            <a:endParaRPr lang="cs-CZ" sz="900" dirty="0" smtClean="0"/>
          </a:p>
          <a:p>
            <a:endParaRPr lang="cs-CZ" sz="9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755576" y="116632"/>
            <a:ext cx="288032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050" dirty="0" smtClean="0"/>
          </a:p>
          <a:p>
            <a:r>
              <a:rPr lang="cs-CZ" sz="1050" dirty="0" smtClean="0"/>
              <a:t>Cit. 2012-11-18   </a:t>
            </a:r>
            <a:r>
              <a:rPr lang="cs-CZ" sz="1050" dirty="0"/>
              <a:t>Obrazový materiál dostupný na: </a:t>
            </a:r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32656"/>
            <a:ext cx="799288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http://www.google.cz/imgres?q=vidli%C4%8Dka&amp;num=10&amp;um=1&amp;hl=cs&amp;biw=1366&amp;bih=667&amp;tbm=isch&amp;tbnid=BnlbnSUr68iSBM:&amp;imgrefurl=http://www.eva.cz/zbozi/DOP06627/vidlicka-jidelni-tescoma-classic-na-rybu-3ks/&amp;docid=85i0oBKj5yGzuM&amp;imgurl=http://</a:t>
            </a:r>
            <a:r>
              <a:rPr lang="cs-CZ" sz="900" dirty="0" smtClean="0"/>
              <a:t>i2.eva.cz/eva/files/D/O/P/04e1d6672a29d54ea368018f0881ec90_800.jpg&amp;w=800&amp;h=800&amp;ei=qu2oUJKdFqGF4ASAiIGQAg&amp;zoom=1&amp;iact=hc&amp;vpx=215&amp;vpy=180&amp;dur=354&amp;hovh=151&amp;hovw=203&amp;tx=157&amp;ty=114&amp;sig=116795107639744240493&amp;sqi=2&amp;page=1&amp;tbnh=139&amp;tbnw=199&amp;start=0&amp;ndsp=19&amp;ved=1t:429,r:0,s:0,i:80</a:t>
            </a:r>
          </a:p>
          <a:p>
            <a:r>
              <a:rPr lang="cs-CZ" sz="900" dirty="0" smtClean="0"/>
              <a:t>18.11.2012   15.17</a:t>
            </a:r>
          </a:p>
          <a:p>
            <a:endParaRPr lang="cs-CZ" sz="900" dirty="0"/>
          </a:p>
          <a:p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cs&amp;q</a:t>
            </a:r>
            <a:r>
              <a:rPr lang="cs-CZ" sz="900" dirty="0"/>
              <a:t>=tal%C3%AD%C5%99&amp;bav=on.2,or.r_gc.r_pw.r_qf.&amp;bpcl=38625945&amp;biw=1366&amp;bih=667&amp;um=1&amp;ie=UTF-8&amp;tbm=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=vuyoUNHQFq714QS6voCoBw#um=1&amp;hl=</a:t>
            </a:r>
            <a:r>
              <a:rPr lang="cs-CZ" sz="900" dirty="0" err="1"/>
              <a:t>cs&amp;tbm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=1&amp;q=bonb%C3%B3n&amp;oq=bonb%C3%B3n&amp;gs_l=img.3..0l3j0i24l4.832.94127.3.94817.14.7.7.0.0.0.168.973.0j7.7.0...0.0...1c.1.wUEKA85wQcM&amp;pbx=1&amp;bav=on.2,or.r_gc.r_pw.r_qf.&amp;</a:t>
            </a:r>
            <a:r>
              <a:rPr lang="cs-CZ" sz="900" dirty="0" smtClean="0"/>
              <a:t>fp=3c77d55e8a89d234&amp;bpcl=38625945&amp;biw=1366&amp;bih=667</a:t>
            </a:r>
          </a:p>
          <a:p>
            <a:r>
              <a:rPr lang="cs-CZ" sz="900" dirty="0" smtClean="0"/>
              <a:t>18.11.2012   15.27</a:t>
            </a:r>
          </a:p>
          <a:p>
            <a:endParaRPr lang="cs-CZ" sz="900" dirty="0"/>
          </a:p>
          <a:p>
            <a:r>
              <a:rPr lang="cs-CZ" sz="900" dirty="0"/>
              <a:t>http://www.google.cz/imgres?q=%C3%BAsm%C4%9Bv&amp;um=1&amp;hl=cs&amp;biw=1366&amp;bih=667&amp;tbm=isch&amp;tbnid=bIpuda04Nl2YmM:&amp;imgrefurl=http://www.zmalehoso-ma.estranky.cz/fotoalbum/hybajici-obrazky/blbiny-2-/usmev.gif.html&amp;docid=r4QAAXUA-vYhcM&amp;imgurl=http://</a:t>
            </a:r>
            <a:r>
              <a:rPr lang="cs-CZ" sz="900" dirty="0" smtClean="0"/>
              <a:t>www.zmalehoso-ma.estranky.cz/img/mid/2389/usmev.gif.jpg&amp;w=450&amp;h=460&amp;ei=f_GoUJvcA8eh4gTYjYHwCw&amp;zoom=1&amp;iact=rc&amp;dur=348&amp;sig=116795107639744240493&amp;page=1&amp;tbnh=139&amp;tbnw=151&amp;start=0&amp;ndsp=19&amp;ved=1t:429,r:17,s:0,i:144&amp;tx=68&amp;ty=61</a:t>
            </a:r>
          </a:p>
          <a:p>
            <a:r>
              <a:rPr lang="cs-CZ" sz="900" dirty="0" smtClean="0"/>
              <a:t>18.11.2012   15.33</a:t>
            </a:r>
          </a:p>
          <a:p>
            <a:endParaRPr lang="cs-CZ" sz="900" dirty="0"/>
          </a:p>
          <a:p>
            <a:r>
              <a:rPr lang="cs-CZ" sz="900" dirty="0"/>
              <a:t>http://www.google.cz/imgres?q=%C3%BAtes&amp;um=1&amp;hl=cs&amp;biw=1366&amp;bih=667&amp;tbm=isch&amp;tbnid=Zxs8hKMXad-QVM:&amp;imgrefurl=http://marketplayground.com/2012/07/22/the-fiscal-cliff-could-affect-retirees-dividend-stocks/&amp;docid=MoKKstkueGIYfM&amp;imgurl=http://</a:t>
            </a:r>
            <a:r>
              <a:rPr lang="cs-CZ" sz="900" dirty="0" smtClean="0"/>
              <a:t>marketplayground.com/wp-content/uploads/2012/07/Fiscal-Cliff.jpg&amp;w=400&amp;h=400&amp;ei=WvKoUKexL-SE4gT46oG4DQ&amp;zoom=1&amp;iact=hc&amp;vpx=804&amp;vpy=175&amp;dur=9&amp;hovh=225&amp;hovw=225&amp;tx=105&amp;ty=84&amp;sig=116795107639744240493&amp;page=1&amp;tbnh=145&amp;tbnw=139&amp;start=0&amp;ndsp=20&amp;ved=1t:429,r:4,s:0,i:92</a:t>
            </a:r>
          </a:p>
          <a:p>
            <a:r>
              <a:rPr lang="cs-CZ" sz="900" dirty="0" smtClean="0"/>
              <a:t>18.11.2012   15.37</a:t>
            </a:r>
          </a:p>
          <a:p>
            <a:endParaRPr lang="cs-CZ" sz="900" dirty="0"/>
          </a:p>
          <a:p>
            <a:r>
              <a:rPr lang="cs-CZ" sz="900" dirty="0"/>
              <a:t>http://www.google.cz/imgres?q=p%C5%AFda&amp;um=1&amp;hl=cs&amp;sa=N&amp;biw=1366&amp;bih=667&amp;tbm=isch&amp;tbnid=1PjjGB5tfoJWDM:&amp;imgrefurl=http://www.ekozahrady.com/puda.htm&amp;docid=4cn4M9tDjqtNEM&amp;imgurl=http://</a:t>
            </a:r>
            <a:r>
              <a:rPr lang="cs-CZ" sz="900" dirty="0" smtClean="0"/>
              <a:t>www.ekozahrady.com/puda_pod_traktorem.jpg&amp;w=461&amp;h=346&amp;ei=RvaoUI_PD4Xy4QTow4DIAw&amp;zoom=1&amp;iact=hc&amp;vpx=332&amp;vpy=190&amp;dur=958&amp;hovh=194&amp;hovw=259&amp;tx=153&amp;ty=85&amp;sig=116795107639744240493&amp;page=1&amp;tbnh=144&amp;tbnw=214&amp;start=0&amp;ndsp=16&amp;ved=1t:429,r:1,s:0,i:86</a:t>
            </a:r>
          </a:p>
          <a:p>
            <a:r>
              <a:rPr lang="cs-CZ" sz="900" dirty="0" smtClean="0"/>
              <a:t>18.11.2012   15.54</a:t>
            </a:r>
          </a:p>
          <a:p>
            <a:endParaRPr lang="cs-CZ" sz="900" dirty="0"/>
          </a:p>
          <a:p>
            <a:r>
              <a:rPr lang="cs-CZ" sz="900" dirty="0"/>
              <a:t>http://www.google.cz/imgres?q=m%C5%AFra&amp;num=10&amp;um=1&amp;hl=cs&amp;biw=1366&amp;bih=667&amp;tbm=isch&amp;tbnid=dAQ2FD9lfv4CiM:&amp;imgrefurl=http://www.motyli.net/noctuidae.php%3Flepidoptera%3Dmamestra-brassicae&amp;docid=JUEAWGqB_Hqy4M&amp;imgurl=http://</a:t>
            </a:r>
            <a:r>
              <a:rPr lang="cs-CZ" sz="900" dirty="0" smtClean="0"/>
              <a:t>www.motyli.net/noctuidae/mamestra-brassicae.jpg&amp;w=500&amp;h=330&amp;ei=tPaoUIaYCImH4gTdlYGQDA&amp;zoom=1&amp;iact=hc&amp;vpx=848&amp;vpy=190&amp;dur=548&amp;hovh=182&amp;hovw=276&amp;tx=109&amp;ty=106&amp;sig=116795107639744240493&amp;sqi=2&amp;page=1&amp;tbnh=131&amp;tbnw=199&amp;start=0&amp;ndsp=16&amp;ved=1t:429,r:3,s:0,i:102</a:t>
            </a:r>
          </a:p>
          <a:p>
            <a:r>
              <a:rPr lang="cs-CZ" sz="900" dirty="0" smtClean="0"/>
              <a:t>18.11.2012   15.55</a:t>
            </a:r>
          </a:p>
          <a:p>
            <a:endParaRPr lang="cs-CZ" sz="900" dirty="0"/>
          </a:p>
          <a:p>
            <a:r>
              <a:rPr lang="cs-CZ" sz="900" dirty="0"/>
              <a:t>http://www.google.cz/imgres?q=papu%C4%8De+do+%C5%A1koly&amp;num=10&amp;um=1&amp;hl=cs&amp;biw=1366&amp;bih=667&amp;tbm=isch&amp;tbnid=aGpvUUU-CWhKbM:&amp;imgrefurl=http://odevyprodeti.cz/640,detske-papuce-vel.-20.html&amp;docid=GhUKzUNG0EmC1M&amp;imgurl=http://</a:t>
            </a:r>
            <a:r>
              <a:rPr lang="cs-CZ" sz="900" dirty="0" smtClean="0"/>
              <a:t>odevyprodeti.cz/files/modra1%255B8%255D.jpg&amp;w=572&amp;h=309&amp;ei=cveoUPapJZH24QT1sIHADA&amp;zoom=1&amp;iact=hc&amp;vpx=196&amp;vpy=4&amp;dur=17&amp;hovh=165&amp;hovw=306&amp;tx=109&amp;ty=85&amp;sig=116795107639744240493&amp;sqi=2&amp;page=1&amp;tbnh=140&amp;tbnw=257&amp;start=0&amp;ndsp=18&amp;ved=1t:429,r:0,s:0,i:66</a:t>
            </a:r>
          </a:p>
          <a:p>
            <a:r>
              <a:rPr lang="cs-CZ" sz="900" dirty="0" smtClean="0"/>
              <a:t>18.11.2012   16.00</a:t>
            </a:r>
          </a:p>
          <a:p>
            <a:endParaRPr lang="cs-CZ" sz="900" dirty="0"/>
          </a:p>
          <a:p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</TotalTime>
  <Words>358</Words>
  <Application>Microsoft Office PowerPoint</Application>
  <PresentationFormat>Předvádění na obrazovce (4:3)</PresentationFormat>
  <Paragraphs>130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Samohlásky</vt:lpstr>
      <vt:lpstr>Prezentace aplikace PowerPoint</vt:lpstr>
      <vt:lpstr>Prezentace aplikace PowerPoint</vt:lpstr>
      <vt:lpstr> 2 písmena, která obě patří jedné samohlásce: </vt:lpstr>
      <vt:lpstr>Prezentace aplikace PowerPoint</vt:lpstr>
      <vt:lpstr>E - É</vt:lpstr>
      <vt:lpstr>I - Í</vt:lpstr>
      <vt:lpstr>O - Ó</vt:lpstr>
      <vt:lpstr>u – ú - ů</vt:lpstr>
      <vt:lpstr>Prezentace aplikace PowerPoint</vt:lpstr>
      <vt:lpstr>Prezentace aplikace PowerPoint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28</cp:revision>
  <dcterms:created xsi:type="dcterms:W3CDTF">2012-10-04T17:02:39Z</dcterms:created>
  <dcterms:modified xsi:type="dcterms:W3CDTF">2014-08-31T07:50:03Z</dcterms:modified>
</cp:coreProperties>
</file>