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6" r:id="rId9"/>
    <p:sldId id="267" r:id="rId10"/>
    <p:sldId id="268" r:id="rId11"/>
    <p:sldId id="269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88" autoAdjust="0"/>
    <p:restoredTop sz="94671" autoAdjust="0"/>
  </p:normalViewPr>
  <p:slideViewPr>
    <p:cSldViewPr>
      <p:cViewPr varScale="1">
        <p:scale>
          <a:sx n="86" d="100"/>
          <a:sy n="86" d="100"/>
        </p:scale>
        <p:origin x="-23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6F32F6-39F9-4522-BF63-B9C7C0533BB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427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6F32F6-39F9-4522-BF63-B9C7C0533BB4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4782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9/93/Karel_Josef_Capkovi_radio.jpg/240px-Karel_Josef_Capkovi_radio.jpg" TargetMode="External"/><Relationship Id="rId7" Type="http://schemas.openxmlformats.org/officeDocument/2006/relationships/hyperlink" Target="http://upload.wikimedia.org/wikipedia/commons/thumb/b/b7/Adolf_Born_-_Book_World_Fair_2010_Prague.jpg/800px-Adolf_Born_-_Book_World_Fair_2010_Prague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6/63/Wuppertal_Langerfeld_-_Katholische_Grundschule_Windthorststra%C3%9Fe_05_ies.jpg/1024px-Wuppertal_Langerfeld_-_Katholische_Grundschule_Windthorststra%C3%9Fe_05_ies.jpg" TargetMode="External"/><Relationship Id="rId5" Type="http://schemas.openxmlformats.org/officeDocument/2006/relationships/hyperlink" Target="http://upload.wikimedia.org/wikipedia/commons/thumb/e/eb/%C5%98%C3%AD%C4%8Dany_-_sm%C4%9Brovka_na_Hrusice_-_Mike%C5%A1_-_1c.jpg/640px-%C5%98%C3%AD%C4%8Dany_-_sm%C4%9Brovka_na_Hrusice_-_Mike%C5%A1_-_1c.jpg" TargetMode="External"/><Relationship Id="rId4" Type="http://schemas.openxmlformats.org/officeDocument/2006/relationships/hyperlink" Target="http://upload.wikimedia.org/wikipedia/commons/thumb/d/dd/Hrusice_CZ_Josef_Lada_bust_323.jpg/240px-Hrusice_CZ_Josef_Lada_bust_32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5893578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VY_12_INOVACE_293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 jazyk a literatura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Čeští Ilustrátoři</a:t>
                      </a:r>
                      <a:r>
                        <a:rPr lang="cs-CZ" sz="1400" baseline="0" dirty="0" smtClean="0"/>
                        <a:t> pro děti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 s ilustrátory</a:t>
                      </a:r>
                      <a:r>
                        <a:rPr lang="cs-CZ" sz="1400" baseline="0" dirty="0" smtClean="0"/>
                        <a:t> pro děti a   jejich dílem. Děti poznají význam pojmu ilustrátor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14.11.2012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15.1.2013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b="1" u="sng" dirty="0" smtClean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11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620688"/>
            <a:ext cx="770485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Známí čeští ilustrátoři pro děti</a:t>
            </a:r>
          </a:p>
          <a:p>
            <a:endParaRPr lang="cs-CZ" sz="4400" b="1" u="sng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Ilustrátor je člověk, který knihu doprovází svými obrázky či kresbami. Text knihy se tak stává srozumitelnější a pro čtenáře zajímavější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/>
          </a:p>
          <a:p>
            <a:endParaRPr lang="cs-CZ" sz="3200" dirty="0" smtClean="0"/>
          </a:p>
          <a:p>
            <a:pPr algn="ctr"/>
            <a:r>
              <a:rPr lang="cs-CZ" sz="3200" dirty="0"/>
              <a:t> 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9" name="Picture 5" descr="http://www.duels.cz/galerie/kniha2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933056"/>
            <a:ext cx="5400600" cy="2386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548680"/>
            <a:ext cx="784887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Čapek</a:t>
            </a:r>
          </a:p>
          <a:p>
            <a:pPr algn="ctr"/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83768" y="4941168"/>
            <a:ext cx="39244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 </a:t>
            </a:r>
            <a:r>
              <a:rPr lang="cs-CZ" sz="200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Povídání o pejskovi a kočičce</a:t>
            </a:r>
            <a:endParaRPr lang="cs-CZ" sz="2000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</a:pPr>
            <a:r>
              <a:rPr lang="cs-CZ" sz="2000" dirty="0" smtClean="0"/>
              <a:t>pohádková</a:t>
            </a:r>
            <a:r>
              <a:rPr lang="cs-CZ" sz="2000" dirty="0"/>
              <a:t> knížka, příhody pejska a</a:t>
            </a:r>
            <a:r>
              <a:rPr lang="cs-CZ" sz="2000" dirty="0" smtClean="0"/>
              <a:t> </a:t>
            </a:r>
            <a:r>
              <a:rPr lang="cs-CZ" sz="2000" dirty="0"/>
              <a:t>kočičky, kteří spolu žijí a hospodaří.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707181" y="4008030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u="sng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Dílo:</a:t>
            </a:r>
            <a:endParaRPr lang="cs-CZ" b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upload.wikimedia.org/wikipedia/commons/thumb/9/93/Karel_Josef_Capkovi_radio.jpg/240px-Karel_Josef_Capkovi_radi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186085"/>
            <a:ext cx="3814979" cy="2972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26544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Lada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355976" y="2852936"/>
            <a:ext cx="4572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Kocour Mikeš </a:t>
            </a:r>
          </a:p>
          <a:p>
            <a:r>
              <a:rPr lang="cs-CZ" sz="2000" dirty="0" smtClean="0"/>
              <a:t>- </a:t>
            </a:r>
            <a:r>
              <a:rPr lang="cs-CZ" sz="2000" dirty="0"/>
              <a:t>pohádková kniha o mluvícím kocourkovi Mikešovi a </a:t>
            </a:r>
            <a:r>
              <a:rPr lang="cs-CZ" sz="2000" dirty="0" smtClean="0"/>
              <a:t>jeho příhodách</a:t>
            </a:r>
            <a:r>
              <a:rPr lang="cs-CZ" sz="2000" dirty="0"/>
              <a:t>, které prožil sám i se svými kamarády, vepříkem Pašíkem a kozlem Bobešem,</a:t>
            </a:r>
          </a:p>
          <a:p>
            <a:r>
              <a:rPr lang="cs-CZ" sz="2000" b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chytré kmotře lišce </a:t>
            </a:r>
          </a:p>
          <a:p>
            <a:r>
              <a:rPr lang="cs-CZ" sz="2000" dirty="0" smtClean="0"/>
              <a:t>-  </a:t>
            </a:r>
            <a:r>
              <a:rPr lang="cs-CZ" sz="2000" dirty="0"/>
              <a:t>pohádkové vyprávění o chytré lišce, která byla vychována mezi lidmi, naučila se mluvit a psát, a když se dostala na svobodu, proslavila se svými šprýmovnými kousky tak, že se nakonec stala vzorným hajným,</a:t>
            </a:r>
          </a:p>
        </p:txBody>
      </p:sp>
      <p:sp>
        <p:nvSpPr>
          <p:cNvPr id="5" name="Obdélník 4"/>
          <p:cNvSpPr/>
          <p:nvPr/>
        </p:nvSpPr>
        <p:spPr>
          <a:xfrm>
            <a:off x="940846" y="5917922"/>
            <a:ext cx="18222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Veselý přírodopis</a:t>
            </a:r>
          </a:p>
        </p:txBody>
      </p:sp>
      <p:sp>
        <p:nvSpPr>
          <p:cNvPr id="6" name="Obdélník 5"/>
          <p:cNvSpPr/>
          <p:nvPr/>
        </p:nvSpPr>
        <p:spPr>
          <a:xfrm>
            <a:off x="899591" y="4930428"/>
            <a:ext cx="20911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Bubáci a hastrmani</a:t>
            </a:r>
            <a:r>
              <a:rPr lang="cs-CZ" dirty="0"/>
              <a:t> </a:t>
            </a:r>
          </a:p>
        </p:txBody>
      </p:sp>
      <p:sp>
        <p:nvSpPr>
          <p:cNvPr id="7" name="Obdélník 6"/>
          <p:cNvSpPr/>
          <p:nvPr/>
        </p:nvSpPr>
        <p:spPr>
          <a:xfrm>
            <a:off x="922851" y="5280545"/>
            <a:ext cx="1741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Pohádky naruby</a:t>
            </a:r>
          </a:p>
        </p:txBody>
      </p:sp>
      <p:sp>
        <p:nvSpPr>
          <p:cNvPr id="9" name="Obdélník 8"/>
          <p:cNvSpPr/>
          <p:nvPr/>
        </p:nvSpPr>
        <p:spPr>
          <a:xfrm>
            <a:off x="942441" y="5649877"/>
            <a:ext cx="8968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Říkadla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4581128"/>
            <a:ext cx="15600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Dílo:</a:t>
            </a:r>
            <a:endParaRPr lang="cs-CZ" sz="2000" b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upload.wikimedia.org/wikipedia/commons/thumb/d/dd/Hrusice_CZ_Josef_Lada_bust_323.jpg/240px-Hrusice_CZ_Josef_Lada_bust_32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82110">
            <a:off x="6554184" y="281681"/>
            <a:ext cx="1781794" cy="2375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thumb/e/eb/%C5%98%C3%AD%C4%8Dany_-_sm%C4%9Brovka_na_Hrusice_-_Mike%C5%A1_-_1c.jpg/640px-%C5%98%C3%AD%C4%8Dany_-_sm%C4%9Brovka_na_Hrusice_-_Mike%C5%A1_-_1c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1340768"/>
            <a:ext cx="2620893" cy="2854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Ondřej Sekora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87824" y="1700808"/>
            <a:ext cx="396044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Dílo:</a:t>
            </a:r>
          </a:p>
          <a:p>
            <a:r>
              <a:rPr lang="cs-CZ" sz="4000" b="1" dirty="0">
                <a:solidFill>
                  <a:srgbClr val="C00000"/>
                </a:solidFill>
              </a:rPr>
              <a:t>Ferda Mravenec </a:t>
            </a:r>
          </a:p>
          <a:p>
            <a:r>
              <a:rPr lang="cs-CZ" sz="4000" b="1" dirty="0">
                <a:solidFill>
                  <a:srgbClr val="C00000"/>
                </a:solidFill>
              </a:rPr>
              <a:t>Ferdův slabikář </a:t>
            </a:r>
          </a:p>
          <a:p>
            <a:r>
              <a:rPr lang="cs-CZ" sz="4000" b="1" dirty="0">
                <a:solidFill>
                  <a:srgbClr val="C00000"/>
                </a:solidFill>
              </a:rPr>
              <a:t>Trampoty brouka Pytlíka </a:t>
            </a:r>
          </a:p>
          <a:p>
            <a:r>
              <a:rPr lang="cs-CZ" sz="4000" b="1" dirty="0">
                <a:solidFill>
                  <a:srgbClr val="C00000"/>
                </a:solidFill>
              </a:rPr>
              <a:t>Kuře </a:t>
            </a:r>
            <a:r>
              <a:rPr lang="cs-CZ" sz="4000" b="1" dirty="0" err="1">
                <a:solidFill>
                  <a:srgbClr val="C00000"/>
                </a:solidFill>
              </a:rPr>
              <a:t>Napipi</a:t>
            </a:r>
            <a:r>
              <a:rPr lang="cs-CZ" sz="4000" b="1" dirty="0">
                <a:solidFill>
                  <a:srgbClr val="C00000"/>
                </a:solidFill>
              </a:rPr>
              <a:t> a jeho přátelé</a:t>
            </a:r>
            <a:r>
              <a:rPr lang="cs-CZ" sz="4000" dirty="0"/>
              <a:t> </a:t>
            </a:r>
            <a:endParaRPr lang="cs-CZ" sz="4000" dirty="0" smtClean="0"/>
          </a:p>
          <a:p>
            <a:r>
              <a:rPr lang="cs-CZ" sz="4000" b="1" dirty="0">
                <a:solidFill>
                  <a:srgbClr val="C00000"/>
                </a:solidFill>
              </a:rPr>
              <a:t>Malované počasí</a:t>
            </a:r>
          </a:p>
          <a:p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Jiří Trnka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15816" y="1496644"/>
            <a:ext cx="338437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Dílo:</a:t>
            </a:r>
          </a:p>
          <a:p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Fimfárum</a:t>
            </a:r>
            <a:endParaRPr lang="cs-CZ" sz="36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Míša Kulička na cestách</a:t>
            </a:r>
          </a:p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Broučci</a:t>
            </a:r>
          </a:p>
          <a:p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svých filmech používal s oblibou loutky</a:t>
            </a: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uživatel\AppData\Local\Microsoft\Windows\Temporary Internet Files\Content.IE5\M96NF4NN\MC9003563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44520">
            <a:off x="6732240" y="4708445"/>
            <a:ext cx="1440160" cy="1624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živatel\AppData\Local\Microsoft\Windows\Temporary Internet Files\Content.IE5\MBNJE0WS\MC9002979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93096"/>
            <a:ext cx="1770278" cy="1656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934375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Zdeněk Miler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79912" y="3757037"/>
            <a:ext cx="374441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Dílo:</a:t>
            </a:r>
            <a:endParaRPr lang="cs-CZ" sz="2000" b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pt-BR" sz="2000" b="1" dirty="0" smtClean="0">
                <a:solidFill>
                  <a:srgbClr val="C00000"/>
                </a:solidFill>
              </a:rPr>
              <a:t>Série </a:t>
            </a:r>
            <a:r>
              <a:rPr lang="pt-BR" sz="2000" b="1" dirty="0">
                <a:solidFill>
                  <a:srgbClr val="C00000"/>
                </a:solidFill>
              </a:rPr>
              <a:t>animovaných filmů o </a:t>
            </a:r>
            <a:r>
              <a:rPr lang="pt-BR" sz="2000" b="1" dirty="0" smtClean="0">
                <a:solidFill>
                  <a:srgbClr val="C00000"/>
                </a:solidFill>
              </a:rPr>
              <a:t>Krtkovi</a:t>
            </a:r>
            <a:endParaRPr lang="cs-CZ" sz="2000" b="1" dirty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pt-BR" sz="2000" b="1" dirty="0">
                <a:solidFill>
                  <a:srgbClr val="C00000"/>
                </a:solidFill>
              </a:rPr>
              <a:t>Série animovaných filmů o </a:t>
            </a:r>
            <a:r>
              <a:rPr lang="pt-BR" sz="2000" b="1" dirty="0" smtClean="0">
                <a:solidFill>
                  <a:srgbClr val="C00000"/>
                </a:solidFill>
              </a:rPr>
              <a:t>Cvrčkovi</a:t>
            </a:r>
            <a:endParaRPr lang="cs-CZ" sz="2000" b="1" dirty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Série animovaných filmů o Štěňátku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4098" name="Picture 2" descr="http://upload.wikimedia.org/wikipedia/commons/thumb/6/63/Wuppertal_Langerfeld_-_Katholische_Grundschule_Windthorststra%C3%9Fe_05_ies.jpg/1024px-Wuppertal_Langerfeld_-_Katholische_Grundschule_Windthorststra%C3%9Fe_05_ie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4786"/>
            <a:ext cx="3240360" cy="2161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026825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Adolf Born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916832"/>
            <a:ext cx="352839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</a:t>
            </a:r>
            <a:r>
              <a:rPr lang="cs-CZ" sz="20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endParaRPr lang="cs-CZ" sz="2000" b="1" u="sng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Mach a Šebestová</a:t>
            </a:r>
          </a:p>
          <a:p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Žofka</a:t>
            </a:r>
          </a:p>
          <a:p>
            <a:r>
              <a:rPr lang="cs-CZ" sz="400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Boříkovy</a:t>
            </a: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lapálie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5122" name="Picture 2" descr="http://upload.wikimedia.org/wikipedia/commons/thumb/b/b7/Adolf_Born_-_Book_World_Fair_2010_Prague.jpg/800px-Adolf_Born_-_Book_World_Fair_2010_Pragu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54648">
            <a:off x="5559532" y="1568150"/>
            <a:ext cx="3041618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668580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Radek Pilař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43808" y="1628800"/>
            <a:ext cx="4320480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Dílo:</a:t>
            </a:r>
          </a:p>
          <a:p>
            <a:r>
              <a:rPr lang="cs-CZ" sz="3600" dirty="0" smtClean="0"/>
              <a:t>- tvůrce obrázku znělky</a:t>
            </a:r>
            <a:r>
              <a:rPr lang="cs-CZ" sz="3600" dirty="0"/>
              <a:t> </a:t>
            </a:r>
            <a:r>
              <a:rPr lang="cs-CZ" sz="3600" dirty="0">
                <a:solidFill>
                  <a:srgbClr val="C00000"/>
                </a:solidFill>
              </a:rPr>
              <a:t>Večerníčku</a:t>
            </a:r>
            <a:r>
              <a:rPr lang="cs-CZ" sz="3600" dirty="0"/>
              <a:t> a postaviček </a:t>
            </a:r>
            <a:r>
              <a:rPr lang="cs-CZ" sz="3600" dirty="0">
                <a:solidFill>
                  <a:srgbClr val="C00000"/>
                </a:solidFill>
              </a:rPr>
              <a:t>Rumcajse, Manky</a:t>
            </a:r>
            <a:r>
              <a:rPr lang="cs-CZ" sz="3600" dirty="0"/>
              <a:t> a </a:t>
            </a:r>
            <a:r>
              <a:rPr lang="cs-CZ" sz="3600" dirty="0" smtClean="0"/>
              <a:t>     </a:t>
            </a:r>
            <a:r>
              <a:rPr lang="cs-CZ" sz="3600" dirty="0" smtClean="0">
                <a:solidFill>
                  <a:srgbClr val="C00000"/>
                </a:solidFill>
              </a:rPr>
              <a:t>Cipíska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29699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Helena Zmatlíková</a:t>
            </a:r>
            <a:endParaRPr lang="cs-CZ" b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99792" y="1556792"/>
            <a:ext cx="3456384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Dílo:</a:t>
            </a:r>
          </a:p>
          <a:p>
            <a:r>
              <a:rPr lang="cs-CZ" sz="2000" dirty="0"/>
              <a:t> </a:t>
            </a:r>
            <a:r>
              <a:rPr lang="cs-CZ" sz="3200" dirty="0" smtClean="0">
                <a:solidFill>
                  <a:srgbClr val="C00000"/>
                </a:solidFill>
              </a:rPr>
              <a:t>Honzíkova cesty </a:t>
            </a:r>
          </a:p>
          <a:p>
            <a:r>
              <a:rPr lang="cs-CZ" sz="3200" dirty="0">
                <a:solidFill>
                  <a:srgbClr val="C00000"/>
                </a:solidFill>
              </a:rPr>
              <a:t> </a:t>
            </a:r>
            <a:r>
              <a:rPr lang="cs-CZ" sz="3200" dirty="0" smtClean="0">
                <a:solidFill>
                  <a:srgbClr val="C00000"/>
                </a:solidFill>
              </a:rPr>
              <a:t>Děti z </a:t>
            </a:r>
            <a:r>
              <a:rPr lang="cs-CZ" sz="3200" dirty="0" err="1" smtClean="0">
                <a:solidFill>
                  <a:srgbClr val="C00000"/>
                </a:solidFill>
              </a:rPr>
              <a:t>Bullerbynu</a:t>
            </a:r>
            <a:r>
              <a:rPr lang="cs-CZ" sz="3200" dirty="0"/>
              <a:t> </a:t>
            </a:r>
            <a:endParaRPr lang="cs-CZ" sz="3200" dirty="0" smtClean="0"/>
          </a:p>
          <a:p>
            <a:r>
              <a:rPr lang="cs-CZ" sz="3200" dirty="0" err="1">
                <a:solidFill>
                  <a:srgbClr val="C00000"/>
                </a:solidFill>
              </a:rPr>
              <a:t>Pinocchiova</a:t>
            </a:r>
            <a:r>
              <a:rPr lang="cs-CZ" sz="3200" dirty="0">
                <a:solidFill>
                  <a:srgbClr val="C00000"/>
                </a:solidFill>
              </a:rPr>
              <a:t> dobrodružství </a:t>
            </a:r>
            <a:endParaRPr lang="cs-CZ" sz="3200" dirty="0" smtClean="0">
              <a:solidFill>
                <a:srgbClr val="C00000"/>
              </a:solidFill>
            </a:endParaRPr>
          </a:p>
          <a:p>
            <a:r>
              <a:rPr lang="cs-CZ" sz="3200" dirty="0" smtClean="0">
                <a:solidFill>
                  <a:srgbClr val="C00000"/>
                </a:solidFill>
              </a:rPr>
              <a:t>Malý princ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Z deníku kocoura Modroočka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Martínkova čítanka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O jablůňce</a:t>
            </a:r>
          </a:p>
          <a:p>
            <a:endParaRPr lang="cs-CZ" sz="2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380369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88640"/>
            <a:ext cx="84249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Odpověz na otázky: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Zkus si vzpomenout na tři jména ilustrátorů </a:t>
            </a:r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</a:t>
            </a:r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děti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Zkus si zahrát na ilustrátory a vyrob obal na knížku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360001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00" dirty="0" smtClean="0"/>
              <a:t>Cit . 2012-11-14   Obrazový materiál dostupný na:</a:t>
            </a:r>
          </a:p>
          <a:p>
            <a:pPr marL="0" indent="0">
              <a:buNone/>
            </a:pP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upload.wikimedia.org/wikipedia/commons/thumb/9/93/Karel_Josef_Capkovi_radio.jpg/240px-Karel_Josef_Capkovi_radio.jpg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14.11.2012    </a:t>
            </a:r>
            <a:r>
              <a:rPr lang="cs-CZ" sz="900" dirty="0" smtClean="0"/>
              <a:t>21.45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upload.wikimedia.org/wikipedia/commons/thumb/d/dd/Hrusice_CZ_Josef_Lada_bust_323.jpg/240px-Hrusice_CZ_Josef_Lada_bust_323.jpg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14.11.2012   21.48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>
                <a:hlinkClick r:id="rId5"/>
              </a:rPr>
              <a:t>http://upload.wikimedia.org/wikipedia/commons/thumb/e/eb/%C5%98%C3%AD%C4%8Dany_-_sm%C4%9Brovka_na_Hrusice_-_Mike%C5%A1_-_1c.jpg/640px-%C5%98%C3%AD%C4%8Dany_-_sm%C4%9Brovka_na_Hrusice_-_Mike%C5%A1_-_</a:t>
            </a:r>
            <a:r>
              <a:rPr lang="cs-CZ" sz="900" dirty="0" smtClean="0">
                <a:hlinkClick r:id="rId5"/>
              </a:rPr>
              <a:t>1c.jpg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14.11.2012    21.50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>
                <a:hlinkClick r:id="rId6"/>
              </a:rPr>
              <a:t>http://upload.wikimedia.org/wikipedia/commons/thumb/6/63/Wuppertal_Langerfeld_-_Katholische_Grundschule_Windthorststra%C3%9Fe_05_ies.jpg/1024px-Wuppertal_Langerfeld_-_</a:t>
            </a:r>
            <a:r>
              <a:rPr lang="cs-CZ" sz="900" dirty="0" smtClean="0">
                <a:hlinkClick r:id="rId6"/>
              </a:rPr>
              <a:t>Katholische_Grundschule_Windthorststra%C3%9Fe_05_ies.jpg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14.11.2012    21.55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>
                <a:hlinkClick r:id="rId7"/>
              </a:rPr>
              <a:t>http://upload.wikimedia.org/wikipedia/commons/thumb/b/b7/Adolf_Born_-_Book_World_Fair_2010_Prague.jpg/800px-Adolf_Born_-_</a:t>
            </a:r>
            <a:r>
              <a:rPr lang="cs-CZ" sz="900" dirty="0" smtClean="0">
                <a:hlinkClick r:id="rId7"/>
              </a:rPr>
              <a:t>Book_World_Fair_2010_Prague.jpg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14.11.2012    22.01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288</Words>
  <Application>Microsoft Office PowerPoint</Application>
  <PresentationFormat>Předvádění na obrazovce (4:3)</PresentationFormat>
  <Paragraphs>108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Josef Lada</vt:lpstr>
      <vt:lpstr>Ondřej Sekora</vt:lpstr>
      <vt:lpstr>Jiří Trnka</vt:lpstr>
      <vt:lpstr>Zdeněk Miler</vt:lpstr>
      <vt:lpstr>Adolf Born</vt:lpstr>
      <vt:lpstr>Radek Pilař</vt:lpstr>
      <vt:lpstr>Helena Zmatlíková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27</cp:revision>
  <dcterms:created xsi:type="dcterms:W3CDTF">2012-10-04T17:02:39Z</dcterms:created>
  <dcterms:modified xsi:type="dcterms:W3CDTF">2014-08-31T08:14:58Z</dcterms:modified>
</cp:coreProperties>
</file>