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961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3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7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261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64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843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58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33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129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279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053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D9650-18DF-4AED-8A91-2486F3995A1B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D905F-1AE0-45EE-BE2A-44FC10F1C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36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4700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PROCENTA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ser\AppData\Local\Microsoft\Windows\Temporary Internet Files\Content.IE5\11U8S323\MC9004413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29000"/>
            <a:ext cx="2307704" cy="23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1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766414"/>
              </p:ext>
            </p:extLst>
          </p:nvPr>
        </p:nvGraphicFramePr>
        <p:xfrm>
          <a:off x="1835696" y="1644456"/>
          <a:ext cx="5710612" cy="45259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Irena Kotalíková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VY_32_INOVACE_175  _Procenta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Vzdělávací oblast: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Matematika a její aplikace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CZ.1.07/1.4.00/21.2046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a název klíčové aktivity: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Inovace a zkvalitnění výuky prostřednictvím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Období vytvoření DUM: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Leden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6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129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613258"/>
              </p:ext>
            </p:extLst>
          </p:nvPr>
        </p:nvGraphicFramePr>
        <p:xfrm>
          <a:off x="1647190" y="2043779"/>
          <a:ext cx="5849620" cy="36388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Učební pomůcka je určená k podpoře výkladu. Zadané úlohy slouží ve vyučování k ověření pochopení probíraného učiva.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Český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cs typeface="Times New Roman"/>
                        </a:rPr>
                        <a:t>Osvojení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cs typeface="Times New Roman"/>
                        </a:rPr>
                        <a:t> pojmu procento, pochopení probíraného učiva.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Obrázek 5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66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POJEM PROCENTO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etiny z celku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o</a:t>
            </a:r>
            <a:r>
              <a:rPr lang="cs-CZ" dirty="0" smtClean="0"/>
              <a:t>značujeme %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1% = 1/100 z celku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apř. 1% z 200 je 200 : 100 = 2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</a:t>
            </a:r>
            <a:r>
              <a:rPr lang="cs-CZ" dirty="0" smtClean="0"/>
              <a:t>eden celek je 100/100 neboli 100%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18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Důležité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Základ </a:t>
            </a:r>
            <a:r>
              <a:rPr lang="cs-CZ" dirty="0" smtClean="0"/>
              <a:t>– je to vlastně celek (100%), značí se </a:t>
            </a:r>
            <a:r>
              <a:rPr lang="cs-CZ" dirty="0" smtClean="0">
                <a:solidFill>
                  <a:srgbClr val="C00000"/>
                </a:solidFill>
              </a:rPr>
              <a:t>z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Procentová část </a:t>
            </a:r>
            <a:r>
              <a:rPr lang="cs-CZ" dirty="0" smtClean="0"/>
              <a:t>– část základu, značí se </a:t>
            </a:r>
            <a:r>
              <a:rPr lang="cs-CZ" dirty="0" smtClean="0">
                <a:solidFill>
                  <a:srgbClr val="0070C0"/>
                </a:solidFill>
              </a:rPr>
              <a:t>č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Počet procent </a:t>
            </a:r>
            <a:r>
              <a:rPr lang="cs-CZ" dirty="0" smtClean="0"/>
              <a:t>– udává, kolik setin základu tvoří procentová část, značí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</a:p>
          <a:p>
            <a:endParaRPr lang="cs-CZ" dirty="0" smtClean="0"/>
          </a:p>
          <a:p>
            <a:r>
              <a:rPr lang="cs-CZ" dirty="0" smtClean="0"/>
              <a:t>z těchto tří údajů dva známe a třetí počítáme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5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Základní pojmy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1/100 ze </a:t>
            </a:r>
            <a:r>
              <a:rPr lang="cs-CZ" dirty="0" smtClean="0">
                <a:solidFill>
                  <a:srgbClr val="FF0000"/>
                </a:solidFill>
              </a:rPr>
              <a:t>100</a:t>
            </a:r>
            <a:r>
              <a:rPr lang="cs-CZ" dirty="0" smtClean="0"/>
              <a:t>     =     </a:t>
            </a:r>
            <a:r>
              <a:rPr lang="cs-CZ" dirty="0" smtClean="0">
                <a:solidFill>
                  <a:srgbClr val="00B050"/>
                </a:solidFill>
              </a:rPr>
              <a:t>1 %</a:t>
            </a:r>
            <a:r>
              <a:rPr lang="cs-CZ" dirty="0" smtClean="0"/>
              <a:t> ze 100    =      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1691680" y="2060848"/>
            <a:ext cx="1656184" cy="1188712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áklad</a:t>
            </a:r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6172121" y="2348880"/>
            <a:ext cx="1944216" cy="9006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Procentová část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3563888" y="2060848"/>
            <a:ext cx="1800200" cy="1188712"/>
          </a:xfrm>
          <a:prstGeom prst="wedgeEllipse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procent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74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Výpočty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85% z 1000</a:t>
            </a:r>
          </a:p>
          <a:p>
            <a:pPr marL="0" indent="0">
              <a:buNone/>
            </a:pPr>
            <a:r>
              <a:rPr lang="cs-CZ" dirty="0" smtClean="0"/>
              <a:t>Postup:   1% z 1000 je 1000 : 100 = 10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85% z 1000 je 85 * 10 = 850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85 % z 1000 je 850</a:t>
            </a:r>
          </a:p>
          <a:p>
            <a:r>
              <a:rPr lang="cs-CZ" dirty="0" smtClean="0"/>
              <a:t>Vypočítej 1% z 300, 20% z 500, 5% ze 800</a:t>
            </a:r>
          </a:p>
          <a:p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318792"/>
              </p:ext>
            </p:extLst>
          </p:nvPr>
        </p:nvGraphicFramePr>
        <p:xfrm>
          <a:off x="2339752" y="5013176"/>
          <a:ext cx="5760000" cy="1080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40000"/>
                <a:gridCol w="1440000"/>
                <a:gridCol w="1440000"/>
                <a:gridCol w="1440000"/>
              </a:tblGrid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1% z 320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1% z 9100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1% z 480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1% z 760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15% z 320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45% z 9100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12% z 480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30% z</a:t>
                      </a:r>
                      <a:r>
                        <a:rPr lang="cs-CZ" sz="2000" baseline="0" dirty="0" smtClean="0"/>
                        <a:t> 760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97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Výpočty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Vyjádři v procentech části celku</a:t>
            </a:r>
          </a:p>
          <a:p>
            <a:r>
              <a:rPr lang="cs-CZ" dirty="0" smtClean="0"/>
              <a:t>1/2</a:t>
            </a:r>
          </a:p>
          <a:p>
            <a:r>
              <a:rPr lang="cs-CZ" dirty="0" smtClean="0"/>
              <a:t>1/4</a:t>
            </a:r>
          </a:p>
          <a:p>
            <a:r>
              <a:rPr lang="cs-CZ" dirty="0" smtClean="0"/>
              <a:t>1/5</a:t>
            </a:r>
          </a:p>
          <a:p>
            <a:r>
              <a:rPr lang="cs-CZ" dirty="0" smtClean="0"/>
              <a:t>3/4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Vyjádři procenta jako část celku</a:t>
            </a:r>
          </a:p>
          <a:p>
            <a:r>
              <a:rPr lang="cs-CZ" dirty="0" smtClean="0"/>
              <a:t>20%</a:t>
            </a:r>
          </a:p>
          <a:p>
            <a:r>
              <a:rPr lang="cs-CZ" dirty="0" smtClean="0"/>
              <a:t>70%</a:t>
            </a:r>
          </a:p>
          <a:p>
            <a:r>
              <a:rPr lang="cs-CZ" dirty="0" smtClean="0"/>
              <a:t>50%</a:t>
            </a:r>
          </a:p>
          <a:p>
            <a:r>
              <a:rPr lang="cs-CZ" dirty="0" smtClean="0"/>
              <a:t>75%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80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Zdroj:</a:t>
            </a:r>
            <a:endParaRPr lang="cs-CZ" dirty="0"/>
          </a:p>
          <a:p>
            <a:r>
              <a:rPr lang="cs-CZ" b="1" dirty="0" smtClean="0"/>
              <a:t>Uvedené texty a  </a:t>
            </a:r>
            <a:r>
              <a:rPr lang="cs-CZ" b="1" dirty="0"/>
              <a:t>zadání jsou dílem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8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180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PROCENTA</vt:lpstr>
      <vt:lpstr>Prezentace aplikace PowerPoint</vt:lpstr>
      <vt:lpstr>Prezentace aplikace PowerPoint</vt:lpstr>
      <vt:lpstr>POJEM PROCENTO</vt:lpstr>
      <vt:lpstr>Důležité pojmy</vt:lpstr>
      <vt:lpstr>Základní pojmy</vt:lpstr>
      <vt:lpstr>Výpočty</vt:lpstr>
      <vt:lpstr>Výpočty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User</dc:creator>
  <cp:lastModifiedBy>User</cp:lastModifiedBy>
  <cp:revision>15</cp:revision>
  <dcterms:created xsi:type="dcterms:W3CDTF">2013-11-28T19:39:55Z</dcterms:created>
  <dcterms:modified xsi:type="dcterms:W3CDTF">2014-01-03T19:23:25Z</dcterms:modified>
</cp:coreProperties>
</file>