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1" r:id="rId2"/>
    <p:sldId id="257" r:id="rId3"/>
    <p:sldId id="258" r:id="rId4"/>
    <p:sldId id="259" r:id="rId5"/>
    <p:sldId id="264" r:id="rId6"/>
    <p:sldId id="261" r:id="rId7"/>
    <p:sldId id="270" r:id="rId8"/>
    <p:sldId id="265" r:id="rId9"/>
    <p:sldId id="266" r:id="rId10"/>
    <p:sldId id="267" r:id="rId11"/>
    <p:sldId id="268" r:id="rId12"/>
    <p:sldId id="26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6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FC96A-67AB-45DF-B7EA-CB9ED86B354B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ABB459F-1FEE-469F-83CB-B5057C2AE686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D82FC96A-67AB-45DF-B7EA-CB9ED86B354B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4ABB459F-1FEE-469F-83CB-B5057C2AE686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FC96A-67AB-45DF-B7EA-CB9ED86B354B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BB459F-1FEE-469F-83CB-B5057C2AE68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FC96A-67AB-45DF-B7EA-CB9ED86B354B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BB459F-1FEE-469F-83CB-B5057C2AE68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BB459F-1FEE-469F-83CB-B5057C2AE68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FC96A-67AB-45DF-B7EA-CB9ED86B354B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FC96A-67AB-45DF-B7EA-CB9ED86B354B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BB459F-1FEE-469F-83CB-B5057C2AE68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FC96A-67AB-45DF-B7EA-CB9ED86B354B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BB459F-1FEE-469F-83CB-B5057C2AE6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D82FC96A-67AB-45DF-B7EA-CB9ED86B354B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4ABB459F-1FEE-469F-83CB-B5057C2AE68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FC96A-67AB-45DF-B7EA-CB9ED86B354B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ABB459F-1FEE-469F-83CB-B5057C2AE68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FC96A-67AB-45DF-B7EA-CB9ED86B354B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BB459F-1FEE-469F-83CB-B5057C2AE6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FC96A-67AB-45DF-B7EA-CB9ED86B354B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BB459F-1FEE-469F-83CB-B5057C2AE6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D82FC96A-67AB-45DF-B7EA-CB9ED86B354B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4ABB459F-1FEE-469F-83CB-B5057C2AE686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7" Type="http://schemas.openxmlformats.org/officeDocument/2006/relationships/image" Target="../media/image9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g"/><Relationship Id="rId5" Type="http://schemas.openxmlformats.org/officeDocument/2006/relationships/image" Target="../media/image7.jpg"/><Relationship Id="rId4" Type="http://schemas.openxmlformats.org/officeDocument/2006/relationships/image" Target="../media/image6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7" Type="http://schemas.openxmlformats.org/officeDocument/2006/relationships/image" Target="../media/image15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g"/><Relationship Id="rId5" Type="http://schemas.openxmlformats.org/officeDocument/2006/relationships/image" Target="../media/image13.jpg"/><Relationship Id="rId4" Type="http://schemas.openxmlformats.org/officeDocument/2006/relationships/image" Target="../media/image12.jp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37808" y="476672"/>
            <a:ext cx="7772400" cy="1470025"/>
          </a:xfrm>
        </p:spPr>
        <p:txBody>
          <a:bodyPr/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sz="3200" dirty="0" smtClean="0"/>
              <a:t>SPOLEČNÉ ZNAKY ŽIVOČICHŮ (OPAKOVÁNÍ)</a:t>
            </a:r>
            <a:endParaRPr lang="cs-CZ" sz="32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>
                <a:solidFill>
                  <a:schemeClr val="tx1"/>
                </a:solidFill>
              </a:rPr>
              <a:t>VY_32_INOVACE_06-49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84897267"/>
              </p:ext>
            </p:extLst>
          </p:nvPr>
        </p:nvGraphicFramePr>
        <p:xfrm>
          <a:off x="1484913" y="2204864"/>
          <a:ext cx="6128534" cy="25603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19774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3.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Člověk a jeho svět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Prvouka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Živá příroda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Živočichové – společné znaky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Mgr. Zdeňka Halamová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 </a:t>
                      </a:r>
                      <a:r>
                        <a:rPr lang="cs-CZ" sz="1400" kern="50" smtClean="0">
                          <a:effectLst/>
                        </a:rPr>
                        <a:t>4.4.2011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Metodický popis,</a:t>
                      </a:r>
                      <a:endParaRPr lang="cs-CZ" sz="1200" kern="50" dirty="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(anotace):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Společné znaky živočichů – opakování.</a:t>
                      </a:r>
                      <a:r>
                        <a:rPr lang="cs-CZ" sz="1400" kern="5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83349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51576899"/>
              </p:ext>
            </p:extLst>
          </p:nvPr>
        </p:nvGraphicFramePr>
        <p:xfrm>
          <a:off x="457200" y="1524000"/>
          <a:ext cx="8229600" cy="370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SAMEC 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SAMICE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MLÁDĚ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BÝK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KRÁVA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TELE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KOZEL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KOZA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KŮZLE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PES</a:t>
                      </a: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FENA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ŠTĚNĚ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KOHOUT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SLEPICE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KUŘE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BERAN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OVCE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JEHNĚ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HOUSER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HUSA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HOUSE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KOCOUR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KOČKA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KOTĚ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KANEC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PRASNICE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SELE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HŘEBEC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KOBYLA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HŘÍBĚ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800" dirty="0" smtClean="0"/>
              <a:t>Doplň tabulku:</a:t>
            </a:r>
            <a:endParaRPr lang="cs-CZ" sz="3800" dirty="0"/>
          </a:p>
        </p:txBody>
      </p:sp>
      <p:sp>
        <p:nvSpPr>
          <p:cNvPr id="6" name="Zaoblený obdélník 5"/>
          <p:cNvSpPr/>
          <p:nvPr/>
        </p:nvSpPr>
        <p:spPr>
          <a:xfrm>
            <a:off x="1267339" y="4581128"/>
            <a:ext cx="1080120" cy="216024"/>
          </a:xfrm>
          <a:prstGeom prst="roundRect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95936" y="2708920"/>
            <a:ext cx="1080120" cy="216024"/>
          </a:xfrm>
          <a:prstGeom prst="roundRect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1289922" y="2348880"/>
            <a:ext cx="1080120" cy="216024"/>
          </a:xfrm>
          <a:prstGeom prst="roundRect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3995936" y="2348880"/>
            <a:ext cx="1080120" cy="216024"/>
          </a:xfrm>
          <a:prstGeom prst="roundRect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3995936" y="3830985"/>
            <a:ext cx="1080120" cy="216024"/>
          </a:xfrm>
          <a:prstGeom prst="roundRect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6767898" y="3032956"/>
            <a:ext cx="1080120" cy="288032"/>
          </a:xfrm>
          <a:prstGeom prst="roundRect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6732240" y="2684681"/>
            <a:ext cx="1080120" cy="216024"/>
          </a:xfrm>
          <a:prstGeom prst="roundRect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6733254" y="4581128"/>
            <a:ext cx="1080120" cy="216024"/>
          </a:xfrm>
          <a:prstGeom prst="roundRect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Zaoblený obdélník 19"/>
          <p:cNvSpPr/>
          <p:nvPr/>
        </p:nvSpPr>
        <p:spPr>
          <a:xfrm>
            <a:off x="4009480" y="4941168"/>
            <a:ext cx="1080120" cy="216024"/>
          </a:xfrm>
          <a:prstGeom prst="roundRect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Zaoblený obdélník 21"/>
          <p:cNvSpPr/>
          <p:nvPr/>
        </p:nvSpPr>
        <p:spPr>
          <a:xfrm>
            <a:off x="6767898" y="3814927"/>
            <a:ext cx="1080120" cy="216024"/>
          </a:xfrm>
          <a:prstGeom prst="roundRect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Zaoblený obdélník 22"/>
          <p:cNvSpPr/>
          <p:nvPr/>
        </p:nvSpPr>
        <p:spPr>
          <a:xfrm>
            <a:off x="1311159" y="3429000"/>
            <a:ext cx="1080120" cy="216024"/>
          </a:xfrm>
          <a:prstGeom prst="roundRect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Zaoblený obdélník 23"/>
          <p:cNvSpPr/>
          <p:nvPr/>
        </p:nvSpPr>
        <p:spPr>
          <a:xfrm>
            <a:off x="3995936" y="3429000"/>
            <a:ext cx="1080120" cy="216024"/>
          </a:xfrm>
          <a:prstGeom prst="roundRect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Zaoblený obdélník 24"/>
          <p:cNvSpPr/>
          <p:nvPr/>
        </p:nvSpPr>
        <p:spPr>
          <a:xfrm>
            <a:off x="1285059" y="3068960"/>
            <a:ext cx="1080120" cy="216024"/>
          </a:xfrm>
          <a:prstGeom prst="roundRect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Zaoblený obdélník 29"/>
          <p:cNvSpPr/>
          <p:nvPr/>
        </p:nvSpPr>
        <p:spPr>
          <a:xfrm>
            <a:off x="6733254" y="1988840"/>
            <a:ext cx="1080120" cy="216024"/>
          </a:xfrm>
          <a:prstGeom prst="roundRect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1311159" y="1952836"/>
            <a:ext cx="1080120" cy="252028"/>
          </a:xfrm>
          <a:prstGeom prst="roundRect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2" name="Zaoblený obdélník 31"/>
          <p:cNvSpPr/>
          <p:nvPr/>
        </p:nvSpPr>
        <p:spPr>
          <a:xfrm>
            <a:off x="3995936" y="4149080"/>
            <a:ext cx="1080120" cy="288032"/>
          </a:xfrm>
          <a:prstGeom prst="roundRect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Zaoblený obdélník 32"/>
          <p:cNvSpPr/>
          <p:nvPr/>
        </p:nvSpPr>
        <p:spPr>
          <a:xfrm>
            <a:off x="6711800" y="4149080"/>
            <a:ext cx="1080120" cy="287503"/>
          </a:xfrm>
          <a:prstGeom prst="roundRect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Zaoblený obdélník 33"/>
          <p:cNvSpPr/>
          <p:nvPr/>
        </p:nvSpPr>
        <p:spPr>
          <a:xfrm>
            <a:off x="1267339" y="4905164"/>
            <a:ext cx="1080120" cy="288032"/>
          </a:xfrm>
          <a:prstGeom prst="roundRect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4098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4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4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5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5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7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7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8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8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9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4" grpId="0" animBg="1"/>
      <p:bldP spid="15" grpId="0" animBg="1"/>
      <p:bldP spid="20" grpId="0" animBg="1"/>
      <p:bldP spid="22" grpId="0" animBg="1"/>
      <p:bldP spid="23" grpId="0" animBg="1"/>
      <p:bldP spid="24" grpId="0" animBg="1"/>
      <p:bldP spid="25" grpId="0" animBg="1"/>
      <p:bldP spid="30" grpId="0" animBg="1"/>
      <p:bldP spid="31" grpId="0" animBg="1"/>
      <p:bldP spid="32" grpId="0" animBg="1"/>
      <p:bldP spid="33" grpId="0" animBg="1"/>
      <p:bldP spid="3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Rozděl živočichy podle toho, čím se živí:</a:t>
            </a:r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86798" y="1881776"/>
            <a:ext cx="1706880" cy="92049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8224" y="2156096"/>
            <a:ext cx="1450848" cy="64617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4736187"/>
            <a:ext cx="1487424" cy="646176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7837" y="4053435"/>
            <a:ext cx="1328928" cy="136550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8224" y="3852267"/>
            <a:ext cx="1414272" cy="156667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820816"/>
            <a:ext cx="1389888" cy="981456"/>
          </a:xfrm>
          <a:prstGeom prst="rect">
            <a:avLst/>
          </a:prstGeom>
        </p:spPr>
      </p:pic>
      <p:sp>
        <p:nvSpPr>
          <p:cNvPr id="27" name="TextovéPole 26"/>
          <p:cNvSpPr txBox="1"/>
          <p:nvPr/>
        </p:nvSpPr>
        <p:spPr>
          <a:xfrm>
            <a:off x="779208" y="3188295"/>
            <a:ext cx="21602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z</a:t>
            </a:r>
            <a:r>
              <a:rPr lang="cs-CZ" sz="2000" dirty="0" smtClean="0"/>
              <a:t>ajíc - býložravec</a:t>
            </a:r>
            <a:endParaRPr lang="cs-CZ" sz="20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457894" y="3188295"/>
            <a:ext cx="22069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l</a:t>
            </a:r>
            <a:r>
              <a:rPr lang="cs-CZ" sz="2000" dirty="0" smtClean="0"/>
              <a:t>iška - masožravec</a:t>
            </a:r>
            <a:endParaRPr lang="cs-CZ" sz="20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150024" y="3188295"/>
            <a:ext cx="25922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k</a:t>
            </a:r>
            <a:r>
              <a:rPr lang="cs-CZ" sz="2000" dirty="0" smtClean="0"/>
              <a:t>rtek - hmyzožravec</a:t>
            </a:r>
            <a:endParaRPr lang="cs-CZ" sz="20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91948" y="5749225"/>
            <a:ext cx="27559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n</a:t>
            </a:r>
            <a:r>
              <a:rPr lang="cs-CZ" sz="2000" dirty="0" smtClean="0"/>
              <a:t>etopýr - hmyzožravec</a:t>
            </a:r>
            <a:endParaRPr lang="cs-CZ" sz="20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489538" y="5770218"/>
            <a:ext cx="220365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h</a:t>
            </a:r>
            <a:r>
              <a:rPr lang="cs-CZ" sz="2000" dirty="0" smtClean="0"/>
              <a:t>usa - býložravec</a:t>
            </a:r>
            <a:endParaRPr lang="cs-CZ" sz="2000" dirty="0"/>
          </a:p>
        </p:txBody>
      </p:sp>
      <p:sp>
        <p:nvSpPr>
          <p:cNvPr id="1024" name="TextovéPole 1023"/>
          <p:cNvSpPr txBox="1"/>
          <p:nvPr/>
        </p:nvSpPr>
        <p:spPr>
          <a:xfrm>
            <a:off x="6294040" y="5790896"/>
            <a:ext cx="2304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k</a:t>
            </a:r>
            <a:r>
              <a:rPr lang="cs-CZ" sz="2000" dirty="0" smtClean="0"/>
              <a:t>achna - všežravec</a:t>
            </a:r>
            <a:endParaRPr lang="cs-CZ" sz="2000" dirty="0"/>
          </a:p>
        </p:txBody>
      </p:sp>
      <p:sp>
        <p:nvSpPr>
          <p:cNvPr id="1027" name="Zástupný symbol pro obsah 10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9" name="Zaoblený obdélník 38"/>
          <p:cNvSpPr/>
          <p:nvPr/>
        </p:nvSpPr>
        <p:spPr>
          <a:xfrm>
            <a:off x="6164424" y="3188295"/>
            <a:ext cx="2296007" cy="40011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Zaoblený obdélník 39"/>
          <p:cNvSpPr/>
          <p:nvPr/>
        </p:nvSpPr>
        <p:spPr>
          <a:xfrm>
            <a:off x="3347864" y="3202074"/>
            <a:ext cx="2296007" cy="40011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Zaoblený obdélník 40"/>
          <p:cNvSpPr/>
          <p:nvPr/>
        </p:nvSpPr>
        <p:spPr>
          <a:xfrm>
            <a:off x="711324" y="3188295"/>
            <a:ext cx="2296007" cy="40011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Zaoblený obdélník 41"/>
          <p:cNvSpPr/>
          <p:nvPr/>
        </p:nvSpPr>
        <p:spPr>
          <a:xfrm>
            <a:off x="686442" y="5713298"/>
            <a:ext cx="2517406" cy="40011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Zaoblený obdélník 44"/>
          <p:cNvSpPr/>
          <p:nvPr/>
        </p:nvSpPr>
        <p:spPr>
          <a:xfrm>
            <a:off x="3392234" y="5713298"/>
            <a:ext cx="2296007" cy="40011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Zaoblený obdélník 45"/>
          <p:cNvSpPr/>
          <p:nvPr/>
        </p:nvSpPr>
        <p:spPr>
          <a:xfrm>
            <a:off x="6170306" y="5720376"/>
            <a:ext cx="2296007" cy="40011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80961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" grpId="0" animBg="1"/>
      <p:bldP spid="40" grpId="0" animBg="1"/>
      <p:bldP spid="41" grpId="0" animBg="1"/>
      <p:bldP spid="42" grpId="0" animBg="1"/>
      <p:bldP spid="45" grpId="0" animBg="1"/>
      <p:bldP spid="4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7688" y="3722787"/>
            <a:ext cx="1432560" cy="101803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0681" y="4173891"/>
            <a:ext cx="1645920" cy="56692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54302" y="1321571"/>
            <a:ext cx="1859280" cy="101803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7984" y="1189195"/>
            <a:ext cx="1310640" cy="109118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24895" y="3960250"/>
            <a:ext cx="566928" cy="841248"/>
          </a:xfrm>
          <a:prstGeom prst="rect">
            <a:avLst/>
          </a:prstGeom>
        </p:spPr>
      </p:pic>
      <p:pic>
        <p:nvPicPr>
          <p:cNvPr id="9" name="Zástupný symbol pro obsah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7275" y="1006315"/>
            <a:ext cx="1249680" cy="1274064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78145" y="2697131"/>
            <a:ext cx="189105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p</a:t>
            </a:r>
            <a:r>
              <a:rPr lang="cs-CZ" sz="2000" dirty="0" smtClean="0"/>
              <a:t>es - všežravec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03848" y="2697131"/>
            <a:ext cx="21602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k</a:t>
            </a:r>
            <a:r>
              <a:rPr lang="cs-CZ" sz="2000" dirty="0" smtClean="0"/>
              <a:t>oza - býložravec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860307" y="2697131"/>
            <a:ext cx="216115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p</a:t>
            </a:r>
            <a:r>
              <a:rPr lang="cs-CZ" sz="2000" dirty="0" smtClean="0"/>
              <a:t>rase - všežravec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78145" y="5363924"/>
            <a:ext cx="20376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š</a:t>
            </a:r>
            <a:r>
              <a:rPr lang="cs-CZ" dirty="0" smtClean="0"/>
              <a:t>tika - masožravec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341103" y="5348535"/>
            <a:ext cx="202298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v</a:t>
            </a:r>
            <a:r>
              <a:rPr lang="cs-CZ" sz="2000" dirty="0" smtClean="0"/>
              <a:t>lk - masožravec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854302" y="5363924"/>
            <a:ext cx="20162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v</a:t>
            </a:r>
            <a:r>
              <a:rPr lang="cs-CZ" sz="2000" dirty="0" smtClean="0"/>
              <a:t>osa - všežravec</a:t>
            </a:r>
            <a:endParaRPr lang="cs-CZ" sz="2000" dirty="0"/>
          </a:p>
        </p:txBody>
      </p:sp>
      <p:sp>
        <p:nvSpPr>
          <p:cNvPr id="16" name="Zaoblený obdélník 15"/>
          <p:cNvSpPr/>
          <p:nvPr/>
        </p:nvSpPr>
        <p:spPr>
          <a:xfrm>
            <a:off x="803466" y="5363924"/>
            <a:ext cx="2037671" cy="3693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3203846" y="5394702"/>
            <a:ext cx="2037671" cy="3693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aoblený obdélník 17"/>
          <p:cNvSpPr/>
          <p:nvPr/>
        </p:nvSpPr>
        <p:spPr>
          <a:xfrm>
            <a:off x="5789523" y="5394702"/>
            <a:ext cx="2037671" cy="3693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>
            <a:off x="5806905" y="2727909"/>
            <a:ext cx="2037671" cy="3693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Zaoblený obdélník 19"/>
          <p:cNvSpPr/>
          <p:nvPr/>
        </p:nvSpPr>
        <p:spPr>
          <a:xfrm>
            <a:off x="3203844" y="2744493"/>
            <a:ext cx="2037671" cy="3693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Zaoblený obdélník 20"/>
          <p:cNvSpPr/>
          <p:nvPr/>
        </p:nvSpPr>
        <p:spPr>
          <a:xfrm>
            <a:off x="784805" y="2727909"/>
            <a:ext cx="2037671" cy="3693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5009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  <a:p>
            <a:r>
              <a:rPr lang="cs-CZ" smtClean="0"/>
              <a:t>SOVA</a:t>
            </a:r>
            <a:r>
              <a:rPr lang="cs-CZ" dirty="0" smtClean="0"/>
              <a:t>	KRTEK	ŽÍŽALA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N</a:t>
            </a:r>
            <a:r>
              <a:rPr lang="cs-CZ" dirty="0" smtClean="0"/>
              <a:t>a těchto zvířatech vysvětli, co je to potravinový řetězec.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7337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					</a:t>
            </a:r>
          </a:p>
          <a:p>
            <a:pPr marL="0" indent="0">
              <a:buNone/>
            </a:pPr>
            <a:r>
              <a:rPr lang="cs-CZ" dirty="0" smtClean="0"/>
              <a:t>			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patří k sobě?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899592" y="3020346"/>
            <a:ext cx="1584176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ropucha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899592" y="3524402"/>
            <a:ext cx="1584176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žížala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899592" y="4028458"/>
            <a:ext cx="1584176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kachna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899592" y="1508178"/>
            <a:ext cx="1584176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kráva</a:t>
            </a:r>
          </a:p>
        </p:txBody>
      </p:sp>
      <p:sp>
        <p:nvSpPr>
          <p:cNvPr id="14" name="Zaoblený obdélník 13"/>
          <p:cNvSpPr/>
          <p:nvPr/>
        </p:nvSpPr>
        <p:spPr>
          <a:xfrm>
            <a:off x="899592" y="2012234"/>
            <a:ext cx="1584176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hlemýžď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899592" y="2516290"/>
            <a:ext cx="1584176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včela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899592" y="4519059"/>
            <a:ext cx="1584176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vlaštovka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899592" y="5023115"/>
            <a:ext cx="1584176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štika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899592" y="5527171"/>
            <a:ext cx="1584176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pes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7020272" y="1825757"/>
            <a:ext cx="1584176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plave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7020272" y="2641239"/>
            <a:ext cx="1584176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létá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7020272" y="3464294"/>
            <a:ext cx="1584176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leze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7020272" y="4255435"/>
            <a:ext cx="1584176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chodí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7020272" y="5095123"/>
            <a:ext cx="1584176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skáče</a:t>
            </a:r>
            <a:endParaRPr lang="cs-CZ" sz="2400" dirty="0">
              <a:solidFill>
                <a:schemeClr val="bg1"/>
              </a:solidFill>
            </a:endParaRPr>
          </a:p>
        </p:txBody>
      </p:sp>
      <p:cxnSp>
        <p:nvCxnSpPr>
          <p:cNvPr id="25" name="Přímá spojnice 24"/>
          <p:cNvCxnSpPr/>
          <p:nvPr/>
        </p:nvCxnSpPr>
        <p:spPr>
          <a:xfrm>
            <a:off x="2483768" y="1724202"/>
            <a:ext cx="4536504" cy="2891273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>
            <a:stCxn id="14" idx="3"/>
            <a:endCxn id="21" idx="1"/>
          </p:cNvCxnSpPr>
          <p:nvPr/>
        </p:nvCxnSpPr>
        <p:spPr>
          <a:xfrm>
            <a:off x="2483768" y="2228258"/>
            <a:ext cx="4536504" cy="1596076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>
            <a:stCxn id="15" idx="3"/>
            <a:endCxn id="20" idx="1"/>
          </p:cNvCxnSpPr>
          <p:nvPr/>
        </p:nvCxnSpPr>
        <p:spPr>
          <a:xfrm>
            <a:off x="2483768" y="2732314"/>
            <a:ext cx="4536504" cy="268965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>
            <a:stCxn id="4" idx="3"/>
            <a:endCxn id="23" idx="1"/>
          </p:cNvCxnSpPr>
          <p:nvPr/>
        </p:nvCxnSpPr>
        <p:spPr>
          <a:xfrm>
            <a:off x="2483768" y="3236370"/>
            <a:ext cx="4536504" cy="2218793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>
            <a:stCxn id="4" idx="3"/>
            <a:endCxn id="19" idx="1"/>
          </p:cNvCxnSpPr>
          <p:nvPr/>
        </p:nvCxnSpPr>
        <p:spPr>
          <a:xfrm flipV="1">
            <a:off x="2483768" y="2185797"/>
            <a:ext cx="4536504" cy="1050573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>
            <a:stCxn id="5" idx="3"/>
            <a:endCxn id="21" idx="1"/>
          </p:cNvCxnSpPr>
          <p:nvPr/>
        </p:nvCxnSpPr>
        <p:spPr>
          <a:xfrm>
            <a:off x="2483768" y="3740426"/>
            <a:ext cx="4536504" cy="83908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>
            <a:stCxn id="6" idx="3"/>
            <a:endCxn id="19" idx="1"/>
          </p:cNvCxnSpPr>
          <p:nvPr/>
        </p:nvCxnSpPr>
        <p:spPr>
          <a:xfrm flipV="1">
            <a:off x="2483768" y="2185797"/>
            <a:ext cx="4536504" cy="2058685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>
            <a:stCxn id="6" idx="3"/>
          </p:cNvCxnSpPr>
          <p:nvPr/>
        </p:nvCxnSpPr>
        <p:spPr>
          <a:xfrm flipV="1">
            <a:off x="2483768" y="3026296"/>
            <a:ext cx="4536504" cy="121818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>
            <a:stCxn id="16" idx="3"/>
          </p:cNvCxnSpPr>
          <p:nvPr/>
        </p:nvCxnSpPr>
        <p:spPr>
          <a:xfrm flipV="1">
            <a:off x="2483768" y="3169838"/>
            <a:ext cx="4536504" cy="1565245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>
            <a:stCxn id="17" idx="3"/>
          </p:cNvCxnSpPr>
          <p:nvPr/>
        </p:nvCxnSpPr>
        <p:spPr>
          <a:xfrm flipV="1">
            <a:off x="2483768" y="2348880"/>
            <a:ext cx="4536504" cy="2890259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 flipV="1">
            <a:off x="2483768" y="4735083"/>
            <a:ext cx="4499078" cy="1008112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Obdélník 46"/>
          <p:cNvSpPr/>
          <p:nvPr/>
        </p:nvSpPr>
        <p:spPr>
          <a:xfrm>
            <a:off x="2483768" y="1508178"/>
            <a:ext cx="4536504" cy="445104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51881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Kteří živočichové rodí živá mláďata ?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899592" y="1695805"/>
            <a:ext cx="1656184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kočka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640155" y="1695061"/>
            <a:ext cx="1656184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skokan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640155" y="2860509"/>
            <a:ext cx="1656184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králík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671900" y="3973285"/>
            <a:ext cx="1656184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liška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6459016" y="1695061"/>
            <a:ext cx="1656184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motýl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6504317" y="3973285"/>
            <a:ext cx="1656184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kapr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6504317" y="5085184"/>
            <a:ext cx="1656184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moucha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6459016" y="2883903"/>
            <a:ext cx="1656184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vrabec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899592" y="5085184"/>
            <a:ext cx="1656184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myš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3671900" y="5085184"/>
            <a:ext cx="1656184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koza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899592" y="2843741"/>
            <a:ext cx="1656184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kůň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899592" y="3973285"/>
            <a:ext cx="1656184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kachna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1464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14" grpId="0" animBg="1"/>
      <p:bldP spid="15" grpId="0" animBg="1"/>
      <p:bldP spid="1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Letní spánek			hlemýžď</a:t>
            </a:r>
          </a:p>
          <a:p>
            <a:r>
              <a:rPr lang="cs-CZ" dirty="0" smtClean="0"/>
              <a:t>Zimní spánek			ježek</a:t>
            </a:r>
          </a:p>
          <a:p>
            <a:r>
              <a:rPr lang="cs-CZ" dirty="0" smtClean="0"/>
              <a:t>Stav strnulosti			netopýr</a:t>
            </a:r>
          </a:p>
          <a:p>
            <a:r>
              <a:rPr lang="cs-CZ" dirty="0" smtClean="0"/>
              <a:t>Stěhování do teplých krajin	vlaštovka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2800" dirty="0" smtClean="0"/>
              <a:t>Rozděl tyto živočichy do skupin podle toho, jak reagují na změnu teploty prostředí.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/>
              <a:t>n</a:t>
            </a:r>
            <a:r>
              <a:rPr lang="cs-CZ" dirty="0" smtClean="0"/>
              <a:t>etopýr, ježek, hlemýžď, vlaštovka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 živočichové reagují na změnu teploty prostředí?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02094" y="1535156"/>
            <a:ext cx="4320480" cy="18722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076056" y="2996952"/>
            <a:ext cx="136815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072608" y="2492896"/>
            <a:ext cx="136815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076056" y="2039212"/>
            <a:ext cx="136815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076056" y="1536238"/>
            <a:ext cx="136815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02094" y="5312770"/>
            <a:ext cx="5258038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3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800" dirty="0"/>
              <a:t>Které z těchto zvířat má nejlépe vyvinutý </a:t>
            </a:r>
            <a:r>
              <a:rPr lang="cs-CZ" sz="2800" dirty="0" smtClean="0"/>
              <a:t>zrak?</a:t>
            </a:r>
          </a:p>
          <a:p>
            <a:pPr marL="0" indent="0">
              <a:buNone/>
            </a:pPr>
            <a:endParaRPr lang="cs-CZ" sz="2800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>
                <a:solidFill>
                  <a:srgbClr val="FF0000"/>
                </a:solidFill>
                <a:hlinkClick r:id="rId2" action="ppaction://hlinksldjump"/>
              </a:rPr>
              <a:t>pes</a:t>
            </a:r>
            <a:endParaRPr lang="cs-CZ" dirty="0" smtClean="0">
              <a:solidFill>
                <a:srgbClr val="FF0000"/>
              </a:solidFill>
            </a:endParaRPr>
          </a:p>
          <a:p>
            <a:pPr marL="514350" indent="-514350">
              <a:buFont typeface="+mj-lt"/>
              <a:buAutoNum type="alphaLcParenR"/>
            </a:pPr>
            <a:r>
              <a:rPr lang="cs-CZ" dirty="0">
                <a:solidFill>
                  <a:srgbClr val="002060"/>
                </a:solidFill>
                <a:hlinkClick r:id="rId3" action="ppaction://hlinksldjump"/>
              </a:rPr>
              <a:t>s</a:t>
            </a:r>
            <a:r>
              <a:rPr lang="cs-CZ" dirty="0" smtClean="0">
                <a:solidFill>
                  <a:srgbClr val="002060"/>
                </a:solidFill>
                <a:hlinkClick r:id="rId3" action="ppaction://hlinksldjump"/>
              </a:rPr>
              <a:t>okol</a:t>
            </a:r>
            <a:endParaRPr lang="cs-CZ" dirty="0" smtClean="0">
              <a:solidFill>
                <a:srgbClr val="002060"/>
              </a:solidFill>
            </a:endParaRPr>
          </a:p>
          <a:p>
            <a:pPr marL="514350" indent="-514350">
              <a:buFont typeface="+mj-lt"/>
              <a:buAutoNum type="alphaLcParenR"/>
            </a:pPr>
            <a:r>
              <a:rPr lang="cs-CZ" dirty="0" smtClean="0">
                <a:solidFill>
                  <a:srgbClr val="002060"/>
                </a:solidFill>
                <a:hlinkClick r:id="rId2" action="ppaction://hlinksldjump"/>
              </a:rPr>
              <a:t>žába</a:t>
            </a:r>
            <a:endParaRPr lang="cs-CZ" dirty="0" smtClean="0">
              <a:solidFill>
                <a:srgbClr val="002060"/>
              </a:solidFill>
            </a:endParaRPr>
          </a:p>
          <a:p>
            <a:pPr marL="514350" indent="-514350">
              <a:buFont typeface="+mj-lt"/>
              <a:buAutoNum type="alphaLcParenR"/>
            </a:pPr>
            <a:r>
              <a:rPr lang="cs-CZ" dirty="0" smtClean="0">
                <a:solidFill>
                  <a:srgbClr val="002060"/>
                </a:solidFill>
                <a:hlinkClick r:id="rId2" action="ppaction://hlinksldjump"/>
              </a:rPr>
              <a:t>krtek</a:t>
            </a:r>
            <a:endParaRPr lang="cs-CZ" dirty="0" smtClean="0">
              <a:solidFill>
                <a:srgbClr val="002060"/>
              </a:solidFill>
            </a:endParaRPr>
          </a:p>
          <a:p>
            <a:pPr marL="514350" indent="-514350">
              <a:buFont typeface="+mj-lt"/>
              <a:buAutoNum type="alphaLcParenR"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KVÍZOVÁ OTÁZKA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2031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F0"/>
                </a:solidFill>
                <a:hlinkClick r:id="rId2" action="ppaction://hlinksldjump"/>
              </a:rPr>
              <a:t>Pokračuj dál.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SPRÁVNĚ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9521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Vrať se zpět.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ŠPATNĚ </a:t>
            </a:r>
            <a:r>
              <a:rPr lang="cs-CZ" dirty="0" smtClean="0">
                <a:sym typeface="Wingdings" pitchFamily="2" charset="2"/>
              </a:rPr>
              <a:t>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9303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ŠTIKOVÁ, Věra. </a:t>
            </a:r>
            <a:r>
              <a:rPr lang="cs-CZ" i="1" dirty="0"/>
              <a:t>PRVOUKA 3 : UČEBNICE PRO 3.ROČNÍK ZÁKLADNÍ ŠKOLY</a:t>
            </a:r>
            <a:r>
              <a:rPr lang="cs-CZ" dirty="0"/>
              <a:t>. Brno : Nová škola, 2006. 75 s. ISBN 80-7289-044-1.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POUŽITÁ LITERATURA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8080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566</TotalTime>
  <Words>211</Words>
  <Application>Microsoft Office PowerPoint</Application>
  <PresentationFormat>Předvádění na obrazovce (4:3)</PresentationFormat>
  <Paragraphs>118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Papír</vt:lpstr>
      <vt:lpstr> SPOLEČNÉ ZNAKY ŽIVOČICHŮ (OPAKOVÁNÍ)</vt:lpstr>
      <vt:lpstr>Doplň tabulku:</vt:lpstr>
      <vt:lpstr>Rozděl živočichy podle toho, čím se živí:</vt:lpstr>
      <vt:lpstr>Prezentace aplikace PowerPoint</vt:lpstr>
      <vt:lpstr>Na těchto zvířatech vysvětli, co je to potravinový řetězec.</vt:lpstr>
      <vt:lpstr>Co patří k sobě?</vt:lpstr>
      <vt:lpstr>Kteří živočichové rodí živá mláďata ?</vt:lpstr>
      <vt:lpstr>Jak živočichové reagují na změnu teploty prostředí?</vt:lpstr>
      <vt:lpstr>KVÍZOVÁ OTÁZKA</vt:lpstr>
      <vt:lpstr>SPRÁVNĚ </vt:lpstr>
      <vt:lpstr>ŠPATNĚ </vt:lpstr>
      <vt:lpstr>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ŽIVOČICHOVÉ</dc:title>
  <dc:creator>Zdeňka Halamová</dc:creator>
  <cp:lastModifiedBy>Zdeňka Halamová</cp:lastModifiedBy>
  <cp:revision>45</cp:revision>
  <dcterms:created xsi:type="dcterms:W3CDTF">2011-05-09T18:19:11Z</dcterms:created>
  <dcterms:modified xsi:type="dcterms:W3CDTF">2012-04-05T08:37:06Z</dcterms:modified>
</cp:coreProperties>
</file>