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6" r:id="rId2"/>
    <p:sldId id="270" r:id="rId3"/>
    <p:sldId id="260" r:id="rId4"/>
    <p:sldId id="261" r:id="rId5"/>
    <p:sldId id="262" r:id="rId6"/>
    <p:sldId id="271" r:id="rId7"/>
    <p:sldId id="275" r:id="rId8"/>
    <p:sldId id="274" r:id="rId9"/>
    <p:sldId id="263" r:id="rId10"/>
    <p:sldId id="265" r:id="rId11"/>
    <p:sldId id="267" r:id="rId12"/>
    <p:sldId id="268" r:id="rId13"/>
    <p:sldId id="269" r:id="rId14"/>
    <p:sldId id="264" r:id="rId15"/>
    <p:sldId id="277" r:id="rId16"/>
    <p:sldId id="278" r:id="rId17"/>
    <p:sldId id="279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132" autoAdjust="0"/>
    <p:restoredTop sz="9466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3C9EBF7-DC39-42DC-AB02-1FE6904C9D98}" type="doc">
      <dgm:prSet loTypeId="urn:microsoft.com/office/officeart/2005/8/layout/h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F9549E93-774E-44EE-9A12-09EF0A90B131}">
      <dgm:prSet phldrT="[Text]" custT="1"/>
      <dgm:spPr/>
      <dgm:t>
        <a:bodyPr/>
        <a:lstStyle/>
        <a:p>
          <a:r>
            <a:rPr lang="cs-CZ" sz="5400" dirty="0" smtClean="0"/>
            <a:t>ŽIVOČICHOVÉ</a:t>
          </a:r>
          <a:endParaRPr lang="cs-CZ" sz="5400" dirty="0"/>
        </a:p>
      </dgm:t>
    </dgm:pt>
    <dgm:pt modelId="{EAB85843-E336-4C6D-A729-7D4A3943A974}" type="parTrans" cxnId="{BE8C67DB-4B1F-44C2-BE7F-848A8E87B720}">
      <dgm:prSet/>
      <dgm:spPr/>
      <dgm:t>
        <a:bodyPr/>
        <a:lstStyle/>
        <a:p>
          <a:endParaRPr lang="cs-CZ"/>
        </a:p>
      </dgm:t>
    </dgm:pt>
    <dgm:pt modelId="{366CF41E-103F-43DB-9C26-0B0D27D25A69}" type="sibTrans" cxnId="{BE8C67DB-4B1F-44C2-BE7F-848A8E87B720}">
      <dgm:prSet/>
      <dgm:spPr/>
      <dgm:t>
        <a:bodyPr/>
        <a:lstStyle/>
        <a:p>
          <a:endParaRPr lang="cs-CZ"/>
        </a:p>
      </dgm:t>
    </dgm:pt>
    <dgm:pt modelId="{20581D5F-9360-4640-A0BB-859FF0E6910D}">
      <dgm:prSet phldrT="[Text]" custT="1"/>
      <dgm:spPr/>
      <dgm:t>
        <a:bodyPr/>
        <a:lstStyle/>
        <a:p>
          <a:r>
            <a:rPr lang="cs-CZ" sz="2800" dirty="0" smtClean="0"/>
            <a:t>MASOŽRAVCI</a:t>
          </a:r>
          <a:endParaRPr lang="cs-CZ" sz="2800" dirty="0"/>
        </a:p>
      </dgm:t>
    </dgm:pt>
    <dgm:pt modelId="{3D25185F-64D7-40B5-8CAE-230BE94A28A0}" type="parTrans" cxnId="{3FE4426A-F38C-4812-B763-6CA12C8A8B8F}">
      <dgm:prSet/>
      <dgm:spPr/>
      <dgm:t>
        <a:bodyPr/>
        <a:lstStyle/>
        <a:p>
          <a:endParaRPr lang="cs-CZ"/>
        </a:p>
      </dgm:t>
    </dgm:pt>
    <dgm:pt modelId="{79F3DA89-F03C-4DF7-A70B-963FAD222803}" type="sibTrans" cxnId="{3FE4426A-F38C-4812-B763-6CA12C8A8B8F}">
      <dgm:prSet/>
      <dgm:spPr/>
      <dgm:t>
        <a:bodyPr/>
        <a:lstStyle/>
        <a:p>
          <a:endParaRPr lang="cs-CZ"/>
        </a:p>
      </dgm:t>
    </dgm:pt>
    <dgm:pt modelId="{AFA37967-D91C-4A05-8190-1AC56D01A2AD}">
      <dgm:prSet phldrT="[Text]"/>
      <dgm:spPr/>
      <dgm:t>
        <a:bodyPr/>
        <a:lstStyle/>
        <a:p>
          <a:r>
            <a:rPr lang="cs-CZ" dirty="0" smtClean="0"/>
            <a:t>BÝLOŽRAVCI</a:t>
          </a:r>
          <a:endParaRPr lang="cs-CZ" dirty="0"/>
        </a:p>
      </dgm:t>
    </dgm:pt>
    <dgm:pt modelId="{66432602-B6C0-4699-B805-13D2251614EB}" type="parTrans" cxnId="{6CAD804F-4944-415E-A14C-D5EDF5490CA6}">
      <dgm:prSet/>
      <dgm:spPr/>
      <dgm:t>
        <a:bodyPr/>
        <a:lstStyle/>
        <a:p>
          <a:endParaRPr lang="cs-CZ"/>
        </a:p>
      </dgm:t>
    </dgm:pt>
    <dgm:pt modelId="{6925C16B-1965-4D97-86E5-55BA049CF84E}" type="sibTrans" cxnId="{6CAD804F-4944-415E-A14C-D5EDF5490CA6}">
      <dgm:prSet/>
      <dgm:spPr/>
      <dgm:t>
        <a:bodyPr/>
        <a:lstStyle/>
        <a:p>
          <a:endParaRPr lang="cs-CZ"/>
        </a:p>
      </dgm:t>
    </dgm:pt>
    <dgm:pt modelId="{54057DBB-43FA-48E7-93AD-86E7D16C6265}">
      <dgm:prSet phldrT="[Text]"/>
      <dgm:spPr/>
      <dgm:t>
        <a:bodyPr/>
        <a:lstStyle/>
        <a:p>
          <a:r>
            <a:rPr lang="cs-CZ" dirty="0" smtClean="0"/>
            <a:t>VŠEŽRAVCI</a:t>
          </a:r>
          <a:endParaRPr lang="cs-CZ" dirty="0"/>
        </a:p>
      </dgm:t>
    </dgm:pt>
    <dgm:pt modelId="{A0120B04-A59D-4CBC-989B-1C6BEFAF0A5F}" type="parTrans" cxnId="{09EA028C-3C59-4A1D-981E-DF1AB9504D6A}">
      <dgm:prSet/>
      <dgm:spPr/>
      <dgm:t>
        <a:bodyPr/>
        <a:lstStyle/>
        <a:p>
          <a:endParaRPr lang="cs-CZ"/>
        </a:p>
      </dgm:t>
    </dgm:pt>
    <dgm:pt modelId="{6B18A9F0-CCFC-4292-8919-E8649F015E2D}" type="sibTrans" cxnId="{09EA028C-3C59-4A1D-981E-DF1AB9504D6A}">
      <dgm:prSet/>
      <dgm:spPr/>
      <dgm:t>
        <a:bodyPr/>
        <a:lstStyle/>
        <a:p>
          <a:endParaRPr lang="cs-CZ"/>
        </a:p>
      </dgm:t>
    </dgm:pt>
    <dgm:pt modelId="{826EE60A-A236-4CF4-8CE1-D98C46274244}" type="pres">
      <dgm:prSet presAssocID="{C3C9EBF7-DC39-42DC-AB02-1FE6904C9D98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59FD32C8-2E35-47FF-97A9-1D753159B4A3}" type="pres">
      <dgm:prSet presAssocID="{F9549E93-774E-44EE-9A12-09EF0A90B131}" presName="roof" presStyleLbl="dkBgShp" presStyleIdx="0" presStyleCnt="2"/>
      <dgm:spPr/>
      <dgm:t>
        <a:bodyPr/>
        <a:lstStyle/>
        <a:p>
          <a:endParaRPr lang="cs-CZ"/>
        </a:p>
      </dgm:t>
    </dgm:pt>
    <dgm:pt modelId="{92D0D65C-28C3-4F32-92C1-504FB7694D7D}" type="pres">
      <dgm:prSet presAssocID="{F9549E93-774E-44EE-9A12-09EF0A90B131}" presName="pillars" presStyleCnt="0"/>
      <dgm:spPr/>
    </dgm:pt>
    <dgm:pt modelId="{32839B56-EAE3-4C2B-BF4E-E4A9D5B51F18}" type="pres">
      <dgm:prSet presAssocID="{F9549E93-774E-44EE-9A12-09EF0A90B131}" presName="pillar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5284999-35AD-4464-AA5E-28C261A9998A}" type="pres">
      <dgm:prSet presAssocID="{AFA37967-D91C-4A05-8190-1AC56D01A2AD}" presName="pillarX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516B552-C073-4F11-8125-643487C4460C}" type="pres">
      <dgm:prSet presAssocID="{54057DBB-43FA-48E7-93AD-86E7D16C6265}" presName="pillar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9784C52-D1D4-44D3-8A28-CBC56181AA47}" type="pres">
      <dgm:prSet presAssocID="{F9549E93-774E-44EE-9A12-09EF0A90B131}" presName="base" presStyleLbl="dkBgShp" presStyleIdx="1" presStyleCnt="2"/>
      <dgm:spPr/>
    </dgm:pt>
  </dgm:ptLst>
  <dgm:cxnLst>
    <dgm:cxn modelId="{08A5A63C-7C13-4B44-ACB2-77AFF53C96DD}" type="presOf" srcId="{20581D5F-9360-4640-A0BB-859FF0E6910D}" destId="{32839B56-EAE3-4C2B-BF4E-E4A9D5B51F18}" srcOrd="0" destOrd="0" presId="urn:microsoft.com/office/officeart/2005/8/layout/hList3"/>
    <dgm:cxn modelId="{1976F5A0-E9B9-4D69-9CB3-72B595F2457E}" type="presOf" srcId="{C3C9EBF7-DC39-42DC-AB02-1FE6904C9D98}" destId="{826EE60A-A236-4CF4-8CE1-D98C46274244}" srcOrd="0" destOrd="0" presId="urn:microsoft.com/office/officeart/2005/8/layout/hList3"/>
    <dgm:cxn modelId="{3FE4426A-F38C-4812-B763-6CA12C8A8B8F}" srcId="{F9549E93-774E-44EE-9A12-09EF0A90B131}" destId="{20581D5F-9360-4640-A0BB-859FF0E6910D}" srcOrd="0" destOrd="0" parTransId="{3D25185F-64D7-40B5-8CAE-230BE94A28A0}" sibTransId="{79F3DA89-F03C-4DF7-A70B-963FAD222803}"/>
    <dgm:cxn modelId="{7AE29D28-A0E5-471E-AB95-EB941765B805}" type="presOf" srcId="{F9549E93-774E-44EE-9A12-09EF0A90B131}" destId="{59FD32C8-2E35-47FF-97A9-1D753159B4A3}" srcOrd="0" destOrd="0" presId="urn:microsoft.com/office/officeart/2005/8/layout/hList3"/>
    <dgm:cxn modelId="{6CAD804F-4944-415E-A14C-D5EDF5490CA6}" srcId="{F9549E93-774E-44EE-9A12-09EF0A90B131}" destId="{AFA37967-D91C-4A05-8190-1AC56D01A2AD}" srcOrd="1" destOrd="0" parTransId="{66432602-B6C0-4699-B805-13D2251614EB}" sibTransId="{6925C16B-1965-4D97-86E5-55BA049CF84E}"/>
    <dgm:cxn modelId="{9051ACC5-E746-42D6-9862-CCB8B5244525}" type="presOf" srcId="{AFA37967-D91C-4A05-8190-1AC56D01A2AD}" destId="{F5284999-35AD-4464-AA5E-28C261A9998A}" srcOrd="0" destOrd="0" presId="urn:microsoft.com/office/officeart/2005/8/layout/hList3"/>
    <dgm:cxn modelId="{09EA028C-3C59-4A1D-981E-DF1AB9504D6A}" srcId="{F9549E93-774E-44EE-9A12-09EF0A90B131}" destId="{54057DBB-43FA-48E7-93AD-86E7D16C6265}" srcOrd="2" destOrd="0" parTransId="{A0120B04-A59D-4CBC-989B-1C6BEFAF0A5F}" sibTransId="{6B18A9F0-CCFC-4292-8919-E8649F015E2D}"/>
    <dgm:cxn modelId="{BE8C67DB-4B1F-44C2-BE7F-848A8E87B720}" srcId="{C3C9EBF7-DC39-42DC-AB02-1FE6904C9D98}" destId="{F9549E93-774E-44EE-9A12-09EF0A90B131}" srcOrd="0" destOrd="0" parTransId="{EAB85843-E336-4C6D-A729-7D4A3943A974}" sibTransId="{366CF41E-103F-43DB-9C26-0B0D27D25A69}"/>
    <dgm:cxn modelId="{57884FEE-F8C1-4909-963F-4B545E50B89E}" type="presOf" srcId="{54057DBB-43FA-48E7-93AD-86E7D16C6265}" destId="{6516B552-C073-4F11-8125-643487C4460C}" srcOrd="0" destOrd="0" presId="urn:microsoft.com/office/officeart/2005/8/layout/hList3"/>
    <dgm:cxn modelId="{7AE3000B-69D6-4A45-853A-5E9BC9EB3604}" type="presParOf" srcId="{826EE60A-A236-4CF4-8CE1-D98C46274244}" destId="{59FD32C8-2E35-47FF-97A9-1D753159B4A3}" srcOrd="0" destOrd="0" presId="urn:microsoft.com/office/officeart/2005/8/layout/hList3"/>
    <dgm:cxn modelId="{6973828A-AD78-4855-AB25-A15EE47C29C1}" type="presParOf" srcId="{826EE60A-A236-4CF4-8CE1-D98C46274244}" destId="{92D0D65C-28C3-4F32-92C1-504FB7694D7D}" srcOrd="1" destOrd="0" presId="urn:microsoft.com/office/officeart/2005/8/layout/hList3"/>
    <dgm:cxn modelId="{ED1C0D30-5FF8-4765-893E-91E6027353CA}" type="presParOf" srcId="{92D0D65C-28C3-4F32-92C1-504FB7694D7D}" destId="{32839B56-EAE3-4C2B-BF4E-E4A9D5B51F18}" srcOrd="0" destOrd="0" presId="urn:microsoft.com/office/officeart/2005/8/layout/hList3"/>
    <dgm:cxn modelId="{5A7C120E-86D4-4DFE-A90F-133869D87FB5}" type="presParOf" srcId="{92D0D65C-28C3-4F32-92C1-504FB7694D7D}" destId="{F5284999-35AD-4464-AA5E-28C261A9998A}" srcOrd="1" destOrd="0" presId="urn:microsoft.com/office/officeart/2005/8/layout/hList3"/>
    <dgm:cxn modelId="{CB93E95E-6389-48A5-97E0-AD3BFD04516C}" type="presParOf" srcId="{92D0D65C-28C3-4F32-92C1-504FB7694D7D}" destId="{6516B552-C073-4F11-8125-643487C4460C}" srcOrd="2" destOrd="0" presId="urn:microsoft.com/office/officeart/2005/8/layout/hList3"/>
    <dgm:cxn modelId="{F17AE7A8-30B5-40AD-BBC7-F05858F66BBE}" type="presParOf" srcId="{826EE60A-A236-4CF4-8CE1-D98C46274244}" destId="{B9784C52-D1D4-44D3-8A28-CBC56181AA47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9FD32C8-2E35-47FF-97A9-1D753159B4A3}">
      <dsp:nvSpPr>
        <dsp:cNvPr id="0" name=""/>
        <dsp:cNvSpPr/>
      </dsp:nvSpPr>
      <dsp:spPr>
        <a:xfrm>
          <a:off x="0" y="0"/>
          <a:ext cx="7056784" cy="1620180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400" kern="1200" dirty="0" smtClean="0"/>
            <a:t>ŽIVOČICHOVÉ</a:t>
          </a:r>
          <a:endParaRPr lang="cs-CZ" sz="5400" kern="1200" dirty="0"/>
        </a:p>
      </dsp:txBody>
      <dsp:txXfrm>
        <a:off x="0" y="0"/>
        <a:ext cx="7056784" cy="1620180"/>
      </dsp:txXfrm>
    </dsp:sp>
    <dsp:sp modelId="{32839B56-EAE3-4C2B-BF4E-E4A9D5B51F18}">
      <dsp:nvSpPr>
        <dsp:cNvPr id="0" name=""/>
        <dsp:cNvSpPr/>
      </dsp:nvSpPr>
      <dsp:spPr>
        <a:xfrm>
          <a:off x="3445" y="1620180"/>
          <a:ext cx="2349964" cy="340237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/>
            <a:t>MASOŽRAVCI</a:t>
          </a:r>
          <a:endParaRPr lang="cs-CZ" sz="2800" kern="1200" dirty="0"/>
        </a:p>
      </dsp:txBody>
      <dsp:txXfrm>
        <a:off x="3445" y="1620180"/>
        <a:ext cx="2349964" cy="3402378"/>
      </dsp:txXfrm>
    </dsp:sp>
    <dsp:sp modelId="{F5284999-35AD-4464-AA5E-28C261A9998A}">
      <dsp:nvSpPr>
        <dsp:cNvPr id="0" name=""/>
        <dsp:cNvSpPr/>
      </dsp:nvSpPr>
      <dsp:spPr>
        <a:xfrm>
          <a:off x="2353409" y="1620180"/>
          <a:ext cx="2349964" cy="340237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100" kern="1200" dirty="0" smtClean="0"/>
            <a:t>BÝLOŽRAVCI</a:t>
          </a:r>
          <a:endParaRPr lang="cs-CZ" sz="3100" kern="1200" dirty="0"/>
        </a:p>
      </dsp:txBody>
      <dsp:txXfrm>
        <a:off x="2353409" y="1620180"/>
        <a:ext cx="2349964" cy="3402378"/>
      </dsp:txXfrm>
    </dsp:sp>
    <dsp:sp modelId="{6516B552-C073-4F11-8125-643487C4460C}">
      <dsp:nvSpPr>
        <dsp:cNvPr id="0" name=""/>
        <dsp:cNvSpPr/>
      </dsp:nvSpPr>
      <dsp:spPr>
        <a:xfrm>
          <a:off x="4703374" y="1620180"/>
          <a:ext cx="2349964" cy="340237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100" kern="1200" dirty="0" smtClean="0"/>
            <a:t>VŠEŽRAVCI</a:t>
          </a:r>
          <a:endParaRPr lang="cs-CZ" sz="3100" kern="1200" dirty="0"/>
        </a:p>
      </dsp:txBody>
      <dsp:txXfrm>
        <a:off x="4703374" y="1620180"/>
        <a:ext cx="2349964" cy="3402378"/>
      </dsp:txXfrm>
    </dsp:sp>
    <dsp:sp modelId="{B9784C52-D1D4-44D3-8A28-CBC56181AA47}">
      <dsp:nvSpPr>
        <dsp:cNvPr id="0" name=""/>
        <dsp:cNvSpPr/>
      </dsp:nvSpPr>
      <dsp:spPr>
        <a:xfrm>
          <a:off x="0" y="5022558"/>
          <a:ext cx="7056784" cy="378042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8068B-0BE5-49DD-A00B-BBD9594CE8CA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6316AF0-83C9-4FF8-83F7-53A691319AB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8068B-0BE5-49DD-A00B-BBD9594CE8CA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6316AF0-83C9-4FF8-83F7-53A691319AB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8068B-0BE5-49DD-A00B-BBD9594CE8CA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16AF0-83C9-4FF8-83F7-53A691319AB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8068B-0BE5-49DD-A00B-BBD9594CE8CA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16AF0-83C9-4FF8-83F7-53A691319AB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8068B-0BE5-49DD-A00B-BBD9594CE8CA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F6316AF0-83C9-4FF8-83F7-53A691319AB0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8068B-0BE5-49DD-A00B-BBD9594CE8CA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16AF0-83C9-4FF8-83F7-53A691319AB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8068B-0BE5-49DD-A00B-BBD9594CE8CA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16AF0-83C9-4FF8-83F7-53A691319AB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8068B-0BE5-49DD-A00B-BBD9594CE8CA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16AF0-83C9-4FF8-83F7-53A691319AB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8068B-0BE5-49DD-A00B-BBD9594CE8CA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16AF0-83C9-4FF8-83F7-53A691319AB0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8068B-0BE5-49DD-A00B-BBD9594CE8CA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16AF0-83C9-4FF8-83F7-53A691319AB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8068B-0BE5-49DD-A00B-BBD9594CE8CA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16AF0-83C9-4FF8-83F7-53A691319AB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F58068B-0BE5-49DD-A00B-BBD9594CE8CA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F6316AF0-83C9-4FF8-83F7-53A691319AB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g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slide" Target="slide8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9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62980" y="908720"/>
            <a:ext cx="7772400" cy="1470025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/>
            </a:r>
            <a:br>
              <a:rPr lang="cs-CZ" dirty="0" smtClean="0"/>
            </a:br>
            <a:r>
              <a:rPr lang="cs-CZ" sz="3100" dirty="0" smtClean="0"/>
              <a:t>ROZDĚLENÍ </a:t>
            </a:r>
            <a:r>
              <a:rPr lang="cs-CZ" sz="3100" dirty="0" smtClean="0"/>
              <a:t>živočichů PODLE </a:t>
            </a:r>
            <a:r>
              <a:rPr lang="cs-CZ" sz="3100" dirty="0"/>
              <a:t>DRUHU PŘIJÍMANÉ POTRAVY</a:t>
            </a:r>
            <a:br>
              <a:rPr lang="cs-CZ" sz="3100" dirty="0"/>
            </a:br>
            <a:endParaRPr lang="cs-CZ" sz="31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593177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odnadpis 2"/>
          <p:cNvSpPr txBox="1">
            <a:spLocks/>
          </p:cNvSpPr>
          <p:nvPr/>
        </p:nvSpPr>
        <p:spPr>
          <a:xfrm>
            <a:off x="1323608" y="4959032"/>
            <a:ext cx="6400800" cy="456456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mtClean="0">
                <a:solidFill>
                  <a:schemeClr val="tx1"/>
                </a:solidFill>
              </a:rPr>
              <a:t>VY_32_INOVACE_06-50</a:t>
            </a:r>
            <a:endParaRPr lang="cs-CZ" dirty="0">
              <a:solidFill>
                <a:schemeClr val="tx1"/>
              </a:solidFill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3329511"/>
              </p:ext>
            </p:extLst>
          </p:nvPr>
        </p:nvGraphicFramePr>
        <p:xfrm>
          <a:off x="1467802" y="2903061"/>
          <a:ext cx="6208395" cy="19202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08760"/>
                <a:gridCol w="4699635"/>
              </a:tblGrid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Ročník: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3.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oblast: 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Člověk a jeho svět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obor: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Prvouka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Tematický okruh: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Živá příroda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Téma: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Živočichové – rozdělení podle druhu přijímané potravy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Jméno autora: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Mgr. Zdeňka</a:t>
                      </a:r>
                      <a:r>
                        <a:rPr lang="cs-CZ" sz="1400" kern="50" baseline="0" dirty="0" smtClean="0">
                          <a:effectLst/>
                        </a:rPr>
                        <a:t> Halamová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Vytvořeno dne: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 </a:t>
                      </a:r>
                      <a:r>
                        <a:rPr lang="cs-CZ" sz="1400" kern="50" smtClean="0">
                          <a:effectLst/>
                        </a:rPr>
                        <a:t>10.4.2011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Metodický popis,</a:t>
                      </a:r>
                      <a:endParaRPr lang="cs-CZ" sz="1200" kern="50" dirty="0">
                        <a:effectLst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(anotace):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Rozdělení živočichů podle druhu přijímané potravy (výklad</a:t>
                      </a:r>
                      <a:r>
                        <a:rPr lang="cs-CZ" sz="1400" kern="50" dirty="0" smtClean="0">
                          <a:effectLst/>
                        </a:rPr>
                        <a:t>, </a:t>
                      </a:r>
                      <a:r>
                        <a:rPr lang="cs-CZ" sz="1400" kern="50" dirty="0" smtClean="0">
                          <a:effectLst/>
                        </a:rPr>
                        <a:t>procvičení).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97100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2226635401"/>
              </p:ext>
            </p:extLst>
          </p:nvPr>
        </p:nvGraphicFramePr>
        <p:xfrm>
          <a:off x="1115616" y="620688"/>
          <a:ext cx="7056784" cy="54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43078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cs-CZ" sz="5400" dirty="0" smtClean="0"/>
              <a:t>MASOŽRAVCI</a:t>
            </a: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ž</a:t>
            </a:r>
            <a:r>
              <a:rPr lang="cs-CZ" dirty="0" smtClean="0"/>
              <a:t>iví se masem jiných živočichů</a:t>
            </a:r>
          </a:p>
          <a:p>
            <a:r>
              <a:rPr lang="cs-CZ" dirty="0" smtClean="0"/>
              <a:t>HMYZOŽRAVCI – živí se hmyzem</a:t>
            </a:r>
            <a:endParaRPr lang="cs-CZ" dirty="0"/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5085184"/>
            <a:ext cx="1982069" cy="1413743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7" y="2981317"/>
            <a:ext cx="2431846" cy="1398311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4551" y="4968931"/>
            <a:ext cx="2043401" cy="1529996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0293" y="2981317"/>
            <a:ext cx="2117660" cy="155648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9709" y="2950350"/>
            <a:ext cx="2374442" cy="179882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610" y="4850606"/>
            <a:ext cx="2197761" cy="1648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4217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cs-CZ" sz="5400" dirty="0" smtClean="0"/>
              <a:t>BÝLOŽRAVCI</a:t>
            </a: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ž</a:t>
            </a:r>
            <a:r>
              <a:rPr lang="cs-CZ" dirty="0" smtClean="0"/>
              <a:t>iví </a:t>
            </a:r>
            <a:r>
              <a:rPr lang="cs-CZ" smtClean="0"/>
              <a:t>se rostlinami</a:t>
            </a:r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491083"/>
            <a:ext cx="2697330" cy="4045995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3843989"/>
            <a:ext cx="2027685" cy="2693089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1531398"/>
            <a:ext cx="3691294" cy="2768471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6733" y="4514080"/>
            <a:ext cx="2697331" cy="2022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7827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cs-CZ" sz="5400" dirty="0" smtClean="0"/>
              <a:t>VŠEŽRAVCI</a:t>
            </a: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ž</a:t>
            </a:r>
            <a:r>
              <a:rPr lang="cs-CZ" dirty="0" smtClean="0"/>
              <a:t>iví se živočichy i rostlinami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2800" y="2313041"/>
            <a:ext cx="2903666" cy="1923679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2302385"/>
            <a:ext cx="1872208" cy="193021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4504500"/>
            <a:ext cx="2438400" cy="18288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2313041"/>
            <a:ext cx="2520280" cy="189021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4504500"/>
            <a:ext cx="2438400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336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cs-CZ" sz="5400" dirty="0" smtClean="0"/>
              <a:t>Kvízová otázka:</a:t>
            </a: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Rejsek obecný je: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smtClean="0">
                <a:hlinkClick r:id="rId2" action="ppaction://hlinksldjump"/>
              </a:rPr>
              <a:t>býložravec</a:t>
            </a:r>
            <a:endParaRPr lang="cs-CZ" dirty="0"/>
          </a:p>
          <a:p>
            <a:pPr marL="514350" indent="-514350">
              <a:buFont typeface="+mj-lt"/>
              <a:buAutoNum type="alphaLcParenR"/>
            </a:pPr>
            <a:r>
              <a:rPr lang="cs-CZ" dirty="0" smtClean="0">
                <a:hlinkClick r:id="rId3" action="ppaction://hlinksldjump"/>
              </a:rPr>
              <a:t>hmyzožravec</a:t>
            </a:r>
            <a:endParaRPr lang="cs-CZ" dirty="0"/>
          </a:p>
          <a:p>
            <a:pPr marL="514350" indent="-514350">
              <a:buFont typeface="+mj-lt"/>
              <a:buAutoNum type="alphaLcParenR"/>
            </a:pPr>
            <a:r>
              <a:rPr lang="cs-CZ" dirty="0" smtClean="0">
                <a:hlinkClick r:id="rId2" action="ppaction://hlinksldjump"/>
              </a:rPr>
              <a:t>masožravec</a:t>
            </a:r>
            <a:endParaRPr lang="cs-CZ" dirty="0" smtClean="0"/>
          </a:p>
          <a:p>
            <a:pPr marL="514350" indent="-514350">
              <a:buFont typeface="+mj-lt"/>
              <a:buAutoNum type="alphaLcParenR"/>
            </a:pPr>
            <a:r>
              <a:rPr lang="cs-CZ" dirty="0">
                <a:hlinkClick r:id="rId2" action="ppaction://hlinksldjump"/>
              </a:rPr>
              <a:t>v</a:t>
            </a:r>
            <a:r>
              <a:rPr lang="cs-CZ" dirty="0" smtClean="0">
                <a:hlinkClick r:id="rId2" action="ppaction://hlinksldjump"/>
              </a:rPr>
              <a:t>šežravec</a:t>
            </a:r>
            <a:endParaRPr lang="cs-CZ" dirty="0" smtClean="0"/>
          </a:p>
          <a:p>
            <a:pPr marL="514350" indent="-514350">
              <a:buFont typeface="+mj-lt"/>
              <a:buAutoNum type="alphaLcParenR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73426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800" dirty="0"/>
              <a:t>SPRÁVNĚ </a:t>
            </a:r>
            <a:r>
              <a:rPr lang="cs-CZ" sz="4800" dirty="0">
                <a:sym typeface="Wingdings" pitchFamily="2" charset="2"/>
              </a:rPr>
              <a:t></a:t>
            </a:r>
            <a:endParaRPr lang="cs-CZ" sz="4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sz="3600" dirty="0" smtClean="0">
                <a:hlinkClick r:id="rId2" action="ppaction://hlinksldjump"/>
              </a:rPr>
              <a:t>Pokračuj dál</a:t>
            </a:r>
            <a:endParaRPr lang="cs-CZ" sz="3600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23180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800" dirty="0" smtClean="0"/>
              <a:t>ŠPATNĚ </a:t>
            </a:r>
            <a:r>
              <a:rPr lang="cs-CZ" sz="4800" dirty="0" smtClean="0">
                <a:sym typeface="Wingdings" pitchFamily="2" charset="2"/>
              </a:rPr>
              <a:t></a:t>
            </a:r>
            <a:endParaRPr lang="cs-CZ" sz="4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sz="3600" dirty="0" smtClean="0">
                <a:hlinkClick r:id="rId2" action="ppaction://hlinksldjump"/>
              </a:rPr>
              <a:t>Vrať se zpět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2929564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cs-CZ" sz="5400" dirty="0" smtClean="0"/>
              <a:t>POTRAVNÍ ŘETĚZEC</a:t>
            </a: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cs-CZ" dirty="0" smtClean="0"/>
          </a:p>
          <a:p>
            <a:r>
              <a:rPr lang="cs-CZ" dirty="0" smtClean="0"/>
              <a:t>Vyjádření potravních vztahů v přírodě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Příklad potravního řetězce: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Na zelí si pochutnává housenka – housenku sezobne kos – na kosa zaútočí jestřáb</a:t>
            </a:r>
          </a:p>
          <a:p>
            <a:pPr marL="0" indent="0">
              <a:buNone/>
            </a:pPr>
            <a:r>
              <a:rPr lang="cs-CZ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2897266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cs-CZ" sz="4800" dirty="0" smtClean="0"/>
              <a:t>Vytvoř potravní řetězce:</a:t>
            </a:r>
            <a:endParaRPr lang="cs-CZ" sz="4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876" y="1822789"/>
            <a:ext cx="2284098" cy="1713074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743875" y="4225443"/>
            <a:ext cx="21296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3. liška</a:t>
            </a:r>
            <a:endParaRPr lang="cs-CZ" sz="32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635896" y="4225442"/>
            <a:ext cx="20162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1. tráva</a:t>
            </a:r>
            <a:endParaRPr lang="cs-CZ" sz="32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588224" y="4225443"/>
            <a:ext cx="1800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2. zajíc</a:t>
            </a:r>
            <a:endParaRPr lang="cs-CZ" sz="3200" dirty="0"/>
          </a:p>
        </p:txBody>
      </p:sp>
      <p:sp>
        <p:nvSpPr>
          <p:cNvPr id="12" name="Zaoblený obdélník 11"/>
          <p:cNvSpPr/>
          <p:nvPr/>
        </p:nvSpPr>
        <p:spPr>
          <a:xfrm>
            <a:off x="1119770" y="4225443"/>
            <a:ext cx="1440160" cy="71572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Zaoblený obdélník 12"/>
          <p:cNvSpPr/>
          <p:nvPr/>
        </p:nvSpPr>
        <p:spPr>
          <a:xfrm>
            <a:off x="3944893" y="4225443"/>
            <a:ext cx="1440160" cy="71572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Zaoblený obdélník 13"/>
          <p:cNvSpPr/>
          <p:nvPr/>
        </p:nvSpPr>
        <p:spPr>
          <a:xfrm>
            <a:off x="6716926" y="4225443"/>
            <a:ext cx="1440160" cy="71572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3868" y="1847275"/>
            <a:ext cx="2520280" cy="1688588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1788" y="1902584"/>
            <a:ext cx="2177705" cy="1633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0846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0198" y="1340768"/>
            <a:ext cx="2808312" cy="1871038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3" y="1340768"/>
            <a:ext cx="2494717" cy="1871038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3990" y="1323189"/>
            <a:ext cx="2113209" cy="1888617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611560" y="3861048"/>
            <a:ext cx="21602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1. moucha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578023" y="3861048"/>
            <a:ext cx="21099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3. ještěrka</a:t>
            </a:r>
            <a:endParaRPr lang="cs-CZ" sz="3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6627373" y="3799210"/>
            <a:ext cx="19264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2. pavouk</a:t>
            </a:r>
            <a:endParaRPr lang="cs-CZ" sz="3200" dirty="0"/>
          </a:p>
        </p:txBody>
      </p:sp>
      <p:sp>
        <p:nvSpPr>
          <p:cNvPr id="9" name="Zaoblený obdélník 8"/>
          <p:cNvSpPr/>
          <p:nvPr/>
        </p:nvSpPr>
        <p:spPr>
          <a:xfrm>
            <a:off x="3523659" y="3809730"/>
            <a:ext cx="2135090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Zaoblený obdélník 9"/>
          <p:cNvSpPr/>
          <p:nvPr/>
        </p:nvSpPr>
        <p:spPr>
          <a:xfrm>
            <a:off x="724186" y="3845024"/>
            <a:ext cx="1934987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Zaoblený obdélník 10"/>
          <p:cNvSpPr/>
          <p:nvPr/>
        </p:nvSpPr>
        <p:spPr>
          <a:xfrm>
            <a:off x="6618828" y="3765381"/>
            <a:ext cx="1934987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5732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484784"/>
            <a:ext cx="2592288" cy="1944216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2252" y="1484784"/>
            <a:ext cx="2664296" cy="1958257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3419872" y="4155706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745670" y="4255313"/>
            <a:ext cx="20882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2. myš</a:t>
            </a:r>
            <a:endParaRPr lang="cs-CZ" sz="3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3530284" y="4262020"/>
            <a:ext cx="20882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3. orel</a:t>
            </a:r>
            <a:endParaRPr lang="cs-CZ" sz="32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6444208" y="4262020"/>
            <a:ext cx="20162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1. pšenice</a:t>
            </a:r>
            <a:endParaRPr lang="cs-CZ" sz="3200" dirty="0"/>
          </a:p>
        </p:txBody>
      </p:sp>
      <p:sp>
        <p:nvSpPr>
          <p:cNvPr id="11" name="Zaoblený obdélník 10"/>
          <p:cNvSpPr/>
          <p:nvPr/>
        </p:nvSpPr>
        <p:spPr>
          <a:xfrm>
            <a:off x="6529046" y="4269843"/>
            <a:ext cx="1787369" cy="6791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Zaoblený obdélník 11"/>
          <p:cNvSpPr/>
          <p:nvPr/>
        </p:nvSpPr>
        <p:spPr>
          <a:xfrm>
            <a:off x="3720836" y="4269843"/>
            <a:ext cx="1787268" cy="6791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Zaoblený obdélník 12"/>
          <p:cNvSpPr/>
          <p:nvPr/>
        </p:nvSpPr>
        <p:spPr>
          <a:xfrm>
            <a:off x="1093440" y="4262020"/>
            <a:ext cx="1740462" cy="6791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2834" y="1501885"/>
            <a:ext cx="2603622" cy="1952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0585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722608"/>
            <a:ext cx="2852853" cy="1545295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245" y="2132856"/>
            <a:ext cx="2702261" cy="2026696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2329" y="2117778"/>
            <a:ext cx="2592288" cy="1944216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827584" y="4509120"/>
            <a:ext cx="20162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3. žába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766178" y="2708920"/>
            <a:ext cx="18722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2. </a:t>
            </a:r>
            <a:r>
              <a:rPr lang="cs-CZ" sz="3200" dirty="0" err="1" smtClean="0"/>
              <a:t>plzák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714458" y="4509120"/>
            <a:ext cx="1800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1. hřib</a:t>
            </a:r>
            <a:endParaRPr lang="cs-CZ" sz="3200" dirty="0"/>
          </a:p>
        </p:txBody>
      </p:sp>
      <p:sp>
        <p:nvSpPr>
          <p:cNvPr id="9" name="Zaoblený obdélník 8"/>
          <p:cNvSpPr/>
          <p:nvPr/>
        </p:nvSpPr>
        <p:spPr>
          <a:xfrm>
            <a:off x="1079612" y="4555841"/>
            <a:ext cx="1512168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Zaoblený obdélník 9"/>
          <p:cNvSpPr/>
          <p:nvPr/>
        </p:nvSpPr>
        <p:spPr>
          <a:xfrm>
            <a:off x="3946198" y="2801854"/>
            <a:ext cx="1512168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Zaoblený obdélník 10"/>
          <p:cNvSpPr/>
          <p:nvPr/>
        </p:nvSpPr>
        <p:spPr>
          <a:xfrm>
            <a:off x="6858474" y="4509120"/>
            <a:ext cx="1512168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2306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Použitá literatura: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800" i="1" dirty="0" smtClean="0"/>
              <a:t>Vítejte </a:t>
            </a:r>
            <a:r>
              <a:rPr lang="cs-CZ" sz="1800" i="1" dirty="0"/>
              <a:t>na Zemi</a:t>
            </a:r>
            <a:r>
              <a:rPr lang="cs-CZ" sz="1800" dirty="0"/>
              <a:t> [online]. 2008 [cit. </a:t>
            </a:r>
            <a:r>
              <a:rPr lang="cs-CZ" sz="1800" dirty="0" smtClean="0"/>
              <a:t>2011-04-17</a:t>
            </a:r>
            <a:r>
              <a:rPr lang="cs-CZ" sz="1800" dirty="0"/>
              <a:t>]. Potravní řetězce. Dostupné z WWW: &lt;http://vitejtenazemi.cenia.cz/krajina/</a:t>
            </a:r>
            <a:r>
              <a:rPr lang="cs-CZ" sz="1800" dirty="0" err="1"/>
              <a:t>index.php?article</a:t>
            </a:r>
            <a:r>
              <a:rPr lang="cs-CZ" sz="1800" dirty="0"/>
              <a:t>=29</a:t>
            </a:r>
            <a:r>
              <a:rPr lang="cs-CZ" sz="1800" dirty="0" smtClean="0"/>
              <a:t>&gt;.</a:t>
            </a:r>
          </a:p>
          <a:p>
            <a:r>
              <a:rPr lang="cs-CZ" sz="1800" i="1" dirty="0" err="1"/>
              <a:t>Wikimedia</a:t>
            </a:r>
            <a:r>
              <a:rPr lang="cs-CZ" sz="1800" i="1" dirty="0"/>
              <a:t> </a:t>
            </a:r>
            <a:r>
              <a:rPr lang="cs-CZ" sz="1800" i="1" dirty="0" err="1"/>
              <a:t>Commons</a:t>
            </a:r>
            <a:r>
              <a:rPr lang="cs-CZ" sz="1800" dirty="0"/>
              <a:t> [online]. 2003 [cit. </a:t>
            </a:r>
            <a:r>
              <a:rPr lang="cs-CZ" sz="1800" dirty="0" smtClean="0"/>
              <a:t>2011-04-07]. </a:t>
            </a:r>
            <a:r>
              <a:rPr lang="cs-CZ" sz="1800" dirty="0"/>
              <a:t>Dostupné z WWW: &lt;http://commons.wikimedia.org/wiki/</a:t>
            </a:r>
            <a:r>
              <a:rPr lang="cs-CZ" sz="1800" dirty="0" err="1"/>
              <a:t>File:Swift_Fox.jpg</a:t>
            </a:r>
            <a:r>
              <a:rPr lang="cs-CZ" sz="1800" dirty="0" smtClean="0"/>
              <a:t>&gt;.</a:t>
            </a:r>
          </a:p>
          <a:p>
            <a:r>
              <a:rPr lang="cs-CZ" sz="1800" i="1" dirty="0" err="1"/>
              <a:t>Wikimedia</a:t>
            </a:r>
            <a:r>
              <a:rPr lang="cs-CZ" sz="1800" i="1" dirty="0"/>
              <a:t> </a:t>
            </a:r>
            <a:r>
              <a:rPr lang="cs-CZ" sz="1800" i="1" dirty="0" err="1"/>
              <a:t>Commons</a:t>
            </a:r>
            <a:r>
              <a:rPr lang="cs-CZ" sz="1800" dirty="0"/>
              <a:t> [online]. 2003 [cit. </a:t>
            </a:r>
            <a:r>
              <a:rPr lang="cs-CZ" sz="1800" dirty="0" smtClean="0"/>
              <a:t>2011-04-07]. </a:t>
            </a:r>
            <a:r>
              <a:rPr lang="cs-CZ" sz="1800" dirty="0"/>
              <a:t>Dostupné z WWW: &lt;http://commons.wikimedia.org/wiki/File:Polar_Bear_2004-11-15.jpg</a:t>
            </a:r>
            <a:r>
              <a:rPr lang="cs-CZ" sz="1800" dirty="0" smtClean="0"/>
              <a:t>&gt;.</a:t>
            </a:r>
          </a:p>
          <a:p>
            <a:r>
              <a:rPr lang="cs-CZ" sz="1800" i="1" dirty="0" err="1"/>
              <a:t>Wikimedia</a:t>
            </a:r>
            <a:r>
              <a:rPr lang="cs-CZ" sz="1800" i="1" dirty="0"/>
              <a:t> </a:t>
            </a:r>
            <a:r>
              <a:rPr lang="cs-CZ" sz="1800" i="1" dirty="0" err="1"/>
              <a:t>Commons</a:t>
            </a:r>
            <a:r>
              <a:rPr lang="cs-CZ" sz="1800" dirty="0"/>
              <a:t> [online]. 2003 [cit. </a:t>
            </a:r>
            <a:r>
              <a:rPr lang="cs-CZ" sz="1800" dirty="0" smtClean="0"/>
              <a:t>2011-04-07]. </a:t>
            </a:r>
            <a:r>
              <a:rPr lang="cs-CZ" sz="1800" dirty="0"/>
              <a:t>Dostupné z WWW: &lt;http://commons.wikimedia.org/wiki/File:Orel_skaln%C3%AD_2.jpg</a:t>
            </a:r>
            <a:r>
              <a:rPr lang="cs-CZ" sz="1800" dirty="0" smtClean="0"/>
              <a:t>&gt;.</a:t>
            </a:r>
          </a:p>
          <a:p>
            <a:r>
              <a:rPr lang="cs-CZ" sz="1800" i="1" dirty="0" err="1"/>
              <a:t>Wikimedia</a:t>
            </a:r>
            <a:r>
              <a:rPr lang="cs-CZ" sz="1800" i="1" dirty="0"/>
              <a:t> </a:t>
            </a:r>
            <a:r>
              <a:rPr lang="cs-CZ" sz="1800" i="1" dirty="0" err="1"/>
              <a:t>Commons</a:t>
            </a:r>
            <a:r>
              <a:rPr lang="cs-CZ" sz="1800" dirty="0"/>
              <a:t> [online]. 2003 [cit. </a:t>
            </a:r>
            <a:r>
              <a:rPr lang="cs-CZ" sz="1800" dirty="0" smtClean="0"/>
              <a:t>2011-04-07]. </a:t>
            </a:r>
            <a:r>
              <a:rPr lang="cs-CZ" sz="1800" dirty="0"/>
              <a:t>Dostupné z WWW: &lt;http://commons.wikimedia.org/wiki/</a:t>
            </a:r>
            <a:r>
              <a:rPr lang="cs-CZ" sz="1800" dirty="0" err="1"/>
              <a:t>File:Lion_waiting_in_Namibia.jpg</a:t>
            </a:r>
            <a:r>
              <a:rPr lang="cs-CZ" sz="1800" dirty="0" smtClean="0"/>
              <a:t>&gt;.</a:t>
            </a:r>
          </a:p>
          <a:p>
            <a:r>
              <a:rPr lang="cs-CZ" sz="1800" i="1" dirty="0" err="1"/>
              <a:t>Wikimedia</a:t>
            </a:r>
            <a:r>
              <a:rPr lang="cs-CZ" sz="1800" i="1" dirty="0"/>
              <a:t> </a:t>
            </a:r>
            <a:r>
              <a:rPr lang="cs-CZ" sz="1800" i="1" dirty="0" err="1"/>
              <a:t>Commons</a:t>
            </a:r>
            <a:r>
              <a:rPr lang="cs-CZ" sz="1800" dirty="0"/>
              <a:t> [online]. 2003 [cit. </a:t>
            </a:r>
            <a:r>
              <a:rPr lang="cs-CZ" sz="1800" dirty="0" smtClean="0"/>
              <a:t>2011-04-07]. </a:t>
            </a:r>
            <a:r>
              <a:rPr lang="cs-CZ" sz="1800" dirty="0"/>
              <a:t>Dostupné z WWW: &lt;http://commons.wikimedia.org/wiki/</a:t>
            </a:r>
            <a:r>
              <a:rPr lang="cs-CZ" sz="1800" dirty="0" err="1"/>
              <a:t>File:European_mole_animal.jpg</a:t>
            </a:r>
            <a:r>
              <a:rPr lang="cs-CZ" sz="1800" dirty="0" smtClean="0"/>
              <a:t>&gt;.</a:t>
            </a:r>
            <a:endParaRPr lang="cs-CZ" sz="1800" dirty="0"/>
          </a:p>
          <a:p>
            <a:r>
              <a:rPr lang="cs-CZ" sz="1800" i="1" dirty="0" err="1"/>
              <a:t>Wikimedia</a:t>
            </a:r>
            <a:r>
              <a:rPr lang="cs-CZ" sz="1800" i="1" dirty="0"/>
              <a:t> </a:t>
            </a:r>
            <a:r>
              <a:rPr lang="cs-CZ" sz="1800" i="1" dirty="0" err="1"/>
              <a:t>Commons</a:t>
            </a:r>
            <a:r>
              <a:rPr lang="cs-CZ" sz="1800" dirty="0"/>
              <a:t> [online]. 2003 [cit. </a:t>
            </a:r>
            <a:r>
              <a:rPr lang="cs-CZ" sz="1800" dirty="0" smtClean="0"/>
              <a:t>2011-04-07]. </a:t>
            </a:r>
            <a:r>
              <a:rPr lang="cs-CZ" sz="1800" dirty="0"/>
              <a:t>Dostupné z WWW: &lt;http://commons.wikimedia.org/wiki/File:Erinaceus_europaeus_LC0119.jpg&gt;.</a:t>
            </a:r>
            <a:endParaRPr lang="cs-CZ" sz="1800" dirty="0" smtClean="0"/>
          </a:p>
          <a:p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2155208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548680"/>
            <a:ext cx="7992888" cy="78483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 [online]. 2003 [cit. </a:t>
            </a:r>
            <a:r>
              <a:rPr lang="cs-CZ" dirty="0" smtClean="0"/>
              <a:t>2011-04-07]. </a:t>
            </a:r>
            <a:r>
              <a:rPr lang="cs-CZ" dirty="0"/>
              <a:t>Dostupné z WWW: &lt;http://commons.wikimedia.org/wiki/File:CH_cow_2.jpg</a:t>
            </a:r>
            <a:r>
              <a:rPr lang="cs-CZ" dirty="0" smtClean="0"/>
              <a:t>&gt;.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 [online]. 2003 [cit. </a:t>
            </a:r>
            <a:r>
              <a:rPr lang="cs-CZ" dirty="0" smtClean="0"/>
              <a:t>2011-04-08]. </a:t>
            </a:r>
            <a:r>
              <a:rPr lang="cs-CZ" dirty="0"/>
              <a:t>Dostupné z WWW: &lt;http://commons.wikimedia.org/wiki/</a:t>
            </a:r>
            <a:r>
              <a:rPr lang="cs-CZ" dirty="0" err="1"/>
              <a:t>File:Old_hare_copy.jpg</a:t>
            </a:r>
            <a:r>
              <a:rPr lang="cs-CZ" dirty="0" smtClean="0"/>
              <a:t>&gt;.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 [online]. 2003 [cit. </a:t>
            </a:r>
            <a:r>
              <a:rPr lang="cs-CZ" dirty="0" smtClean="0"/>
              <a:t>2011-04-08]. </a:t>
            </a:r>
            <a:r>
              <a:rPr lang="cs-CZ" dirty="0"/>
              <a:t>Dostupné z WWW: &lt;http://commons.wikimedia.org/wiki/File:White-tailed_deer_%28Odocoileus_virginianus%29_grazing_-_20050809.jpg</a:t>
            </a:r>
            <a:r>
              <a:rPr lang="cs-CZ" dirty="0" smtClean="0"/>
              <a:t>&gt;.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 [online]. 2003 [cit. </a:t>
            </a:r>
            <a:r>
              <a:rPr lang="cs-CZ" dirty="0" smtClean="0"/>
              <a:t>2011-04-08]. </a:t>
            </a:r>
            <a:r>
              <a:rPr lang="cs-CZ" dirty="0"/>
              <a:t>Dostupné z WWW: &lt;http://commons.wikimedia.org/wiki/File:Pasouc%C3%AD_se_k%C5%AF%C5%88.jpg&gt;.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 [online]. 2003 [cit. </a:t>
            </a:r>
            <a:r>
              <a:rPr lang="cs-CZ" dirty="0" smtClean="0"/>
              <a:t>2011-04-08]. </a:t>
            </a:r>
            <a:r>
              <a:rPr lang="cs-CZ" dirty="0"/>
              <a:t>Dostupné z WWW: &lt;http://commons.wikimedia.org/wiki/</a:t>
            </a:r>
            <a:r>
              <a:rPr lang="cs-CZ" dirty="0" err="1"/>
              <a:t>File:Dog_sitting.jpg</a:t>
            </a:r>
            <a:r>
              <a:rPr lang="cs-CZ" dirty="0" smtClean="0"/>
              <a:t>&gt;.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 [online]. 2003 [cit. </a:t>
            </a:r>
            <a:r>
              <a:rPr lang="cs-CZ" dirty="0" smtClean="0"/>
              <a:t>2011-04-08]. </a:t>
            </a:r>
            <a:r>
              <a:rPr lang="cs-CZ" dirty="0"/>
              <a:t>Dostupné z WWW: &lt;http://commons.wikimedia.org/wiki/</a:t>
            </a:r>
            <a:r>
              <a:rPr lang="cs-CZ" dirty="0" err="1"/>
              <a:t>File:Sow_and_five_piglets.jpg</a:t>
            </a:r>
            <a:r>
              <a:rPr lang="cs-CZ" dirty="0" smtClean="0"/>
              <a:t>&gt;.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 [online]. 2003 [cit. </a:t>
            </a:r>
            <a:r>
              <a:rPr lang="cs-CZ" dirty="0" smtClean="0"/>
              <a:t>2011-04-08]. </a:t>
            </a:r>
            <a:r>
              <a:rPr lang="cs-CZ" dirty="0"/>
              <a:t>Dostupné z WWW: &lt;http://commons.wikimedia.org/wiki/</a:t>
            </a:r>
            <a:r>
              <a:rPr lang="cs-CZ" dirty="0" err="1"/>
              <a:t>File:Vosa_Jiz_hory_CR.JPG</a:t>
            </a:r>
            <a:r>
              <a:rPr lang="cs-CZ" dirty="0" smtClean="0"/>
              <a:t>&gt;.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 [online]. 2003 [cit. </a:t>
            </a:r>
            <a:r>
              <a:rPr lang="cs-CZ" dirty="0" smtClean="0"/>
              <a:t>2011-04-08]. </a:t>
            </a:r>
            <a:r>
              <a:rPr lang="cs-CZ" dirty="0"/>
              <a:t>Dostupné z WWW: &lt;http://commons.wikimedia.org/wiki/File:2006-12-09_Chipanzees_D_Bruyere.JPG</a:t>
            </a:r>
            <a:r>
              <a:rPr lang="cs-CZ" dirty="0" smtClean="0"/>
              <a:t>&gt;.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 [online]. 2003 [cit. </a:t>
            </a:r>
            <a:r>
              <a:rPr lang="cs-CZ" dirty="0" smtClean="0"/>
              <a:t>2011-04-08]. </a:t>
            </a:r>
            <a:r>
              <a:rPr lang="cs-CZ" dirty="0"/>
              <a:t>Dostupné z WWW: &lt;http://commons.wikimedia.org/wiki/File:Kapr_obecn%C3%BD.jpg&gt;.</a:t>
            </a:r>
          </a:p>
          <a:p>
            <a:endParaRPr lang="cs-CZ" dirty="0"/>
          </a:p>
          <a:p>
            <a:pPr marL="285750" indent="-285750">
              <a:buFont typeface="Arial" pitchFamily="34" charset="0"/>
              <a:buChar char="•"/>
            </a:pPr>
            <a:endParaRPr lang="cs-CZ" dirty="0"/>
          </a:p>
          <a:p>
            <a:pPr marL="285750" indent="-285750">
              <a:buFont typeface="Arial" pitchFamily="34" charset="0"/>
              <a:buChar char="•"/>
            </a:pPr>
            <a:endParaRPr lang="cs-CZ" dirty="0"/>
          </a:p>
          <a:p>
            <a:pPr marL="285750" indent="-285750">
              <a:buFont typeface="Arial" pitchFamily="34" charset="0"/>
              <a:buChar char="•"/>
            </a:pPr>
            <a:endParaRPr lang="cs-CZ" dirty="0"/>
          </a:p>
          <a:p>
            <a:pPr marL="285750" indent="-285750">
              <a:buFont typeface="Arial" pitchFamily="34" charset="0"/>
              <a:buChar char="•"/>
            </a:pPr>
            <a:endParaRPr lang="cs-CZ" dirty="0" smtClean="0"/>
          </a:p>
          <a:p>
            <a:pPr marL="285750" indent="-285750">
              <a:buFont typeface="Arial" pitchFamily="34" charset="0"/>
              <a:buChar char="•"/>
            </a:pP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3941733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548680"/>
            <a:ext cx="8136904" cy="7294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 [online]. 2003 [cit. </a:t>
            </a:r>
            <a:r>
              <a:rPr lang="cs-CZ" dirty="0" smtClean="0"/>
              <a:t>2011-04-08]. </a:t>
            </a:r>
            <a:r>
              <a:rPr lang="cs-CZ" dirty="0"/>
              <a:t>Dostupné z WWW: &lt;http://commons.wikimedia.org/wiki/File:Li%C5%A1ka_obecn%C3%A1.jpg&gt;.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 [online]. 2003 [cit. </a:t>
            </a:r>
            <a:r>
              <a:rPr lang="cs-CZ" dirty="0" smtClean="0"/>
              <a:t>2011-04-08]. </a:t>
            </a:r>
            <a:r>
              <a:rPr lang="cs-CZ" dirty="0"/>
              <a:t>Dostupné z WWW: &lt;http://commons.wikimedia.org/wiki/</a:t>
            </a:r>
            <a:r>
              <a:rPr lang="cs-CZ" dirty="0" err="1"/>
              <a:t>File:Green_Grass.JPG</a:t>
            </a:r>
            <a:r>
              <a:rPr lang="cs-CZ" dirty="0" smtClean="0"/>
              <a:t>&gt;.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 [online]. 2003 [cit. </a:t>
            </a:r>
            <a:r>
              <a:rPr lang="cs-CZ" dirty="0" smtClean="0"/>
              <a:t>2011-04-08]. </a:t>
            </a:r>
            <a:r>
              <a:rPr lang="cs-CZ" dirty="0"/>
              <a:t>Dostupné z WWW: &lt;http://commons.wikimedia.org/wiki/File:Brown_Hare_%28Lepus_europaeus%29.jpg</a:t>
            </a:r>
            <a:r>
              <a:rPr lang="cs-CZ" dirty="0" smtClean="0"/>
              <a:t>&gt;.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 [online]. 2003 [cit. </a:t>
            </a:r>
            <a:r>
              <a:rPr lang="cs-CZ" dirty="0" smtClean="0"/>
              <a:t>2011-04-08]. </a:t>
            </a:r>
            <a:r>
              <a:rPr lang="cs-CZ" dirty="0"/>
              <a:t>Dostupné z WWW: &lt;http://commons.wikimedia.org/wiki/</a:t>
            </a:r>
            <a:r>
              <a:rPr lang="cs-CZ" dirty="0" err="1"/>
              <a:t>File:Moucha.jpg</a:t>
            </a:r>
            <a:r>
              <a:rPr lang="cs-CZ" dirty="0" smtClean="0"/>
              <a:t>&gt;.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 [online]. 2003 [cit. </a:t>
            </a:r>
            <a:r>
              <a:rPr lang="cs-CZ" dirty="0" smtClean="0"/>
              <a:t>2011-04-08]. </a:t>
            </a:r>
            <a:r>
              <a:rPr lang="cs-CZ" dirty="0"/>
              <a:t>Dostupné z WWW: &lt;http://commons.wikimedia.org/wiki/File:F%C3%BCrge_gy%C3%ADk_%28Lacerta_agilis%29.jpeg</a:t>
            </a:r>
            <a:r>
              <a:rPr lang="cs-CZ" dirty="0" smtClean="0"/>
              <a:t>&gt;.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 [online]. 2003 [cit. </a:t>
            </a:r>
            <a:r>
              <a:rPr lang="cs-CZ" dirty="0" smtClean="0"/>
              <a:t>2011-04-08]. </a:t>
            </a:r>
            <a:r>
              <a:rPr lang="cs-CZ" dirty="0"/>
              <a:t>Dostupné z WWW: &lt;http://commons.wikimedia.org/wiki/</a:t>
            </a:r>
            <a:r>
              <a:rPr lang="cs-CZ" dirty="0" err="1"/>
              <a:t>File:Spider_wyn_sparassid.jpg</a:t>
            </a:r>
            <a:r>
              <a:rPr lang="cs-CZ" dirty="0" smtClean="0"/>
              <a:t>&gt;.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 [online]. 2003 [cit. </a:t>
            </a:r>
            <a:r>
              <a:rPr lang="cs-CZ" dirty="0" smtClean="0"/>
              <a:t>2011-04-08]. </a:t>
            </a:r>
            <a:r>
              <a:rPr lang="cs-CZ" dirty="0"/>
              <a:t>Dostupné z WWW: &lt;http://commons.wikimedia.org/wiki/</a:t>
            </a:r>
            <a:r>
              <a:rPr lang="cs-CZ" dirty="0" err="1"/>
              <a:t>File:Mys_slovensky_raj.jpg</a:t>
            </a:r>
            <a:r>
              <a:rPr lang="cs-CZ" dirty="0" smtClean="0"/>
              <a:t>&gt;.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 [online]. 2003 [cit. </a:t>
            </a:r>
            <a:r>
              <a:rPr lang="cs-CZ" dirty="0" smtClean="0"/>
              <a:t>2011-04-08]. </a:t>
            </a:r>
            <a:r>
              <a:rPr lang="cs-CZ" dirty="0"/>
              <a:t>Dostupné z WWW: &lt;http://commons.wikimedia.org/wiki/File:Orel_skaln%C3%AD_2.jpg</a:t>
            </a:r>
            <a:r>
              <a:rPr lang="cs-CZ" dirty="0" smtClean="0"/>
              <a:t>&gt;.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 [online]. 2003 [cit. </a:t>
            </a:r>
            <a:r>
              <a:rPr lang="cs-CZ" dirty="0" smtClean="0"/>
              <a:t>2011-04-08]. </a:t>
            </a:r>
            <a:r>
              <a:rPr lang="cs-CZ" dirty="0"/>
              <a:t>Dostupné z WWW: &lt;http://commons.wikimedia.org/wiki/</a:t>
            </a:r>
            <a:r>
              <a:rPr lang="cs-CZ" dirty="0" err="1"/>
              <a:t>File:Wheat_close-up.JPG</a:t>
            </a:r>
            <a:r>
              <a:rPr lang="cs-CZ" dirty="0"/>
              <a:t>&gt;.</a:t>
            </a:r>
          </a:p>
          <a:p>
            <a:endParaRPr lang="cs-CZ" dirty="0"/>
          </a:p>
          <a:p>
            <a:pPr marL="285750" indent="-285750">
              <a:buFont typeface="Arial" pitchFamily="34" charset="0"/>
              <a:buChar char="•"/>
            </a:pPr>
            <a:endParaRPr lang="cs-CZ" dirty="0"/>
          </a:p>
          <a:p>
            <a:pPr marL="285750" indent="-285750">
              <a:buFont typeface="Arial" pitchFamily="34" charset="0"/>
              <a:buChar char="•"/>
            </a:pPr>
            <a:endParaRPr lang="cs-CZ" dirty="0"/>
          </a:p>
          <a:p>
            <a:pPr marL="285750" indent="-285750">
              <a:buFont typeface="Arial" pitchFamily="34" charset="0"/>
              <a:buChar char="•"/>
            </a:pPr>
            <a:endParaRPr lang="cs-CZ" dirty="0"/>
          </a:p>
          <a:p>
            <a:pPr marL="285750" indent="-285750">
              <a:buFont typeface="Arial" pitchFamily="34" charset="0"/>
              <a:buChar char="•"/>
            </a:pPr>
            <a:endParaRPr lang="cs-CZ" dirty="0"/>
          </a:p>
          <a:p>
            <a:pPr marL="285750" indent="-285750">
              <a:buFont typeface="Arial" pitchFamily="34" charset="0"/>
              <a:buChar char="•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8011757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332656"/>
            <a:ext cx="820891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 [online]. 2003 [cit. </a:t>
            </a:r>
            <a:r>
              <a:rPr lang="cs-CZ" dirty="0" smtClean="0"/>
              <a:t>2011-04-08]. </a:t>
            </a:r>
            <a:r>
              <a:rPr lang="cs-CZ" dirty="0"/>
              <a:t>Dostupné z WWW: &lt;http://commons.wikimedia.org/wiki/</a:t>
            </a:r>
            <a:r>
              <a:rPr lang="cs-CZ" dirty="0" err="1"/>
              <a:t>File:Frog_on_bough.jpg</a:t>
            </a:r>
            <a:r>
              <a:rPr lang="cs-CZ" dirty="0" smtClean="0"/>
              <a:t>&gt;.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 [online]. 2003 [cit. </a:t>
            </a:r>
            <a:r>
              <a:rPr lang="cs-CZ" dirty="0" smtClean="0"/>
              <a:t>2011-04-08]. </a:t>
            </a:r>
            <a:r>
              <a:rPr lang="cs-CZ" dirty="0"/>
              <a:t>Dostupné z WWW: &lt;http://commons.wikimedia.org/wiki/</a:t>
            </a:r>
            <a:r>
              <a:rPr lang="cs-CZ" dirty="0" err="1"/>
              <a:t>File:Brown_snail.jpg</a:t>
            </a:r>
            <a:r>
              <a:rPr lang="cs-CZ" dirty="0" smtClean="0"/>
              <a:t>&gt;.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 [online]. 2003 [cit. </a:t>
            </a:r>
            <a:r>
              <a:rPr lang="cs-CZ" smtClean="0"/>
              <a:t>2011-04-08]. </a:t>
            </a:r>
            <a:r>
              <a:rPr lang="cs-CZ" dirty="0"/>
              <a:t>Dostupné z WWW: &lt;http://commons.wikimedia.org/wiki/File:H%C5%99ib_smrkov%C3%BD.jpg&gt;.</a:t>
            </a:r>
          </a:p>
          <a:p>
            <a:pPr marL="285750" indent="-285750">
              <a:buFont typeface="Arial" pitchFamily="34" charset="0"/>
              <a:buChar char="•"/>
            </a:pP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0861941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2537</TotalTime>
  <Words>711</Words>
  <Application>Microsoft Office PowerPoint</Application>
  <PresentationFormat>Předvádění na obrazovce (4:3)</PresentationFormat>
  <Paragraphs>105</Paragraphs>
  <Slides>17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Cesta</vt:lpstr>
      <vt:lpstr> ROZDĚLENÍ živočichů PODLE DRUHU PŘIJÍMANÉ POTRAVY </vt:lpstr>
      <vt:lpstr>Prezentace aplikace PowerPoint</vt:lpstr>
      <vt:lpstr>MASOŽRAVCI</vt:lpstr>
      <vt:lpstr>BÝLOŽRAVCI</vt:lpstr>
      <vt:lpstr>VŠEŽRAVCI</vt:lpstr>
      <vt:lpstr>Kvízová otázka:</vt:lpstr>
      <vt:lpstr>SPRÁVNĚ </vt:lpstr>
      <vt:lpstr>ŠPATNĚ </vt:lpstr>
      <vt:lpstr>POTRAVNÍ ŘETĚZEC</vt:lpstr>
      <vt:lpstr>Vytvoř potravní řetězce:</vt:lpstr>
      <vt:lpstr>Prezentace aplikace PowerPoint</vt:lpstr>
      <vt:lpstr>Prezentace aplikace PowerPoint</vt:lpstr>
      <vt:lpstr>Prezentace aplikace PowerPoint</vt:lpstr>
      <vt:lpstr>Použitá literatura: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ŽIVOČICHOVÉ</dc:title>
  <dc:creator>Zdeňka Halamová</dc:creator>
  <cp:lastModifiedBy>Zdeňka Halamová</cp:lastModifiedBy>
  <cp:revision>57</cp:revision>
  <dcterms:created xsi:type="dcterms:W3CDTF">2011-05-17T20:06:45Z</dcterms:created>
  <dcterms:modified xsi:type="dcterms:W3CDTF">2012-04-05T08:39:14Z</dcterms:modified>
</cp:coreProperties>
</file>