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71" autoAdjust="0"/>
  </p:normalViewPr>
  <p:slideViewPr>
    <p:cSldViewPr>
      <p:cViewPr varScale="1">
        <p:scale>
          <a:sx n="81" d="100"/>
          <a:sy n="81" d="100"/>
        </p:scale>
        <p:origin x="-39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0" y="2226503"/>
            <a:ext cx="5917679" cy="2550877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0" y="4777380"/>
            <a:ext cx="5917679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7498080" y="1828800"/>
            <a:ext cx="990599" cy="22865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6236208" y="3264408"/>
            <a:ext cx="3859795" cy="228660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40274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970" y="927098"/>
            <a:ext cx="6343672" cy="70986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185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7534" y="2257588"/>
            <a:ext cx="3090672" cy="3020344"/>
          </a:xfrm>
        </p:spPr>
        <p:txBody>
          <a:bodyPr anchor="ctr"/>
          <a:lstStyle>
            <a:lvl1pPr algn="l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19261" y="2257588"/>
            <a:ext cx="3082516" cy="302034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0440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6440" y="2489200"/>
            <a:ext cx="3636980" cy="3530603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1" y="2489203"/>
            <a:ext cx="3636980" cy="353060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347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918" y="2489200"/>
            <a:ext cx="3633502" cy="75929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6440" y="3248490"/>
            <a:ext cx="3636980" cy="2771311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0581" y="2489200"/>
            <a:ext cx="3636979" cy="75663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0581" y="3245835"/>
            <a:ext cx="3636980" cy="277396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0579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25738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21964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447800"/>
            <a:ext cx="2712590" cy="14955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8927" y="1447800"/>
            <a:ext cx="3632850" cy="4572000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1" y="3086845"/>
            <a:ext cx="2712589" cy="2933701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5927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381390"/>
            <a:ext cx="2987089" cy="157480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722909" y="1320800"/>
            <a:ext cx="2791102" cy="4216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086100"/>
            <a:ext cx="2987089" cy="24511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8732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Rectangle 15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4961454"/>
            <a:ext cx="642200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1" y="685800"/>
            <a:ext cx="6422004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0" y="5528192"/>
            <a:ext cx="6422004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18710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Rectangle 8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2005" cy="1692720"/>
          </a:xfrm>
        </p:spPr>
        <p:txBody>
          <a:bodyPr/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488023"/>
            <a:ext cx="6422005" cy="2536857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69027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0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3" name="TextBox 22"/>
          <p:cNvSpPr txBox="1"/>
          <p:nvPr/>
        </p:nvSpPr>
        <p:spPr bwMode="gray">
          <a:xfrm>
            <a:off x="647430" y="651690"/>
            <a:ext cx="6015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 bwMode="gray">
          <a:xfrm>
            <a:off x="7069418" y="2900292"/>
            <a:ext cx="6190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8060" y="927099"/>
            <a:ext cx="6160385" cy="2882179"/>
          </a:xfrm>
        </p:spPr>
        <p:txBody>
          <a:bodyPr anchor="ctr"/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387278" y="3809278"/>
            <a:ext cx="5646143" cy="333113"/>
          </a:xfrm>
        </p:spPr>
        <p:txBody>
          <a:bodyPr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5000816"/>
            <a:ext cx="6343673" cy="101061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0435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7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2057400"/>
            <a:ext cx="6422005" cy="20955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1" y="5024908"/>
            <a:ext cx="6422004" cy="994891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04796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3593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2489200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866440" y="3147164"/>
            <a:ext cx="2313432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05614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08471" y="3147164"/>
            <a:ext cx="2318918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60935" y="3147164"/>
            <a:ext cx="2316625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294530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47361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345260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4179596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9055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8"/>
          </p:nvPr>
        </p:nvSpPr>
        <p:spPr>
          <a:xfrm>
            <a:off x="866439" y="4837558"/>
            <a:ext cx="2313432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11125" y="4179595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8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553189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11125" y="484820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4179596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9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08641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58642" y="483755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40" name="Straight Connector 39"/>
          <p:cNvCxnSpPr/>
          <p:nvPr/>
        </p:nvCxnSpPr>
        <p:spPr>
          <a:xfrm>
            <a:off x="3290019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64471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21301" y="6387910"/>
            <a:ext cx="990599" cy="228659"/>
          </a:xfrm>
        </p:spPr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6133" y="6387910"/>
            <a:ext cx="3859795" cy="2286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59602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20420" cy="6860798"/>
            <a:chOff x="-1588" y="0"/>
            <a:chExt cx="9120420" cy="686079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sp>
        <p:nvSpPr>
          <p:cNvPr id="17" name="Rectangle 16"/>
          <p:cNvSpPr/>
          <p:nvPr/>
        </p:nvSpPr>
        <p:spPr>
          <a:xfrm>
            <a:off x="414867" y="402165"/>
            <a:ext cx="46105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 bwMode="gray">
          <a:xfrm rot="5400000">
            <a:off x="1299309" y="1765596"/>
            <a:ext cx="5995993" cy="3326809"/>
          </a:xfrm>
          <a:custGeom>
            <a:avLst/>
            <a:gdLst/>
            <a:ahLst/>
            <a:cxnLst/>
            <a:rect l="0" t="0" r="r" b="b"/>
            <a:pathLst>
              <a:path w="4960" h="2752">
                <a:moveTo>
                  <a:pt x="0" y="0"/>
                </a:moveTo>
                <a:lnTo>
                  <a:pt x="0" y="324"/>
                </a:lnTo>
                <a:lnTo>
                  <a:pt x="0" y="1992"/>
                </a:lnTo>
                <a:lnTo>
                  <a:pt x="0" y="2752"/>
                </a:lnTo>
                <a:lnTo>
                  <a:pt x="4960" y="2752"/>
                </a:lnTo>
                <a:lnTo>
                  <a:pt x="4960" y="1992"/>
                </a:lnTo>
                <a:lnTo>
                  <a:pt x="4960" y="324"/>
                </a:lnTo>
                <a:lnTo>
                  <a:pt x="4960" y="0"/>
                </a:lnTo>
                <a:lnTo>
                  <a:pt x="4960" y="0"/>
                </a:lnTo>
                <a:lnTo>
                  <a:pt x="4734" y="34"/>
                </a:lnTo>
                <a:lnTo>
                  <a:pt x="4510" y="64"/>
                </a:lnTo>
                <a:lnTo>
                  <a:pt x="4284" y="90"/>
                </a:lnTo>
                <a:lnTo>
                  <a:pt x="4060" y="114"/>
                </a:lnTo>
                <a:lnTo>
                  <a:pt x="3836" y="132"/>
                </a:lnTo>
                <a:lnTo>
                  <a:pt x="3614" y="146"/>
                </a:lnTo>
                <a:lnTo>
                  <a:pt x="3392" y="158"/>
                </a:lnTo>
                <a:lnTo>
                  <a:pt x="3174" y="166"/>
                </a:lnTo>
                <a:lnTo>
                  <a:pt x="2960" y="172"/>
                </a:lnTo>
                <a:lnTo>
                  <a:pt x="2748" y="174"/>
                </a:lnTo>
                <a:lnTo>
                  <a:pt x="2542" y="174"/>
                </a:lnTo>
                <a:lnTo>
                  <a:pt x="2338" y="174"/>
                </a:lnTo>
                <a:lnTo>
                  <a:pt x="2140" y="170"/>
                </a:lnTo>
                <a:lnTo>
                  <a:pt x="1948" y="164"/>
                </a:lnTo>
                <a:lnTo>
                  <a:pt x="1762" y="156"/>
                </a:lnTo>
                <a:lnTo>
                  <a:pt x="1582" y="148"/>
                </a:lnTo>
                <a:lnTo>
                  <a:pt x="1410" y="138"/>
                </a:lnTo>
                <a:lnTo>
                  <a:pt x="1244" y="128"/>
                </a:lnTo>
                <a:lnTo>
                  <a:pt x="1088" y="116"/>
                </a:lnTo>
                <a:lnTo>
                  <a:pt x="938" y="104"/>
                </a:lnTo>
                <a:lnTo>
                  <a:pt x="668" y="78"/>
                </a:lnTo>
                <a:lnTo>
                  <a:pt x="438" y="54"/>
                </a:lnTo>
                <a:lnTo>
                  <a:pt x="254" y="34"/>
                </a:lnTo>
                <a:lnTo>
                  <a:pt x="116" y="1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8" name="Freeform 5"/>
          <p:cNvSpPr>
            <a:spLocks noEditPoints="1"/>
          </p:cNvSpPr>
          <p:nvPr/>
        </p:nvSpPr>
        <p:spPr bwMode="gray">
          <a:xfrm>
            <a:off x="0" y="0"/>
            <a:ext cx="9144000" cy="6858000"/>
          </a:xfrm>
          <a:custGeom>
            <a:avLst/>
            <a:gdLst/>
            <a:ahLst/>
            <a:cxnLst/>
            <a:rect l="0" t="0" r="r" b="b"/>
            <a:pathLst>
              <a:path w="5760" h="4320">
                <a:moveTo>
                  <a:pt x="0" y="0"/>
                </a:moveTo>
                <a:lnTo>
                  <a:pt x="0" y="4320"/>
                </a:lnTo>
                <a:lnTo>
                  <a:pt x="5760" y="4320"/>
                </a:lnTo>
                <a:lnTo>
                  <a:pt x="5760" y="0"/>
                </a:lnTo>
                <a:lnTo>
                  <a:pt x="0" y="0"/>
                </a:lnTo>
                <a:close/>
                <a:moveTo>
                  <a:pt x="5444" y="4004"/>
                </a:moveTo>
                <a:lnTo>
                  <a:pt x="324" y="4004"/>
                </a:lnTo>
                <a:lnTo>
                  <a:pt x="324" y="324"/>
                </a:lnTo>
                <a:lnTo>
                  <a:pt x="5444" y="324"/>
                </a:lnTo>
                <a:lnTo>
                  <a:pt x="5444" y="400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74928" y="1447799"/>
            <a:ext cx="1113516" cy="4572001"/>
          </a:xfrm>
        </p:spPr>
        <p:txBody>
          <a:bodyPr vert="eaVert" anchor="ctr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66738" y="1447799"/>
            <a:ext cx="4416936" cy="45720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8546" y="6365498"/>
            <a:ext cx="3859795" cy="228660"/>
          </a:xfrm>
        </p:spPr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2301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5" name="Freeform 24"/>
            <p:cNvSpPr/>
            <p:nvPr/>
          </p:nvSpPr>
          <p:spPr bwMode="gray">
            <a:xfrm>
              <a:off x="485023" y="1856450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866440" y="927099"/>
            <a:ext cx="6345260" cy="7098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4382" y="2489200"/>
            <a:ext cx="6345260" cy="353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74443" y="6365498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 b="1" i="0">
                <a:solidFill>
                  <a:schemeClr val="accent1"/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0843" y="6365497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 b="1" i="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26" name="Rectangle 25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79237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69" r:id="rId1"/>
    <p:sldLayoutId id="2147484070" r:id="rId2"/>
    <p:sldLayoutId id="2147484071" r:id="rId3"/>
    <p:sldLayoutId id="2147484072" r:id="rId4"/>
    <p:sldLayoutId id="2147484073" r:id="rId5"/>
    <p:sldLayoutId id="2147484074" r:id="rId6"/>
    <p:sldLayoutId id="2147484075" r:id="rId7"/>
    <p:sldLayoutId id="2147484076" r:id="rId8"/>
    <p:sldLayoutId id="2147484077" r:id="rId9"/>
    <p:sldLayoutId id="2147484078" r:id="rId10"/>
    <p:sldLayoutId id="2147484079" r:id="rId11"/>
    <p:sldLayoutId id="2147484080" r:id="rId12"/>
    <p:sldLayoutId id="2147484081" r:id="rId13"/>
    <p:sldLayoutId id="2147484082" r:id="rId14"/>
    <p:sldLayoutId id="2147484083" r:id="rId15"/>
    <p:sldLayoutId id="2147484084" r:id="rId16"/>
    <p:sldLayoutId id="214748408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b="0" i="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83464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3444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0876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0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5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7087254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VY_12_INOVACE_478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Prezentace, výklad učiva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Vyjmenovaná</a:t>
                      </a:r>
                      <a:r>
                        <a:rPr lang="cs-CZ" sz="1400" baseline="0" dirty="0" smtClean="0"/>
                        <a:t> slova po L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Žáci se</a:t>
                      </a:r>
                      <a:r>
                        <a:rPr lang="cs-CZ" sz="1400" baseline="0" dirty="0" smtClean="0"/>
                        <a:t> seznámí s vyjmenovanými slovy a jejími slovy příbuznými,  pochopí jejich význam a tvoří věty s </a:t>
                      </a:r>
                      <a:r>
                        <a:rPr lang="cs-CZ" sz="1400" baseline="0" smtClean="0"/>
                        <a:t>danými slovy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8.12.2013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10.12.2013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65970" y="548680"/>
            <a:ext cx="6874382" cy="1800200"/>
          </a:xfrm>
        </p:spPr>
        <p:txBody>
          <a:bodyPr/>
          <a:lstStyle/>
          <a:p>
            <a:pPr algn="ctr"/>
            <a:r>
              <a:rPr lang="cs-CZ" sz="4400" b="1" dirty="0" smtClean="0">
                <a:latin typeface="BatangChe" panose="02030609000101010101" pitchFamily="49" charset="-127"/>
                <a:ea typeface="BatangChe" panose="02030609000101010101" pitchFamily="49" charset="-127"/>
              </a:rPr>
              <a:t>Vyjmenovaná slova po L</a:t>
            </a:r>
            <a:endParaRPr lang="cs-CZ" sz="4400" b="1" dirty="0">
              <a:latin typeface="BatangChe" panose="02030609000101010101" pitchFamily="49" charset="-127"/>
              <a:ea typeface="BatangChe" panose="02030609000101010101" pitchFamily="49" charset="-127"/>
            </a:endParaRPr>
          </a:p>
        </p:txBody>
      </p:sp>
      <p:pic>
        <p:nvPicPr>
          <p:cNvPr id="1026" name="Picture 2" descr="C:\Users\uživatel\AppData\Local\Microsoft\Windows\Temporary Internet Files\Content.IE5\MBNJE0WS\MC90043450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463800"/>
            <a:ext cx="2637041" cy="3485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55223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7200" dirty="0" smtClean="0">
                <a:latin typeface="BatangChe" panose="02030609000101010101" pitchFamily="49" charset="-127"/>
                <a:ea typeface="BatangChe" panose="02030609000101010101" pitchFamily="49" charset="-127"/>
              </a:rPr>
              <a:t>SLYŠET</a:t>
            </a:r>
            <a:endParaRPr lang="cs-CZ" sz="7200" dirty="0">
              <a:latin typeface="BatangChe" panose="02030609000101010101" pitchFamily="49" charset="-127"/>
              <a:ea typeface="BatangChe" panose="02030609000101010101" pitchFamily="49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0" y="2564904"/>
            <a:ext cx="4041004" cy="4032448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+mj-lt"/>
                <a:ea typeface="BatangChe" panose="02030609000101010101" pitchFamily="49" charset="-127"/>
              </a:rPr>
              <a:t>První vyjmenované slovo je SLYŠET.</a:t>
            </a:r>
          </a:p>
          <a:p>
            <a:endParaRPr lang="cs-CZ" sz="2800" dirty="0">
              <a:latin typeface="+mj-lt"/>
              <a:ea typeface="BatangChe" panose="02030609000101010101" pitchFamily="49" charset="-127"/>
            </a:endParaRPr>
          </a:p>
          <a:p>
            <a:r>
              <a:rPr lang="cs-CZ" sz="2800" dirty="0" smtClean="0">
                <a:latin typeface="+mj-lt"/>
                <a:ea typeface="BatangChe" panose="02030609000101010101" pitchFamily="49" charset="-127"/>
              </a:rPr>
              <a:t>Příbuzná slova: </a:t>
            </a:r>
            <a:r>
              <a:rPr lang="cs-CZ" sz="2800" dirty="0">
                <a:latin typeface="+mj-lt"/>
                <a:ea typeface="BatangChe" panose="02030609000101010101" pitchFamily="49" charset="-127"/>
              </a:rPr>
              <a:t>slyšitelný, slýchat, nedoslýchat, nedoslýchavý, neslýchaný</a:t>
            </a:r>
          </a:p>
        </p:txBody>
      </p:sp>
      <p:pic>
        <p:nvPicPr>
          <p:cNvPr id="2050" name="Picture 2" descr="C:\Users\uživatel\AppData\Local\Microsoft\Windows\Temporary Internet Files\Content.IE5\71HE1B6J\MP9004021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36912"/>
            <a:ext cx="3914488" cy="2608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33038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7200" dirty="0" smtClean="0">
                <a:latin typeface="BatangChe" panose="02030609000101010101" pitchFamily="49" charset="-127"/>
                <a:ea typeface="BatangChe" panose="02030609000101010101" pitchFamily="49" charset="-127"/>
              </a:rPr>
              <a:t>MLÝN</a:t>
            </a:r>
            <a:endParaRPr lang="cs-CZ" sz="7200" dirty="0">
              <a:latin typeface="BatangChe" panose="02030609000101010101" pitchFamily="49" charset="-127"/>
              <a:ea typeface="BatangChe" panose="02030609000101010101" pitchFamily="49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48064" y="2492896"/>
            <a:ext cx="3464940" cy="4032448"/>
          </a:xfrm>
        </p:spPr>
        <p:txBody>
          <a:bodyPr>
            <a:noAutofit/>
          </a:bodyPr>
          <a:lstStyle/>
          <a:p>
            <a:r>
              <a:rPr lang="cs-CZ" sz="3200" dirty="0" smtClean="0"/>
              <a:t>Druhé vyjmenované slovo je MLÝN.</a:t>
            </a:r>
          </a:p>
          <a:p>
            <a:endParaRPr lang="cs-CZ" sz="3200" dirty="0"/>
          </a:p>
          <a:p>
            <a:r>
              <a:rPr lang="cs-CZ" sz="3200" dirty="0" smtClean="0"/>
              <a:t>Příbuzná slova: </a:t>
            </a:r>
            <a:r>
              <a:rPr lang="cs-CZ" sz="3200" dirty="0"/>
              <a:t>mlynář, mlýnice</a:t>
            </a:r>
            <a:endParaRPr lang="cs-CZ" sz="3200" dirty="0" smtClean="0"/>
          </a:p>
        </p:txBody>
      </p:sp>
      <p:pic>
        <p:nvPicPr>
          <p:cNvPr id="3074" name="Picture 2" descr="C:\Users\uživatel\AppData\Local\Microsoft\Windows\Temporary Internet Files\Content.IE5\71HE1B6J\MC9000893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708920"/>
            <a:ext cx="2471599" cy="3024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59884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7200" dirty="0" smtClean="0">
                <a:latin typeface="BatangChe" panose="02030609000101010101" pitchFamily="49" charset="-127"/>
                <a:ea typeface="BatangChe" panose="02030609000101010101" pitchFamily="49" charset="-127"/>
              </a:rPr>
              <a:t>BLÝSKAT SE</a:t>
            </a:r>
            <a:endParaRPr lang="cs-CZ" sz="7200" dirty="0">
              <a:latin typeface="BatangChe" panose="02030609000101010101" pitchFamily="49" charset="-127"/>
              <a:ea typeface="BatangChe" panose="02030609000101010101" pitchFamily="49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32040" y="2564904"/>
            <a:ext cx="3752972" cy="3888432"/>
          </a:xfrm>
        </p:spPr>
        <p:txBody>
          <a:bodyPr>
            <a:noAutofit/>
          </a:bodyPr>
          <a:lstStyle/>
          <a:p>
            <a:r>
              <a:rPr lang="cs-CZ" sz="2800" dirty="0" smtClean="0"/>
              <a:t>Třetí vyjmenované slovo je BLÝSKAT SE.</a:t>
            </a:r>
          </a:p>
          <a:p>
            <a:endParaRPr lang="cs-CZ" sz="2800" dirty="0"/>
          </a:p>
          <a:p>
            <a:r>
              <a:rPr lang="cs-CZ" sz="2800" dirty="0" smtClean="0"/>
              <a:t>Příbuzná slova: </a:t>
            </a:r>
            <a:r>
              <a:rPr lang="cs-CZ" sz="2800" dirty="0"/>
              <a:t>zablýsknout se, </a:t>
            </a:r>
            <a:r>
              <a:rPr lang="cs-CZ" sz="2800" dirty="0" smtClean="0"/>
              <a:t>blýskavice, blýskavý</a:t>
            </a:r>
            <a:endParaRPr lang="cs-CZ" sz="2800" dirty="0"/>
          </a:p>
        </p:txBody>
      </p:sp>
      <p:pic>
        <p:nvPicPr>
          <p:cNvPr id="4098" name="Picture 2" descr="C:\Users\uživatel\AppData\Local\Microsoft\Windows\Temporary Internet Files\Content.IE5\3A9WNVSX\MC9003351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852936"/>
            <a:ext cx="2861255" cy="2733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58774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7200" dirty="0" smtClean="0">
                <a:latin typeface="BatangChe" panose="02030609000101010101" pitchFamily="49" charset="-127"/>
                <a:ea typeface="BatangChe" panose="02030609000101010101" pitchFamily="49" charset="-127"/>
              </a:rPr>
              <a:t>POLYKAT</a:t>
            </a:r>
            <a:endParaRPr lang="cs-CZ" sz="7200" dirty="0">
              <a:latin typeface="BatangChe" panose="02030609000101010101" pitchFamily="49" charset="-127"/>
              <a:ea typeface="BatangChe" panose="02030609000101010101" pitchFamily="49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20072" y="2564904"/>
            <a:ext cx="3392932" cy="35306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Čtvrté vyjmenované slovo je POLYKAT.</a:t>
            </a:r>
          </a:p>
          <a:p>
            <a:endParaRPr lang="cs-CZ" sz="2800" dirty="0"/>
          </a:p>
          <a:p>
            <a:r>
              <a:rPr lang="cs-CZ" sz="2800" dirty="0" smtClean="0"/>
              <a:t>Příbuzná slova: zalykat se</a:t>
            </a:r>
            <a:endParaRPr lang="cs-CZ" sz="2800" dirty="0"/>
          </a:p>
        </p:txBody>
      </p:sp>
      <p:pic>
        <p:nvPicPr>
          <p:cNvPr id="5122" name="Picture 2" descr="C:\Users\uživatel\AppData\Local\Microsoft\Windows\Temporary Internet Files\Content.IE5\MBNJE0WS\MP9004100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492896"/>
            <a:ext cx="4005064" cy="4005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21886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7200" dirty="0" smtClean="0">
                <a:latin typeface="BatangChe" panose="02030609000101010101" pitchFamily="49" charset="-127"/>
                <a:ea typeface="BatangChe" panose="02030609000101010101" pitchFamily="49" charset="-127"/>
              </a:rPr>
              <a:t>PLYNOUT</a:t>
            </a:r>
            <a:endParaRPr lang="cs-CZ" sz="7200" dirty="0">
              <a:latin typeface="BatangChe" panose="02030609000101010101" pitchFamily="49" charset="-127"/>
              <a:ea typeface="BatangChe" panose="02030609000101010101" pitchFamily="49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88024" y="2564904"/>
            <a:ext cx="3824980" cy="3816424"/>
          </a:xfrm>
        </p:spPr>
        <p:txBody>
          <a:bodyPr>
            <a:noAutofit/>
          </a:bodyPr>
          <a:lstStyle/>
          <a:p>
            <a:r>
              <a:rPr lang="cs-CZ" sz="2400" dirty="0" smtClean="0"/>
              <a:t>Páté vyjmenované slovo je PLYNOUT.</a:t>
            </a:r>
          </a:p>
          <a:p>
            <a:endParaRPr lang="cs-CZ" sz="2400" dirty="0"/>
          </a:p>
          <a:p>
            <a:r>
              <a:rPr lang="cs-CZ" sz="2400" dirty="0" smtClean="0"/>
              <a:t>Příbuzná slova: uplynout, plynulý,</a:t>
            </a:r>
            <a:r>
              <a:rPr lang="cs-CZ" sz="2400" dirty="0"/>
              <a:t> </a:t>
            </a:r>
            <a:r>
              <a:rPr lang="cs-CZ" sz="2400" dirty="0" smtClean="0"/>
              <a:t>rozplynout se, </a:t>
            </a:r>
            <a:r>
              <a:rPr lang="cs-CZ" sz="2400" dirty="0"/>
              <a:t>splynout, </a:t>
            </a:r>
            <a:r>
              <a:rPr lang="cs-CZ" sz="2400" dirty="0" smtClean="0"/>
              <a:t>oplývat</a:t>
            </a:r>
            <a:r>
              <a:rPr lang="cs-CZ" sz="2400" dirty="0"/>
              <a:t>, </a:t>
            </a:r>
            <a:r>
              <a:rPr lang="cs-CZ" sz="2400" dirty="0" smtClean="0"/>
              <a:t>vyplývat, plyn, plynový</a:t>
            </a:r>
            <a:endParaRPr lang="cs-CZ" sz="2400" dirty="0"/>
          </a:p>
        </p:txBody>
      </p:sp>
      <p:pic>
        <p:nvPicPr>
          <p:cNvPr id="6146" name="Picture 2" descr="C:\Users\uživatel\AppData\Local\Microsoft\Windows\Temporary Internet Files\Content.IE5\MBNJE0WS\MP90044237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068960"/>
            <a:ext cx="4572000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32294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7200" dirty="0" smtClean="0">
                <a:latin typeface="BatangChe" panose="02030609000101010101" pitchFamily="49" charset="-127"/>
                <a:ea typeface="BatangChe" panose="02030609000101010101" pitchFamily="49" charset="-127"/>
              </a:rPr>
              <a:t>PLÝTVAT</a:t>
            </a:r>
            <a:endParaRPr lang="cs-CZ" sz="7200" dirty="0">
              <a:latin typeface="BatangChe" panose="02030609000101010101" pitchFamily="49" charset="-127"/>
              <a:ea typeface="BatangChe" panose="02030609000101010101" pitchFamily="49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0" y="2492896"/>
            <a:ext cx="4041004" cy="3530600"/>
          </a:xfrm>
        </p:spPr>
        <p:txBody>
          <a:bodyPr/>
          <a:lstStyle/>
          <a:p>
            <a:r>
              <a:rPr lang="cs-CZ" sz="3200" dirty="0" smtClean="0"/>
              <a:t>Šesté vyjmenované slovo je PLÝTVAT.</a:t>
            </a:r>
          </a:p>
          <a:p>
            <a:endParaRPr lang="cs-CZ" dirty="0"/>
          </a:p>
        </p:txBody>
      </p:sp>
      <p:pic>
        <p:nvPicPr>
          <p:cNvPr id="7170" name="Picture 2" descr="C:\Users\uživatel\AppData\Local\Microsoft\Windows\Temporary Internet Files\Content.IE5\3A9WNVSX\MP90044229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84984"/>
            <a:ext cx="3563888" cy="237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54785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7200" dirty="0" smtClean="0">
                <a:latin typeface="BatangChe" panose="02030609000101010101" pitchFamily="49" charset="-127"/>
                <a:ea typeface="BatangChe" panose="02030609000101010101" pitchFamily="49" charset="-127"/>
              </a:rPr>
              <a:t>VZLYKAT</a:t>
            </a:r>
            <a:endParaRPr lang="cs-CZ" sz="7200" dirty="0">
              <a:latin typeface="BatangChe" panose="02030609000101010101" pitchFamily="49" charset="-127"/>
              <a:ea typeface="BatangChe" panose="02030609000101010101" pitchFamily="49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0" y="2492896"/>
            <a:ext cx="4041004" cy="388843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Sedmé vyjmenované slovo je VZLYKAT.</a:t>
            </a:r>
          </a:p>
          <a:p>
            <a:endParaRPr lang="cs-CZ" sz="3200" dirty="0"/>
          </a:p>
          <a:p>
            <a:r>
              <a:rPr lang="cs-CZ" sz="3200" dirty="0" smtClean="0"/>
              <a:t>Příbuzná slova: vzlyknout, vzlyk</a:t>
            </a:r>
            <a:r>
              <a:rPr lang="cs-CZ" sz="3200" dirty="0"/>
              <a:t>, vzlykot</a:t>
            </a:r>
          </a:p>
          <a:p>
            <a:endParaRPr lang="cs-CZ" dirty="0"/>
          </a:p>
        </p:txBody>
      </p:sp>
      <p:pic>
        <p:nvPicPr>
          <p:cNvPr id="8194" name="Picture 2" descr="C:\Users\uživatel\AppData\Local\Microsoft\Windows\Temporary Internet Files\Content.IE5\3A9WNVSX\MP9004002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924944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7519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7200" dirty="0" smtClean="0">
                <a:latin typeface="BatangChe" panose="02030609000101010101" pitchFamily="49" charset="-127"/>
                <a:ea typeface="BatangChe" panose="02030609000101010101" pitchFamily="49" charset="-127"/>
              </a:rPr>
              <a:t>LYSÝ</a:t>
            </a:r>
            <a:endParaRPr lang="cs-CZ" sz="7200" dirty="0">
              <a:latin typeface="BatangChe" panose="02030609000101010101" pitchFamily="49" charset="-127"/>
              <a:ea typeface="BatangChe" panose="02030609000101010101" pitchFamily="49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44008" y="2492896"/>
            <a:ext cx="3968996" cy="3816424"/>
          </a:xfrm>
        </p:spPr>
        <p:txBody>
          <a:bodyPr>
            <a:noAutofit/>
          </a:bodyPr>
          <a:lstStyle/>
          <a:p>
            <a:r>
              <a:rPr lang="cs-CZ" sz="3600" dirty="0" smtClean="0"/>
              <a:t>Osmé vyjmenované slovo je LYSÝ.</a:t>
            </a:r>
          </a:p>
          <a:p>
            <a:endParaRPr lang="cs-CZ" sz="3600" dirty="0"/>
          </a:p>
          <a:p>
            <a:r>
              <a:rPr lang="cs-CZ" sz="3600" dirty="0" smtClean="0"/>
              <a:t>Příbuzná slova: </a:t>
            </a:r>
            <a:r>
              <a:rPr lang="cs-CZ" sz="3600" dirty="0"/>
              <a:t>lysina</a:t>
            </a:r>
          </a:p>
        </p:txBody>
      </p:sp>
      <p:pic>
        <p:nvPicPr>
          <p:cNvPr id="9218" name="Picture 2" descr="C:\Users\uživatel\AppData\Local\Microsoft\Windows\Temporary Internet Files\Content.IE5\3A9WNVSX\MP90044229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92896"/>
            <a:ext cx="2790056" cy="418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17107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7200" dirty="0" smtClean="0">
                <a:latin typeface="BatangChe" panose="02030609000101010101" pitchFamily="49" charset="-127"/>
                <a:ea typeface="BatangChe" panose="02030609000101010101" pitchFamily="49" charset="-127"/>
              </a:rPr>
              <a:t>LÝTKO</a:t>
            </a:r>
            <a:endParaRPr lang="cs-CZ" sz="7200" dirty="0">
              <a:latin typeface="BatangChe" panose="02030609000101010101" pitchFamily="49" charset="-127"/>
              <a:ea typeface="BatangChe" panose="02030609000101010101" pitchFamily="49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0" y="2492896"/>
            <a:ext cx="4041004" cy="3530600"/>
          </a:xfrm>
        </p:spPr>
        <p:txBody>
          <a:bodyPr/>
          <a:lstStyle/>
          <a:p>
            <a:r>
              <a:rPr lang="cs-CZ" sz="3200" dirty="0" smtClean="0"/>
              <a:t>Deváté vyjmenované slovo je LÝTKO.</a:t>
            </a:r>
          </a:p>
          <a:p>
            <a:endParaRPr lang="cs-CZ" dirty="0"/>
          </a:p>
        </p:txBody>
      </p:sp>
      <p:pic>
        <p:nvPicPr>
          <p:cNvPr id="10242" name="Picture 2" descr="C:\Users\uživatel\AppData\Local\Microsoft\Windows\Temporary Internet Files\Content.IE5\MBNJE0WS\MP90043172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600" y="2348880"/>
            <a:ext cx="4077072" cy="4077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2267744" y="4221088"/>
            <a:ext cx="3528392" cy="166328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73378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7200" dirty="0" smtClean="0">
                <a:latin typeface="BatangChe" panose="02030609000101010101" pitchFamily="49" charset="-127"/>
                <a:ea typeface="BatangChe" panose="02030609000101010101" pitchFamily="49" charset="-127"/>
              </a:rPr>
              <a:t>LÝKO</a:t>
            </a:r>
            <a:endParaRPr lang="cs-CZ" sz="7200" dirty="0">
              <a:latin typeface="BatangChe" panose="02030609000101010101" pitchFamily="49" charset="-127"/>
              <a:ea typeface="BatangChe" panose="02030609000101010101" pitchFamily="49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016" y="2564904"/>
            <a:ext cx="3896988" cy="3530600"/>
          </a:xfrm>
        </p:spPr>
        <p:txBody>
          <a:bodyPr/>
          <a:lstStyle/>
          <a:p>
            <a:r>
              <a:rPr lang="cs-CZ" sz="2800" dirty="0" smtClean="0"/>
              <a:t>Desáté vyjmenované slovo je LÝKO.</a:t>
            </a:r>
          </a:p>
          <a:p>
            <a:endParaRPr lang="cs-CZ" sz="2800" dirty="0"/>
          </a:p>
          <a:p>
            <a:r>
              <a:rPr lang="cs-CZ" sz="2800" dirty="0" smtClean="0"/>
              <a:t>Příbuzná slova: lýčí, lýkovec, lýkožrout, lýčený, </a:t>
            </a:r>
            <a:r>
              <a:rPr lang="cs-CZ" sz="2800" dirty="0"/>
              <a:t>lýkový</a:t>
            </a:r>
          </a:p>
          <a:p>
            <a:endParaRPr lang="cs-CZ" dirty="0"/>
          </a:p>
        </p:txBody>
      </p:sp>
      <p:pic>
        <p:nvPicPr>
          <p:cNvPr id="11266" name="Picture 2" descr="C:\Users\uživatel\AppData\Local\Microsoft\Windows\Temporary Internet Files\Content.IE5\3A9WNVSX\MP9004308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775" y="2348880"/>
            <a:ext cx="3042928" cy="4149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57154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7200" dirty="0" smtClean="0">
                <a:latin typeface="BatangChe" panose="02030609000101010101" pitchFamily="49" charset="-127"/>
                <a:ea typeface="BatangChe" panose="02030609000101010101" pitchFamily="49" charset="-127"/>
              </a:rPr>
              <a:t>LYŽE</a:t>
            </a:r>
            <a:endParaRPr lang="cs-CZ" sz="7200" dirty="0">
              <a:latin typeface="BatangChe" panose="02030609000101010101" pitchFamily="49" charset="-127"/>
              <a:ea typeface="BatangChe" panose="02030609000101010101" pitchFamily="49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016" y="2708920"/>
            <a:ext cx="3896988" cy="3535907"/>
          </a:xfrm>
        </p:spPr>
        <p:txBody>
          <a:bodyPr>
            <a:normAutofit/>
          </a:bodyPr>
          <a:lstStyle/>
          <a:p>
            <a:r>
              <a:rPr lang="cs-CZ" sz="3200" dirty="0" smtClean="0"/>
              <a:t>Jedenácté vyjmenované slovo je LYŽE.</a:t>
            </a:r>
          </a:p>
          <a:p>
            <a:endParaRPr lang="cs-CZ" sz="3200" dirty="0"/>
          </a:p>
          <a:p>
            <a:r>
              <a:rPr lang="cs-CZ" sz="3200" dirty="0" smtClean="0"/>
              <a:t>Příbuzná slova: </a:t>
            </a:r>
            <a:r>
              <a:rPr lang="cs-CZ" sz="3200" dirty="0"/>
              <a:t>lyžovat, lyžař</a:t>
            </a:r>
          </a:p>
        </p:txBody>
      </p:sp>
      <p:pic>
        <p:nvPicPr>
          <p:cNvPr id="12290" name="Picture 2" descr="C:\Users\uživatel\AppData\Local\Microsoft\Windows\Temporary Internet Files\Content.IE5\M96NF4NN\MP90039887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564904"/>
            <a:ext cx="4784576" cy="3417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37536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7200" dirty="0" smtClean="0">
                <a:latin typeface="BatangChe" panose="02030609000101010101" pitchFamily="49" charset="-127"/>
                <a:ea typeface="BatangChe" panose="02030609000101010101" pitchFamily="49" charset="-127"/>
              </a:rPr>
              <a:t>PELYNĚK</a:t>
            </a:r>
            <a:endParaRPr lang="cs-CZ" sz="7200" dirty="0">
              <a:latin typeface="BatangChe" panose="02030609000101010101" pitchFamily="49" charset="-127"/>
              <a:ea typeface="BatangChe" panose="02030609000101010101" pitchFamily="49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44008" y="2564904"/>
            <a:ext cx="3968996" cy="3530600"/>
          </a:xfrm>
        </p:spPr>
        <p:txBody>
          <a:bodyPr/>
          <a:lstStyle/>
          <a:p>
            <a:r>
              <a:rPr lang="cs-CZ" sz="3200" dirty="0" smtClean="0"/>
              <a:t>Dvanácté vyjmenované slovo je PELYNĚK.</a:t>
            </a:r>
          </a:p>
          <a:p>
            <a:endParaRPr lang="cs-CZ" dirty="0"/>
          </a:p>
        </p:txBody>
      </p:sp>
      <p:pic>
        <p:nvPicPr>
          <p:cNvPr id="13314" name="Picture 2" descr="http://upload.wikimedia.org/wikipedia/commons/9/98/Artemisia-alb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504027"/>
            <a:ext cx="3984377" cy="4112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87797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7200" dirty="0" smtClean="0">
                <a:latin typeface="BatangChe" panose="02030609000101010101" pitchFamily="49" charset="-127"/>
                <a:ea typeface="BatangChe" panose="02030609000101010101" pitchFamily="49" charset="-127"/>
              </a:rPr>
              <a:t>PLYŠ</a:t>
            </a:r>
            <a:endParaRPr lang="cs-CZ" sz="7200" dirty="0">
              <a:latin typeface="BatangChe" panose="02030609000101010101" pitchFamily="49" charset="-127"/>
              <a:ea typeface="BatangChe" panose="02030609000101010101" pitchFamily="49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016" y="2492896"/>
            <a:ext cx="3896988" cy="35306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Třinácté vyjmenované slovo je PLYŠ.</a:t>
            </a:r>
            <a:endParaRPr lang="cs-CZ" sz="3200" dirty="0"/>
          </a:p>
        </p:txBody>
      </p:sp>
      <p:pic>
        <p:nvPicPr>
          <p:cNvPr id="14338" name="Picture 2" descr="C:\Users\uživatel\AppData\Local\Microsoft\Windows\Temporary Internet Files\Content.IE5\M96NF4NN\MP90040549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95" y="2636912"/>
            <a:ext cx="4640560" cy="3314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42368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7200" dirty="0" smtClean="0">
                <a:latin typeface="BatangChe" panose="02030609000101010101" pitchFamily="49" charset="-127"/>
                <a:ea typeface="BatangChe" panose="02030609000101010101" pitchFamily="49" charset="-127"/>
              </a:rPr>
              <a:t>ÚKOLY</a:t>
            </a:r>
            <a:endParaRPr lang="cs-CZ" sz="7200" dirty="0">
              <a:latin typeface="BatangChe" panose="02030609000101010101" pitchFamily="49" charset="-127"/>
              <a:ea typeface="BatangChe" panose="02030609000101010101" pitchFamily="49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89200"/>
            <a:ext cx="8424936" cy="35306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1) Seřaď správně písmena a dají ti vyjmenované slovo.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err="1" smtClean="0"/>
              <a:t>ÝlNM</a:t>
            </a:r>
            <a:r>
              <a:rPr lang="cs-CZ" sz="2800" dirty="0" smtClean="0"/>
              <a:t> - ______ ÝTLAVPT - _______YPLOATK - _____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ELPNĚKY - ________ ŽEYL - _______ ŠLYP - _______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182866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89200"/>
            <a:ext cx="8208912" cy="35306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2) Vzpomeň si na zbývající vyjmenovaná slova.</a:t>
            </a:r>
          </a:p>
          <a:p>
            <a:endParaRPr lang="cs-CZ" sz="3200" dirty="0"/>
          </a:p>
          <a:p>
            <a:r>
              <a:rPr lang="cs-CZ" sz="3200" dirty="0" smtClean="0"/>
              <a:t>3) Vytvoř alespoň 2 věty s každým vyjmenovaným slovem.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942028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280920" cy="4464496"/>
          </a:xfrm>
        </p:spPr>
        <p:txBody>
          <a:bodyPr>
            <a:normAutofit/>
          </a:bodyPr>
          <a:lstStyle/>
          <a:p>
            <a:r>
              <a:rPr lang="cs-CZ" dirty="0" smtClean="0"/>
              <a:t>Cit. 2013 – 12 – 08</a:t>
            </a:r>
          </a:p>
          <a:p>
            <a:r>
              <a:rPr lang="cs-CZ" dirty="0" smtClean="0"/>
              <a:t>Obrazový materiál dostupný na:</a:t>
            </a:r>
          </a:p>
          <a:p>
            <a:pPr marL="0" indent="0">
              <a:buNone/>
            </a:pPr>
            <a:r>
              <a:rPr lang="cs-CZ" dirty="0"/>
              <a:t>http://upload.wikimedia.org/wikipedia/commons/9/98/Artemisia-alba.jpg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8.12.2013 - </a:t>
            </a:r>
            <a:r>
              <a:rPr lang="cs-CZ" dirty="0" smtClean="0"/>
              <a:t>19:58</a:t>
            </a:r>
          </a:p>
          <a:p>
            <a:pPr marL="0" indent="0">
              <a:buNone/>
            </a:pPr>
            <a:r>
              <a:rPr lang="cs-CZ" dirty="0" smtClean="0"/>
              <a:t>Klipart</a:t>
            </a:r>
          </a:p>
          <a:p>
            <a:pPr marL="0" indent="0">
              <a:buNone/>
            </a:pPr>
            <a:r>
              <a:rPr lang="cs-CZ" smtClean="0"/>
              <a:t>8.12.2013    20.02 – 20.15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0236546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tový efekt">
  <a:themeElements>
    <a:clrScheme name="Iontový efekt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tový efekt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tový efekt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420</TotalTime>
  <Words>357</Words>
  <Application>Microsoft Office PowerPoint</Application>
  <PresentationFormat>Předvádění na obrazovce (4:3)</PresentationFormat>
  <Paragraphs>88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Iontový efekt</vt:lpstr>
      <vt:lpstr>Prezentace aplikace PowerPoint</vt:lpstr>
      <vt:lpstr>Vyjmenovaná slova po L</vt:lpstr>
      <vt:lpstr>SLYŠET</vt:lpstr>
      <vt:lpstr>MLÝN</vt:lpstr>
      <vt:lpstr>BLÝSKAT SE</vt:lpstr>
      <vt:lpstr>POLYKAT</vt:lpstr>
      <vt:lpstr>PLYNOUT</vt:lpstr>
      <vt:lpstr>PLÝTVAT</vt:lpstr>
      <vt:lpstr>VZLYKAT</vt:lpstr>
      <vt:lpstr>LYSÝ</vt:lpstr>
      <vt:lpstr>LÝTKO</vt:lpstr>
      <vt:lpstr>LÝKO</vt:lpstr>
      <vt:lpstr>LYŽE</vt:lpstr>
      <vt:lpstr>PELYNĚK</vt:lpstr>
      <vt:lpstr>PLYŠ</vt:lpstr>
      <vt:lpstr>ÚKOLY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58</cp:revision>
  <dcterms:created xsi:type="dcterms:W3CDTF">2012-10-04T17:02:39Z</dcterms:created>
  <dcterms:modified xsi:type="dcterms:W3CDTF">2014-09-01T14:40:56Z</dcterms:modified>
</cp:coreProperties>
</file>