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48" r:id="rId1"/>
  </p:sldMasterIdLst>
  <p:notesMasterIdLst>
    <p:notesMasterId r:id="rId15"/>
  </p:notesMasterIdLst>
  <p:sldIdLst>
    <p:sldId id="256" r:id="rId2"/>
    <p:sldId id="257" r:id="rId3"/>
    <p:sldId id="258" r:id="rId4"/>
    <p:sldId id="276" r:id="rId5"/>
    <p:sldId id="259" r:id="rId6"/>
    <p:sldId id="260" r:id="rId7"/>
    <p:sldId id="262" r:id="rId8"/>
    <p:sldId id="263" r:id="rId9"/>
    <p:sldId id="275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294" autoAdjust="0"/>
    <p:restoredTop sz="94671" autoAdjust="0"/>
  </p:normalViewPr>
  <p:slideViewPr>
    <p:cSldViewPr>
      <p:cViewPr>
        <p:scale>
          <a:sx n="77" d="100"/>
          <a:sy n="77" d="100"/>
        </p:scale>
        <p:origin x="-516" y="-18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AB70A87-5A5B-4552-A5EE-51FC4ED5F67D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6F32F6-39F9-4522-BF63-B9C7C0533B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21868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49910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45577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28476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25327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78565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46081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1037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27025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12497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61131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0948409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39808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 s cit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23138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vda nebo neprav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46350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7639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62180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14302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49" r:id="rId1"/>
    <p:sldLayoutId id="2147483950" r:id="rId2"/>
    <p:sldLayoutId id="2147483951" r:id="rId3"/>
    <p:sldLayoutId id="2147483952" r:id="rId4"/>
    <p:sldLayoutId id="2147483953" r:id="rId5"/>
    <p:sldLayoutId id="2147483954" r:id="rId6"/>
    <p:sldLayoutId id="2147483955" r:id="rId7"/>
    <p:sldLayoutId id="2147483956" r:id="rId8"/>
    <p:sldLayoutId id="2147483957" r:id="rId9"/>
    <p:sldLayoutId id="2147483958" r:id="rId10"/>
    <p:sldLayoutId id="2147483959" r:id="rId11"/>
    <p:sldLayoutId id="2147483960" r:id="rId12"/>
    <p:sldLayoutId id="2147483961" r:id="rId13"/>
    <p:sldLayoutId id="2147483962" r:id="rId14"/>
    <p:sldLayoutId id="2147483963" r:id="rId15"/>
    <p:sldLayoutId id="2147483964" r:id="rId16"/>
  </p:sldLayoutIdLst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9/93/Karel_Josef_Capkovi_radio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80440264"/>
              </p:ext>
            </p:extLst>
          </p:nvPr>
        </p:nvGraphicFramePr>
        <p:xfrm>
          <a:off x="539552" y="1691774"/>
          <a:ext cx="8064896" cy="476705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Jazyk a jazyková komunikace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VY_12_INOVACE_483</a:t>
                      </a:r>
                      <a:r>
                        <a:rPr lang="cs-CZ" sz="18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3.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Český</a:t>
                      </a:r>
                      <a:r>
                        <a:rPr lang="cs-CZ" sz="1400" baseline="0" dirty="0" smtClean="0"/>
                        <a:t> jazyk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Andrea Hamplová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Josef</a:t>
                      </a:r>
                      <a:r>
                        <a:rPr lang="cs-CZ" sz="1400" baseline="0" dirty="0" smtClean="0"/>
                        <a:t> a Karel Čapek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Seznámení s osobnosti české prózy pro děti, jejich</a:t>
                      </a:r>
                      <a:r>
                        <a:rPr lang="cs-CZ" sz="1400" baseline="0" dirty="0" smtClean="0"/>
                        <a:t> životem a dílem</a:t>
                      </a:r>
                      <a:endParaRPr lang="cs-CZ" sz="1400" dirty="0" smtClean="0"/>
                    </a:p>
                    <a:p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5.1.2014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9.1.2014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908720"/>
            <a:ext cx="7560840" cy="2232248"/>
          </a:xfrm>
        </p:spPr>
        <p:txBody>
          <a:bodyPr>
            <a:noAutofit/>
          </a:bodyPr>
          <a:lstStyle/>
          <a:p>
            <a:r>
              <a:rPr lang="cs-CZ" sz="8000" dirty="0" smtClean="0">
                <a:latin typeface="Segoe Script" panose="020B0504020000000003" pitchFamily="34" charset="0"/>
              </a:rPr>
              <a:t>Josef a Karel  </a:t>
            </a:r>
            <a:br>
              <a:rPr lang="cs-CZ" sz="8000" dirty="0" smtClean="0">
                <a:latin typeface="Segoe Script" panose="020B0504020000000003" pitchFamily="34" charset="0"/>
              </a:rPr>
            </a:br>
            <a:r>
              <a:rPr lang="cs-CZ" sz="8000" dirty="0">
                <a:latin typeface="Segoe Script" panose="020B0504020000000003" pitchFamily="34" charset="0"/>
              </a:rPr>
              <a:t> </a:t>
            </a:r>
            <a:r>
              <a:rPr lang="cs-CZ" sz="8000" dirty="0" smtClean="0">
                <a:latin typeface="Segoe Script" panose="020B0504020000000003" pitchFamily="34" charset="0"/>
              </a:rPr>
              <a:t>    Čapek</a:t>
            </a:r>
            <a:endParaRPr lang="cs-CZ" sz="8000" dirty="0">
              <a:latin typeface="Segoe Script" panose="020B0504020000000003" pitchFamily="34" charset="0"/>
            </a:endParaRPr>
          </a:p>
        </p:txBody>
      </p:sp>
      <p:pic>
        <p:nvPicPr>
          <p:cNvPr id="5123" name="Picture 3" descr="C:\Users\uživatel\AppData\Local\Microsoft\Windows\Temporary Internet Files\Content.IE5\3A9WNVSX\MC9000193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3389014"/>
            <a:ext cx="3974471" cy="34689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721203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7200" u="sng" dirty="0" smtClean="0">
                <a:latin typeface="Segoe Script" panose="020B0504020000000003" pitchFamily="34" charset="0"/>
              </a:rPr>
              <a:t>BRATŘI</a:t>
            </a:r>
            <a:endParaRPr lang="cs-CZ" sz="7200" u="sng" dirty="0">
              <a:latin typeface="Segoe Script" panose="020B0504020000000003" pitchFamily="34" charset="0"/>
            </a:endParaRPr>
          </a:p>
        </p:txBody>
      </p:sp>
      <p:cxnSp>
        <p:nvCxnSpPr>
          <p:cNvPr id="10" name="Přímá spojnice se šipkou 9"/>
          <p:cNvCxnSpPr/>
          <p:nvPr/>
        </p:nvCxnSpPr>
        <p:spPr>
          <a:xfrm flipH="1">
            <a:off x="5589597" y="2459208"/>
            <a:ext cx="432048" cy="37196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467544" y="1818032"/>
            <a:ext cx="14401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Josef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580112" y="1895297"/>
            <a:ext cx="1377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Karel</a:t>
            </a:r>
            <a:endParaRPr lang="cs-CZ" sz="3200" dirty="0"/>
          </a:p>
        </p:txBody>
      </p:sp>
      <p:pic>
        <p:nvPicPr>
          <p:cNvPr id="4098" name="Picture 2" descr="http://upload.wikimedia.org/wikipedia/commons/9/93/Karel_Josef_Capkovi_radi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7803" y="2480072"/>
            <a:ext cx="5385101" cy="42037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659807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07704" y="645903"/>
            <a:ext cx="6347713" cy="1320800"/>
          </a:xfrm>
        </p:spPr>
        <p:txBody>
          <a:bodyPr>
            <a:normAutofit/>
          </a:bodyPr>
          <a:lstStyle/>
          <a:p>
            <a:pPr algn="ctr"/>
            <a:r>
              <a:rPr lang="cs-CZ" sz="6600" u="sng" dirty="0" smtClean="0">
                <a:latin typeface="Segoe Script" panose="020B0504020000000003" pitchFamily="34" charset="0"/>
              </a:rPr>
              <a:t>RODINA</a:t>
            </a:r>
            <a:endParaRPr lang="cs-CZ" sz="6600" u="sng" dirty="0">
              <a:latin typeface="Segoe Script" panose="020B0504020000000003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>
                <a:latin typeface="Comic Sans MS" panose="030F0702030302020204" pitchFamily="66" charset="0"/>
              </a:rPr>
              <a:t>o</a:t>
            </a:r>
            <a:r>
              <a:rPr lang="cs-CZ" sz="3200" dirty="0" smtClean="0">
                <a:latin typeface="Comic Sans MS" panose="030F0702030302020204" pitchFamily="66" charset="0"/>
              </a:rPr>
              <a:t>tec byl </a:t>
            </a:r>
            <a:r>
              <a:rPr lang="cs-CZ" sz="3200" dirty="0">
                <a:latin typeface="Comic Sans MS" panose="030F0702030302020204" pitchFamily="66" charset="0"/>
              </a:rPr>
              <a:t>lékař a osvětový </a:t>
            </a:r>
            <a:r>
              <a:rPr lang="cs-CZ" sz="3200" dirty="0" smtClean="0">
                <a:latin typeface="Comic Sans MS" panose="030F0702030302020204" pitchFamily="66" charset="0"/>
              </a:rPr>
              <a:t>pracovník</a:t>
            </a:r>
          </a:p>
          <a:p>
            <a:r>
              <a:rPr lang="cs-CZ" sz="3200" dirty="0" smtClean="0">
                <a:latin typeface="Comic Sans MS" panose="030F0702030302020204" pitchFamily="66" charset="0"/>
              </a:rPr>
              <a:t>matka </a:t>
            </a:r>
            <a:r>
              <a:rPr lang="cs-CZ" sz="3200" dirty="0">
                <a:latin typeface="Comic Sans MS" panose="030F0702030302020204" pitchFamily="66" charset="0"/>
              </a:rPr>
              <a:t>byla sběratelkou literárního </a:t>
            </a:r>
            <a:r>
              <a:rPr lang="cs-CZ" sz="3200" dirty="0" smtClean="0">
                <a:latin typeface="Comic Sans MS" panose="030F0702030302020204" pitchFamily="66" charset="0"/>
              </a:rPr>
              <a:t>folkloru</a:t>
            </a:r>
          </a:p>
          <a:p>
            <a:r>
              <a:rPr lang="cs-CZ" sz="3200" dirty="0" smtClean="0">
                <a:latin typeface="Comic Sans MS" panose="030F0702030302020204" pitchFamily="66" charset="0"/>
              </a:rPr>
              <a:t>všichni sourozenci – Josef, Karel </a:t>
            </a:r>
            <a:r>
              <a:rPr lang="cs-CZ" sz="3200" dirty="0">
                <a:latin typeface="Comic Sans MS" panose="030F0702030302020204" pitchFamily="66" charset="0"/>
              </a:rPr>
              <a:t>a Helena – byli spisovatelé. </a:t>
            </a:r>
          </a:p>
        </p:txBody>
      </p:sp>
      <p:pic>
        <p:nvPicPr>
          <p:cNvPr id="3075" name="Picture 3" descr="C:\Users\uživatel\AppData\Local\Microsoft\Windows\Temporary Internet Files\Content.IE5\3A9WNVSX\MP90042655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404664"/>
            <a:ext cx="1128291" cy="1696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217622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599" y="140118"/>
            <a:ext cx="6347713" cy="1320800"/>
          </a:xfrm>
        </p:spPr>
        <p:txBody>
          <a:bodyPr>
            <a:noAutofit/>
          </a:bodyPr>
          <a:lstStyle/>
          <a:p>
            <a:pPr algn="ctr"/>
            <a:r>
              <a:rPr lang="cs-CZ" sz="4800" u="sng" dirty="0" smtClean="0">
                <a:latin typeface="Segoe Script" panose="020B0504020000000003" pitchFamily="34" charset="0"/>
              </a:rPr>
              <a:t>SPOLEČNÁ DÍLA BRATRŮ </a:t>
            </a:r>
            <a:endParaRPr lang="cs-CZ" sz="4800" u="sng" dirty="0">
              <a:latin typeface="Segoe Script" panose="020B0504020000000003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09599" y="1700808"/>
            <a:ext cx="6347714" cy="4896544"/>
          </a:xfrm>
        </p:spPr>
        <p:txBody>
          <a:bodyPr>
            <a:noAutofit/>
          </a:bodyPr>
          <a:lstStyle/>
          <a:p>
            <a:r>
              <a:rPr lang="cs-CZ" sz="2800" u="sng" dirty="0" smtClean="0">
                <a:latin typeface="Segoe Script" panose="020B0504020000000003" pitchFamily="34" charset="0"/>
              </a:rPr>
              <a:t>Povídky:</a:t>
            </a:r>
          </a:p>
          <a:p>
            <a:pPr marL="0" indent="0">
              <a:buNone/>
            </a:pPr>
            <a:r>
              <a:rPr lang="cs-CZ" sz="2800" dirty="0" smtClean="0">
                <a:latin typeface="Comic Sans MS" panose="030F0702030302020204" pitchFamily="66" charset="0"/>
              </a:rPr>
              <a:t>Zářivé hlubiny</a:t>
            </a:r>
          </a:p>
          <a:p>
            <a:pPr marL="0" indent="0">
              <a:buNone/>
            </a:pPr>
            <a:r>
              <a:rPr lang="cs-CZ" sz="2800" dirty="0" smtClean="0">
                <a:latin typeface="Comic Sans MS" panose="030F0702030302020204" pitchFamily="66" charset="0"/>
              </a:rPr>
              <a:t>Krakonošova zahrada</a:t>
            </a:r>
          </a:p>
          <a:p>
            <a:pPr marL="0" indent="0">
              <a:buNone/>
            </a:pPr>
            <a:r>
              <a:rPr lang="cs-CZ" sz="2800" dirty="0" smtClean="0">
                <a:latin typeface="Comic Sans MS" panose="030F0702030302020204" pitchFamily="66" charset="0"/>
              </a:rPr>
              <a:t>Devatero pohádek</a:t>
            </a:r>
          </a:p>
          <a:p>
            <a:pPr marL="0" indent="0">
              <a:buNone/>
            </a:pPr>
            <a:endParaRPr lang="cs-CZ" sz="2800" dirty="0">
              <a:latin typeface="Segoe Script" panose="020B0504020000000003" pitchFamily="34" charset="0"/>
            </a:endParaRPr>
          </a:p>
          <a:p>
            <a:r>
              <a:rPr lang="cs-CZ" sz="2800" u="sng" dirty="0" smtClean="0">
                <a:latin typeface="Segoe Script" panose="020B0504020000000003" pitchFamily="34" charset="0"/>
              </a:rPr>
              <a:t>Dramata:</a:t>
            </a:r>
          </a:p>
          <a:p>
            <a:pPr marL="0" indent="0">
              <a:buNone/>
            </a:pPr>
            <a:r>
              <a:rPr lang="cs-CZ" sz="2800" dirty="0" smtClean="0">
                <a:latin typeface="Comic Sans MS" panose="030F0702030302020204" pitchFamily="66" charset="0"/>
              </a:rPr>
              <a:t>Loupežník</a:t>
            </a:r>
          </a:p>
          <a:p>
            <a:pPr marL="0" indent="0">
              <a:buNone/>
            </a:pPr>
            <a:r>
              <a:rPr lang="cs-CZ" sz="2800" dirty="0" smtClean="0">
                <a:latin typeface="Comic Sans MS" panose="030F0702030302020204" pitchFamily="66" charset="0"/>
              </a:rPr>
              <a:t>Ze života hmyzu</a:t>
            </a:r>
          </a:p>
          <a:p>
            <a:pPr marL="0" indent="0">
              <a:buNone/>
            </a:pPr>
            <a:r>
              <a:rPr lang="cs-CZ" sz="2800" dirty="0" smtClean="0">
                <a:latin typeface="Comic Sans MS" panose="030F0702030302020204" pitchFamily="66" charset="0"/>
              </a:rPr>
              <a:t>Adam stvořitel</a:t>
            </a:r>
            <a:endParaRPr lang="cs-CZ" sz="2800" dirty="0">
              <a:latin typeface="Comic Sans MS" panose="030F0702030302020204" pitchFamily="66" charset="0"/>
            </a:endParaRPr>
          </a:p>
        </p:txBody>
      </p:sp>
      <p:pic>
        <p:nvPicPr>
          <p:cNvPr id="2050" name="Picture 2" descr="C:\Users\uživatel\AppData\Local\Microsoft\Windows\Temporary Internet Files\Content.IE5\71HE1B6J\MP90044829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1830" y="1916832"/>
            <a:ext cx="3143373" cy="4728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437934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u="sng" dirty="0" smtClean="0">
                <a:latin typeface="Segoe Script" panose="020B0504020000000003" pitchFamily="34" charset="0"/>
              </a:rPr>
              <a:t>JOSEF ČAPEK</a:t>
            </a:r>
            <a:endParaRPr lang="cs-CZ" sz="6000" u="sng" dirty="0">
              <a:latin typeface="Segoe Script" panose="020B0504020000000003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09598" y="1930400"/>
            <a:ext cx="6842721" cy="5026992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Comic Sans MS" panose="030F0702030302020204" pitchFamily="66" charset="0"/>
              </a:rPr>
              <a:t>28.3.1887 (Hronov) – duben 1945 (Bergen-</a:t>
            </a:r>
            <a:r>
              <a:rPr lang="cs-CZ" sz="2400" dirty="0" err="1" smtClean="0">
                <a:latin typeface="Comic Sans MS" panose="030F0702030302020204" pitchFamily="66" charset="0"/>
              </a:rPr>
              <a:t>Belsen</a:t>
            </a:r>
            <a:r>
              <a:rPr lang="cs-CZ" sz="2400" dirty="0" smtClean="0">
                <a:latin typeface="Comic Sans MS" panose="030F0702030302020204" pitchFamily="66" charset="0"/>
              </a:rPr>
              <a:t>)</a:t>
            </a:r>
          </a:p>
          <a:p>
            <a:r>
              <a:rPr lang="cs-CZ" sz="2400" dirty="0" smtClean="0">
                <a:latin typeface="Comic Sans MS" panose="030F0702030302020204" pitchFamily="66" charset="0"/>
              </a:rPr>
              <a:t>Malíř, grafik, dramatik, prozaik, žurnalista, výtvarný teoretik a kritik, autor próz pro děti</a:t>
            </a:r>
          </a:p>
          <a:p>
            <a:r>
              <a:rPr lang="cs-CZ" sz="2400" dirty="0" smtClean="0">
                <a:latin typeface="Comic Sans MS" panose="030F0702030302020204" pitchFamily="66" charset="0"/>
              </a:rPr>
              <a:t>Vystudoval německou tkalcovskou školu ve Vrchlabí, studoval na uměleckoprůmyslové škole </a:t>
            </a:r>
          </a:p>
          <a:p>
            <a:r>
              <a:rPr lang="cs-CZ" sz="2400" dirty="0" smtClean="0">
                <a:latin typeface="Comic Sans MS" panose="030F0702030302020204" pitchFamily="66" charset="0"/>
              </a:rPr>
              <a:t>Byl antifašista – bojoval proti fašistům            za své počínání byl zatčen a vězněn v koncentračních táborech</a:t>
            </a:r>
          </a:p>
          <a:p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6669280" y="5373216"/>
            <a:ext cx="576064" cy="2160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997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598" y="188640"/>
            <a:ext cx="6347713" cy="1320800"/>
          </a:xfrm>
        </p:spPr>
        <p:txBody>
          <a:bodyPr>
            <a:normAutofit/>
          </a:bodyPr>
          <a:lstStyle/>
          <a:p>
            <a:pPr algn="ctr"/>
            <a:r>
              <a:rPr lang="cs-CZ" sz="6600" u="sng" dirty="0" smtClean="0">
                <a:latin typeface="Segoe Script" panose="020B0504020000000003" pitchFamily="34" charset="0"/>
              </a:rPr>
              <a:t>DÍLA:</a:t>
            </a:r>
            <a:endParaRPr lang="cs-CZ" sz="6600" u="sng" dirty="0">
              <a:latin typeface="Segoe Script" panose="020B0504020000000003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09598" y="1412776"/>
            <a:ext cx="6698705" cy="5328592"/>
          </a:xfrm>
        </p:spPr>
        <p:txBody>
          <a:bodyPr>
            <a:noAutofit/>
          </a:bodyPr>
          <a:lstStyle/>
          <a:p>
            <a:r>
              <a:rPr lang="cs-CZ" sz="2800" dirty="0" smtClean="0">
                <a:latin typeface="Comic Sans MS" panose="030F0702030302020204" pitchFamily="66" charset="0"/>
              </a:rPr>
              <a:t>Společné knihy s Karlem Čapkem</a:t>
            </a:r>
          </a:p>
          <a:p>
            <a:r>
              <a:rPr lang="cs-CZ" sz="2800" b="1" dirty="0" smtClean="0">
                <a:latin typeface="Comic Sans MS" panose="030F0702030302020204" pitchFamily="66" charset="0"/>
              </a:rPr>
              <a:t>Prózy:</a:t>
            </a:r>
            <a:r>
              <a:rPr lang="cs-CZ" sz="2800" dirty="0">
                <a:latin typeface="Comic Sans MS" panose="030F0702030302020204" pitchFamily="66" charset="0"/>
              </a:rPr>
              <a:t/>
            </a:r>
            <a:br>
              <a:rPr lang="cs-CZ" sz="2800" dirty="0">
                <a:latin typeface="Comic Sans MS" panose="030F0702030302020204" pitchFamily="66" charset="0"/>
              </a:rPr>
            </a:br>
            <a:r>
              <a:rPr lang="cs-CZ" sz="2800" dirty="0">
                <a:latin typeface="Comic Sans MS" panose="030F0702030302020204" pitchFamily="66" charset="0"/>
              </a:rPr>
              <a:t>Pro </a:t>
            </a:r>
            <a:r>
              <a:rPr lang="cs-CZ" sz="2800" dirty="0" smtClean="0">
                <a:latin typeface="Comic Sans MS" panose="030F0702030302020204" pitchFamily="66" charset="0"/>
              </a:rPr>
              <a:t>delfína, Nejskromnější umění, aj.</a:t>
            </a:r>
          </a:p>
          <a:p>
            <a:r>
              <a:rPr lang="cs-CZ" sz="2800" b="1" dirty="0" smtClean="0">
                <a:latin typeface="Comic Sans MS" panose="030F0702030302020204" pitchFamily="66" charset="0"/>
              </a:rPr>
              <a:t>Dramata</a:t>
            </a:r>
            <a:r>
              <a:rPr lang="cs-CZ" sz="2800" b="1" dirty="0">
                <a:latin typeface="Comic Sans MS" panose="030F0702030302020204" pitchFamily="66" charset="0"/>
              </a:rPr>
              <a:t>:</a:t>
            </a:r>
            <a:r>
              <a:rPr lang="cs-CZ" sz="2800" dirty="0">
                <a:latin typeface="Comic Sans MS" panose="030F0702030302020204" pitchFamily="66" charset="0"/>
              </a:rPr>
              <a:t/>
            </a:r>
            <a:br>
              <a:rPr lang="cs-CZ" sz="2800" dirty="0">
                <a:latin typeface="Comic Sans MS" panose="030F0702030302020204" pitchFamily="66" charset="0"/>
              </a:rPr>
            </a:br>
            <a:r>
              <a:rPr lang="cs-CZ" sz="2800" dirty="0">
                <a:latin typeface="Comic Sans MS" panose="030F0702030302020204" pitchFamily="66" charset="0"/>
              </a:rPr>
              <a:t>Země mnoha </a:t>
            </a:r>
            <a:r>
              <a:rPr lang="cs-CZ" sz="2800" dirty="0" smtClean="0">
                <a:latin typeface="Comic Sans MS" panose="030F0702030302020204" pitchFamily="66" charset="0"/>
              </a:rPr>
              <a:t>jmen, aj.</a:t>
            </a:r>
          </a:p>
          <a:p>
            <a:r>
              <a:rPr lang="cs-CZ" sz="2800" b="1" dirty="0" smtClean="0">
                <a:latin typeface="Comic Sans MS" panose="030F0702030302020204" pitchFamily="66" charset="0"/>
              </a:rPr>
              <a:t>Pro </a:t>
            </a:r>
            <a:r>
              <a:rPr lang="cs-CZ" sz="2800" b="1" dirty="0">
                <a:latin typeface="Comic Sans MS" panose="030F0702030302020204" pitchFamily="66" charset="0"/>
              </a:rPr>
              <a:t>děti:</a:t>
            </a:r>
            <a:r>
              <a:rPr lang="cs-CZ" sz="2800" dirty="0">
                <a:latin typeface="Comic Sans MS" panose="030F0702030302020204" pitchFamily="66" charset="0"/>
              </a:rPr>
              <a:t/>
            </a:r>
            <a:br>
              <a:rPr lang="cs-CZ" sz="2800" dirty="0">
                <a:latin typeface="Comic Sans MS" panose="030F0702030302020204" pitchFamily="66" charset="0"/>
              </a:rPr>
            </a:br>
            <a:r>
              <a:rPr lang="cs-CZ" sz="2800" dirty="0">
                <a:latin typeface="Comic Sans MS" panose="030F0702030302020204" pitchFamily="66" charset="0"/>
              </a:rPr>
              <a:t>Povídání o pejskovi a </a:t>
            </a:r>
            <a:r>
              <a:rPr lang="cs-CZ" sz="2800" dirty="0" smtClean="0">
                <a:latin typeface="Comic Sans MS" panose="030F0702030302020204" pitchFamily="66" charset="0"/>
              </a:rPr>
              <a:t>kočičce</a:t>
            </a:r>
            <a:r>
              <a:rPr lang="cs-CZ" sz="2800" dirty="0">
                <a:latin typeface="Comic Sans MS" panose="030F0702030302020204" pitchFamily="66" charset="0"/>
              </a:rPr>
              <a:t/>
            </a:r>
            <a:br>
              <a:rPr lang="cs-CZ" sz="2800" dirty="0">
                <a:latin typeface="Comic Sans MS" panose="030F0702030302020204" pitchFamily="66" charset="0"/>
              </a:rPr>
            </a:br>
            <a:r>
              <a:rPr lang="cs-CZ" sz="2800" dirty="0">
                <a:latin typeface="Comic Sans MS" panose="030F0702030302020204" pitchFamily="66" charset="0"/>
              </a:rPr>
              <a:t>O tlustém pradědečkovi a </a:t>
            </a:r>
            <a:r>
              <a:rPr lang="cs-CZ" sz="2800" dirty="0" smtClean="0">
                <a:latin typeface="Comic Sans MS" panose="030F0702030302020204" pitchFamily="66" charset="0"/>
              </a:rPr>
              <a:t>loupežnících</a:t>
            </a:r>
          </a:p>
          <a:p>
            <a:r>
              <a:rPr lang="cs-CZ" sz="2800" b="1" dirty="0" smtClean="0">
                <a:latin typeface="Comic Sans MS" panose="030F0702030302020204" pitchFamily="66" charset="0"/>
              </a:rPr>
              <a:t>Studia</a:t>
            </a:r>
            <a:r>
              <a:rPr lang="cs-CZ" sz="2800" b="1" dirty="0">
                <a:latin typeface="Comic Sans MS" panose="030F0702030302020204" pitchFamily="66" charset="0"/>
              </a:rPr>
              <a:t>, eseje, fejetony</a:t>
            </a:r>
            <a:r>
              <a:rPr lang="cs-CZ" sz="2800" b="1" dirty="0" smtClean="0">
                <a:latin typeface="Comic Sans MS" panose="030F0702030302020204" pitchFamily="66" charset="0"/>
              </a:rPr>
              <a:t>:</a:t>
            </a:r>
            <a:r>
              <a:rPr lang="cs-CZ" sz="2800" dirty="0">
                <a:latin typeface="Comic Sans MS" panose="030F0702030302020204" pitchFamily="66" charset="0"/>
              </a:rPr>
              <a:t/>
            </a:r>
            <a:br>
              <a:rPr lang="cs-CZ" sz="2800" dirty="0">
                <a:latin typeface="Comic Sans MS" panose="030F0702030302020204" pitchFamily="66" charset="0"/>
              </a:rPr>
            </a:br>
            <a:r>
              <a:rPr lang="cs-CZ" sz="2800" dirty="0">
                <a:latin typeface="Comic Sans MS" panose="030F0702030302020204" pitchFamily="66" charset="0"/>
              </a:rPr>
              <a:t>Psáno do </a:t>
            </a:r>
            <a:r>
              <a:rPr lang="cs-CZ" sz="2800" dirty="0" smtClean="0">
                <a:latin typeface="Comic Sans MS" panose="030F0702030302020204" pitchFamily="66" charset="0"/>
              </a:rPr>
              <a:t>mraků, aj.</a:t>
            </a:r>
            <a:endParaRPr lang="cs-CZ" sz="28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730077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400" u="sng" dirty="0" smtClean="0">
                <a:latin typeface="Segoe Script" panose="020B0504020000000003" pitchFamily="34" charset="0"/>
              </a:rPr>
              <a:t>KAREL ČAPEK</a:t>
            </a:r>
            <a:endParaRPr lang="cs-CZ" sz="5400" u="sng" dirty="0">
              <a:latin typeface="Segoe Script" panose="020B0504020000000003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09599" y="1700808"/>
            <a:ext cx="6347714" cy="5157192"/>
          </a:xfrm>
        </p:spPr>
        <p:txBody>
          <a:bodyPr>
            <a:normAutofit/>
          </a:bodyPr>
          <a:lstStyle/>
          <a:p>
            <a:r>
              <a:rPr lang="cs-CZ" sz="2000" dirty="0" smtClean="0">
                <a:latin typeface="Comic Sans MS" panose="030F0702030302020204" pitchFamily="66" charset="0"/>
              </a:rPr>
              <a:t>9.1.1890 (Malé Svatoňovice) – 25.12.1938 (Praha)</a:t>
            </a:r>
          </a:p>
          <a:p>
            <a:r>
              <a:rPr lang="cs-CZ" sz="2000" dirty="0" smtClean="0">
                <a:latin typeface="Comic Sans MS" panose="030F0702030302020204" pitchFamily="66" charset="0"/>
              </a:rPr>
              <a:t>žurnalista, prozaik, dramatik, překladatel </a:t>
            </a:r>
            <a:r>
              <a:rPr lang="cs-CZ" sz="2000" dirty="0">
                <a:latin typeface="Comic Sans MS" panose="030F0702030302020204" pitchFamily="66" charset="0"/>
              </a:rPr>
              <a:t>a </a:t>
            </a:r>
            <a:r>
              <a:rPr lang="cs-CZ" sz="2000" dirty="0" smtClean="0">
                <a:latin typeface="Comic Sans MS" panose="030F0702030302020204" pitchFamily="66" charset="0"/>
              </a:rPr>
              <a:t>kritik, autor </a:t>
            </a:r>
            <a:r>
              <a:rPr lang="cs-CZ" sz="2000" dirty="0">
                <a:latin typeface="Comic Sans MS" panose="030F0702030302020204" pitchFamily="66" charset="0"/>
              </a:rPr>
              <a:t>knih pro </a:t>
            </a:r>
            <a:r>
              <a:rPr lang="cs-CZ" sz="2000" dirty="0" smtClean="0">
                <a:latin typeface="Comic Sans MS" panose="030F0702030302020204" pitchFamily="66" charset="0"/>
              </a:rPr>
              <a:t>děti</a:t>
            </a:r>
          </a:p>
          <a:p>
            <a:r>
              <a:rPr lang="cs-CZ" sz="2000" dirty="0">
                <a:latin typeface="Comic Sans MS" panose="030F0702030302020204" pitchFamily="66" charset="0"/>
              </a:rPr>
              <a:t>Studoval na gymnáziu v Hradci Králové a Brně, maturoval na Akademickém gymnáziu v Praze, studium na FF UK v Praze ukončil v roce 1915 </a:t>
            </a:r>
            <a:r>
              <a:rPr lang="cs-CZ" sz="2000" dirty="0" smtClean="0">
                <a:latin typeface="Comic Sans MS" panose="030F0702030302020204" pitchFamily="66" charset="0"/>
              </a:rPr>
              <a:t>doktorátem</a:t>
            </a:r>
            <a:endParaRPr lang="cs-CZ" sz="2000" dirty="0">
              <a:latin typeface="Comic Sans MS" panose="030F0702030302020204" pitchFamily="66" charset="0"/>
            </a:endParaRPr>
          </a:p>
          <a:p>
            <a:r>
              <a:rPr lang="cs-CZ" sz="2000" dirty="0" smtClean="0">
                <a:latin typeface="Comic Sans MS" panose="030F0702030302020204" pitchFamily="66" charset="0"/>
              </a:rPr>
              <a:t>podnikl </a:t>
            </a:r>
            <a:r>
              <a:rPr lang="cs-CZ" sz="2000" dirty="0">
                <a:latin typeface="Comic Sans MS" panose="030F0702030302020204" pitchFamily="66" charset="0"/>
              </a:rPr>
              <a:t>řadu cest do </a:t>
            </a:r>
            <a:r>
              <a:rPr lang="cs-CZ" sz="2000" dirty="0" smtClean="0">
                <a:latin typeface="Comic Sans MS" panose="030F0702030302020204" pitchFamily="66" charset="0"/>
              </a:rPr>
              <a:t>zahraničí       podněty </a:t>
            </a:r>
            <a:r>
              <a:rPr lang="cs-CZ" sz="2000" dirty="0">
                <a:latin typeface="Comic Sans MS" panose="030F0702030302020204" pitchFamily="66" charset="0"/>
              </a:rPr>
              <a:t>pro své cestopisné fejetony a prózy. </a:t>
            </a:r>
            <a:endParaRPr lang="cs-CZ" sz="2000" dirty="0" smtClean="0">
              <a:latin typeface="Comic Sans MS" panose="030F0702030302020204" pitchFamily="66" charset="0"/>
            </a:endParaRPr>
          </a:p>
          <a:p>
            <a:r>
              <a:rPr lang="cs-CZ" sz="2000" dirty="0" smtClean="0">
                <a:latin typeface="Comic Sans MS" panose="030F0702030302020204" pitchFamily="66" charset="0"/>
              </a:rPr>
              <a:t>první předseda </a:t>
            </a:r>
            <a:r>
              <a:rPr lang="cs-CZ" sz="2000" dirty="0">
                <a:latin typeface="Comic Sans MS" panose="030F0702030302020204" pitchFamily="66" charset="0"/>
              </a:rPr>
              <a:t>československého </a:t>
            </a:r>
            <a:r>
              <a:rPr lang="cs-CZ" sz="2000" dirty="0" smtClean="0">
                <a:latin typeface="Comic Sans MS" panose="030F0702030302020204" pitchFamily="66" charset="0"/>
              </a:rPr>
              <a:t>PEN-KLUBU</a:t>
            </a:r>
            <a:endParaRPr lang="cs-CZ" sz="2000" dirty="0">
              <a:latin typeface="Comic Sans MS" panose="030F0702030302020204" pitchFamily="66" charset="0"/>
            </a:endParaRPr>
          </a:p>
          <a:p>
            <a:r>
              <a:rPr lang="cs-CZ" sz="2000" dirty="0" smtClean="0">
                <a:latin typeface="Comic Sans MS" panose="030F0702030302020204" pitchFamily="66" charset="0"/>
              </a:rPr>
              <a:t>knihovník </a:t>
            </a:r>
            <a:r>
              <a:rPr lang="cs-CZ" sz="2000" dirty="0">
                <a:latin typeface="Comic Sans MS" panose="030F0702030302020204" pitchFamily="66" charset="0"/>
              </a:rPr>
              <a:t>v Národním muzeu, </a:t>
            </a:r>
            <a:r>
              <a:rPr lang="cs-CZ" sz="2000" dirty="0" smtClean="0">
                <a:latin typeface="Comic Sans MS" panose="030F0702030302020204" pitchFamily="66" charset="0"/>
              </a:rPr>
              <a:t>redaktor </a:t>
            </a:r>
            <a:r>
              <a:rPr lang="cs-CZ" sz="2000" dirty="0">
                <a:latin typeface="Comic Sans MS" panose="030F0702030302020204" pitchFamily="66" charset="0"/>
              </a:rPr>
              <a:t>v Národních listech a v Lidových </a:t>
            </a:r>
            <a:r>
              <a:rPr lang="cs-CZ" sz="2000" dirty="0" smtClean="0">
                <a:latin typeface="Comic Sans MS" panose="030F0702030302020204" pitchFamily="66" charset="0"/>
              </a:rPr>
              <a:t>novinách, </a:t>
            </a:r>
            <a:r>
              <a:rPr lang="cs-CZ" sz="2000" dirty="0">
                <a:latin typeface="Comic Sans MS" panose="030F0702030302020204" pitchFamily="66" charset="0"/>
              </a:rPr>
              <a:t>dramaturg a </a:t>
            </a:r>
            <a:r>
              <a:rPr lang="cs-CZ" sz="2000" dirty="0" smtClean="0">
                <a:latin typeface="Comic Sans MS" panose="030F0702030302020204" pitchFamily="66" charset="0"/>
              </a:rPr>
              <a:t>režisér</a:t>
            </a:r>
            <a:r>
              <a:rPr lang="cs-CZ" sz="2000" dirty="0">
                <a:latin typeface="Comic Sans MS" panose="030F0702030302020204" pitchFamily="66" charset="0"/>
              </a:rPr>
              <a:t> </a:t>
            </a:r>
            <a:r>
              <a:rPr lang="cs-CZ" sz="2000" dirty="0" smtClean="0">
                <a:latin typeface="Comic Sans MS" panose="030F0702030302020204" pitchFamily="66" charset="0"/>
              </a:rPr>
              <a:t>ve </a:t>
            </a:r>
            <a:r>
              <a:rPr lang="cs-CZ" sz="2000" dirty="0">
                <a:latin typeface="Comic Sans MS" panose="030F0702030302020204" pitchFamily="66" charset="0"/>
              </a:rPr>
              <a:t>Vinohradském </a:t>
            </a:r>
            <a:r>
              <a:rPr lang="cs-CZ" sz="2000" dirty="0" smtClean="0">
                <a:latin typeface="Comic Sans MS" panose="030F0702030302020204" pitchFamily="66" charset="0"/>
              </a:rPr>
              <a:t>divadle</a:t>
            </a:r>
          </a:p>
          <a:p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4716016" y="4279404"/>
            <a:ext cx="360040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46407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4036" y="260648"/>
            <a:ext cx="6347713" cy="1320800"/>
          </a:xfrm>
        </p:spPr>
        <p:txBody>
          <a:bodyPr>
            <a:normAutofit/>
          </a:bodyPr>
          <a:lstStyle/>
          <a:p>
            <a:pPr algn="ctr"/>
            <a:r>
              <a:rPr lang="cs-CZ" sz="6000" u="sng" dirty="0" smtClean="0">
                <a:latin typeface="Segoe Script" panose="020B0504020000000003" pitchFamily="34" charset="0"/>
              </a:rPr>
              <a:t>DÍLA:</a:t>
            </a:r>
            <a:endParaRPr lang="cs-CZ" sz="6000" u="sng" dirty="0">
              <a:latin typeface="Segoe Script" panose="020B0504020000000003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06906" y="1196752"/>
            <a:ext cx="6347714" cy="5472608"/>
          </a:xfrm>
        </p:spPr>
        <p:txBody>
          <a:bodyPr>
            <a:noAutofit/>
          </a:bodyPr>
          <a:lstStyle/>
          <a:p>
            <a:r>
              <a:rPr lang="cs-CZ" sz="2200" b="1" dirty="0" err="1" smtClean="0">
                <a:latin typeface="Comic Sans MS" panose="030F0702030302020204" pitchFamily="66" charset="0"/>
              </a:rPr>
              <a:t>Proza</a:t>
            </a:r>
            <a:r>
              <a:rPr lang="cs-CZ" sz="2200" b="1" dirty="0" smtClean="0">
                <a:latin typeface="Comic Sans MS" panose="030F0702030302020204" pitchFamily="66" charset="0"/>
              </a:rPr>
              <a:t>:</a:t>
            </a:r>
          </a:p>
          <a:p>
            <a:pPr marL="0" indent="0">
              <a:buNone/>
            </a:pPr>
            <a:r>
              <a:rPr lang="cs-CZ" sz="2200" dirty="0" smtClean="0">
                <a:latin typeface="Comic Sans MS" panose="030F0702030302020204" pitchFamily="66" charset="0"/>
              </a:rPr>
              <a:t>     Boží muka, Trapné povídky, Válka s mloky, </a:t>
            </a:r>
          </a:p>
          <a:p>
            <a:pPr marL="0" indent="0">
              <a:buNone/>
            </a:pPr>
            <a:r>
              <a:rPr lang="cs-CZ" sz="2200" dirty="0">
                <a:latin typeface="Comic Sans MS" panose="030F0702030302020204" pitchFamily="66" charset="0"/>
              </a:rPr>
              <a:t> </a:t>
            </a:r>
            <a:r>
              <a:rPr lang="cs-CZ" sz="2200" dirty="0" smtClean="0">
                <a:latin typeface="Comic Sans MS" panose="030F0702030302020204" pitchFamily="66" charset="0"/>
              </a:rPr>
              <a:t>    Povídky </a:t>
            </a:r>
            <a:r>
              <a:rPr lang="cs-CZ" sz="2200" dirty="0">
                <a:latin typeface="Comic Sans MS" panose="030F0702030302020204" pitchFamily="66" charset="0"/>
              </a:rPr>
              <a:t>z </a:t>
            </a:r>
            <a:r>
              <a:rPr lang="cs-CZ" sz="2200" dirty="0" smtClean="0">
                <a:latin typeface="Comic Sans MS" panose="030F0702030302020204" pitchFamily="66" charset="0"/>
              </a:rPr>
              <a:t> jedné kapsy, Povídky </a:t>
            </a:r>
            <a:r>
              <a:rPr lang="cs-CZ" sz="2200" dirty="0">
                <a:latin typeface="Comic Sans MS" panose="030F0702030302020204" pitchFamily="66" charset="0"/>
              </a:rPr>
              <a:t>z </a:t>
            </a:r>
            <a:r>
              <a:rPr lang="cs-CZ" sz="2200" dirty="0" smtClean="0">
                <a:latin typeface="Comic Sans MS" panose="030F0702030302020204" pitchFamily="66" charset="0"/>
              </a:rPr>
              <a:t>druhé   	</a:t>
            </a:r>
            <a:r>
              <a:rPr lang="cs-CZ" sz="2200" dirty="0" err="1" smtClean="0">
                <a:latin typeface="Comic Sans MS" panose="030F0702030302020204" pitchFamily="66" charset="0"/>
              </a:rPr>
              <a:t>kapsy,aj</a:t>
            </a:r>
            <a:r>
              <a:rPr lang="cs-CZ" sz="2200" dirty="0" smtClean="0">
                <a:latin typeface="Comic Sans MS" panose="030F0702030302020204" pitchFamily="66" charset="0"/>
              </a:rPr>
              <a:t>.</a:t>
            </a:r>
          </a:p>
          <a:p>
            <a:r>
              <a:rPr lang="cs-CZ" sz="2200" b="1" dirty="0" smtClean="0">
                <a:latin typeface="Comic Sans MS" panose="030F0702030302020204" pitchFamily="66" charset="0"/>
              </a:rPr>
              <a:t>Cestopisy:</a:t>
            </a:r>
          </a:p>
          <a:p>
            <a:pPr marL="0" indent="0">
              <a:buNone/>
            </a:pPr>
            <a:r>
              <a:rPr lang="cs-CZ" sz="2200" dirty="0">
                <a:latin typeface="Comic Sans MS" panose="030F0702030302020204" pitchFamily="66" charset="0"/>
              </a:rPr>
              <a:t> </a:t>
            </a:r>
            <a:r>
              <a:rPr lang="cs-CZ" sz="2200" dirty="0" smtClean="0">
                <a:latin typeface="Comic Sans MS" panose="030F0702030302020204" pitchFamily="66" charset="0"/>
              </a:rPr>
              <a:t>    Výlet </a:t>
            </a:r>
            <a:r>
              <a:rPr lang="cs-CZ" sz="2200" dirty="0">
                <a:latin typeface="Comic Sans MS" panose="030F0702030302020204" pitchFamily="66" charset="0"/>
              </a:rPr>
              <a:t>do </a:t>
            </a:r>
            <a:r>
              <a:rPr lang="cs-CZ" sz="2200" dirty="0" smtClean="0">
                <a:latin typeface="Comic Sans MS" panose="030F0702030302020204" pitchFamily="66" charset="0"/>
              </a:rPr>
              <a:t>Španěl, Obrázky </a:t>
            </a:r>
            <a:r>
              <a:rPr lang="cs-CZ" sz="2200" dirty="0">
                <a:latin typeface="Comic Sans MS" panose="030F0702030302020204" pitchFamily="66" charset="0"/>
              </a:rPr>
              <a:t>z </a:t>
            </a:r>
            <a:r>
              <a:rPr lang="cs-CZ" sz="2200" dirty="0" smtClean="0">
                <a:latin typeface="Comic Sans MS" panose="030F0702030302020204" pitchFamily="66" charset="0"/>
              </a:rPr>
              <a:t>Holandska</a:t>
            </a:r>
          </a:p>
          <a:p>
            <a:r>
              <a:rPr lang="cs-CZ" sz="2200" b="1" dirty="0">
                <a:latin typeface="Comic Sans MS" panose="030F0702030302020204" pitchFamily="66" charset="0"/>
              </a:rPr>
              <a:t>P</a:t>
            </a:r>
            <a:r>
              <a:rPr lang="cs-CZ" sz="2200" b="1" dirty="0" smtClean="0">
                <a:latin typeface="Comic Sans MS" panose="030F0702030302020204" pitchFamily="66" charset="0"/>
              </a:rPr>
              <a:t>olitická díla:</a:t>
            </a:r>
            <a:r>
              <a:rPr lang="cs-CZ" sz="2200" dirty="0">
                <a:latin typeface="Comic Sans MS" panose="030F0702030302020204" pitchFamily="66" charset="0"/>
              </a:rPr>
              <a:t/>
            </a:r>
            <a:br>
              <a:rPr lang="cs-CZ" sz="2200" dirty="0">
                <a:latin typeface="Comic Sans MS" panose="030F0702030302020204" pitchFamily="66" charset="0"/>
              </a:rPr>
            </a:br>
            <a:r>
              <a:rPr lang="cs-CZ" sz="2200" dirty="0" smtClean="0">
                <a:latin typeface="Comic Sans MS" panose="030F0702030302020204" pitchFamily="66" charset="0"/>
              </a:rPr>
              <a:t>Hovory </a:t>
            </a:r>
            <a:r>
              <a:rPr lang="cs-CZ" sz="2200" dirty="0">
                <a:latin typeface="Comic Sans MS" panose="030F0702030302020204" pitchFamily="66" charset="0"/>
              </a:rPr>
              <a:t>s T. G. </a:t>
            </a:r>
            <a:r>
              <a:rPr lang="cs-CZ" sz="2200" dirty="0" smtClean="0">
                <a:latin typeface="Comic Sans MS" panose="030F0702030302020204" pitchFamily="66" charset="0"/>
              </a:rPr>
              <a:t>Masarykem</a:t>
            </a:r>
          </a:p>
          <a:p>
            <a:r>
              <a:rPr lang="cs-CZ" sz="2200" b="1" dirty="0">
                <a:latin typeface="Comic Sans MS" panose="030F0702030302020204" pitchFamily="66" charset="0"/>
              </a:rPr>
              <a:t>D</a:t>
            </a:r>
            <a:r>
              <a:rPr lang="cs-CZ" sz="2200" b="1" dirty="0" smtClean="0">
                <a:latin typeface="Comic Sans MS" panose="030F0702030302020204" pitchFamily="66" charset="0"/>
              </a:rPr>
              <a:t>ramatická tvorba:</a:t>
            </a:r>
            <a:r>
              <a:rPr lang="cs-CZ" sz="2200" dirty="0">
                <a:latin typeface="Comic Sans MS" panose="030F0702030302020204" pitchFamily="66" charset="0"/>
              </a:rPr>
              <a:t/>
            </a:r>
            <a:br>
              <a:rPr lang="cs-CZ" sz="2200" dirty="0">
                <a:latin typeface="Comic Sans MS" panose="030F0702030302020204" pitchFamily="66" charset="0"/>
              </a:rPr>
            </a:br>
            <a:r>
              <a:rPr lang="cs-CZ" sz="2200" dirty="0" smtClean="0">
                <a:latin typeface="Comic Sans MS" panose="030F0702030302020204" pitchFamily="66" charset="0"/>
              </a:rPr>
              <a:t>Loupežník, </a:t>
            </a:r>
            <a:r>
              <a:rPr lang="cs-CZ" sz="2200" dirty="0" err="1" smtClean="0">
                <a:latin typeface="Comic Sans MS" panose="030F0702030302020204" pitchFamily="66" charset="0"/>
              </a:rPr>
              <a:t>RUR,Věc</a:t>
            </a:r>
            <a:r>
              <a:rPr lang="cs-CZ" sz="2200" dirty="0" smtClean="0">
                <a:latin typeface="Comic Sans MS" panose="030F0702030302020204" pitchFamily="66" charset="0"/>
              </a:rPr>
              <a:t> </a:t>
            </a:r>
            <a:r>
              <a:rPr lang="cs-CZ" sz="2200" dirty="0" err="1" smtClean="0">
                <a:latin typeface="Comic Sans MS" panose="030F0702030302020204" pitchFamily="66" charset="0"/>
              </a:rPr>
              <a:t>Makropulos</a:t>
            </a:r>
            <a:r>
              <a:rPr lang="cs-CZ" sz="2200" dirty="0" smtClean="0">
                <a:latin typeface="Comic Sans MS" panose="030F0702030302020204" pitchFamily="66" charset="0"/>
              </a:rPr>
              <a:t>, aj.</a:t>
            </a:r>
          </a:p>
          <a:p>
            <a:r>
              <a:rPr lang="cs-CZ" sz="2200" b="1" dirty="0">
                <a:latin typeface="Comic Sans MS" panose="030F0702030302020204" pitchFamily="66" charset="0"/>
              </a:rPr>
              <a:t>T</a:t>
            </a:r>
            <a:r>
              <a:rPr lang="cs-CZ" sz="2200" b="1" dirty="0" smtClean="0">
                <a:latin typeface="Comic Sans MS" panose="030F0702030302020204" pitchFamily="66" charset="0"/>
              </a:rPr>
              <a:t>vorba </a:t>
            </a:r>
            <a:r>
              <a:rPr lang="cs-CZ" sz="2200" b="1" dirty="0">
                <a:latin typeface="Comic Sans MS" panose="030F0702030302020204" pitchFamily="66" charset="0"/>
              </a:rPr>
              <a:t>pro děti:</a:t>
            </a:r>
            <a:r>
              <a:rPr lang="cs-CZ" sz="2200" dirty="0">
                <a:latin typeface="Comic Sans MS" panose="030F0702030302020204" pitchFamily="66" charset="0"/>
              </a:rPr>
              <a:t/>
            </a:r>
            <a:br>
              <a:rPr lang="cs-CZ" sz="2200" dirty="0">
                <a:latin typeface="Comic Sans MS" panose="030F0702030302020204" pitchFamily="66" charset="0"/>
              </a:rPr>
            </a:br>
            <a:r>
              <a:rPr lang="cs-CZ" sz="2200" dirty="0" smtClean="0">
                <a:latin typeface="Comic Sans MS" panose="030F0702030302020204" pitchFamily="66" charset="0"/>
              </a:rPr>
              <a:t>Devatero pohádek, Dášenka </a:t>
            </a:r>
            <a:r>
              <a:rPr lang="cs-CZ" sz="2200" dirty="0">
                <a:latin typeface="Comic Sans MS" panose="030F0702030302020204" pitchFamily="66" charset="0"/>
              </a:rPr>
              <a:t>čili Život </a:t>
            </a:r>
            <a:r>
              <a:rPr lang="cs-CZ" sz="2200" dirty="0" smtClean="0">
                <a:latin typeface="Comic Sans MS" panose="030F0702030302020204" pitchFamily="66" charset="0"/>
              </a:rPr>
              <a:t>štěněte</a:t>
            </a:r>
            <a:endParaRPr lang="cs-CZ" sz="2200" dirty="0">
              <a:latin typeface="Comic Sans MS" panose="030F0702030302020204" pitchFamily="66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2462" y="3717032"/>
            <a:ext cx="1580423" cy="14401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31434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599" y="0"/>
            <a:ext cx="6347713" cy="908720"/>
          </a:xfrm>
        </p:spPr>
        <p:txBody>
          <a:bodyPr>
            <a:normAutofit/>
          </a:bodyPr>
          <a:lstStyle/>
          <a:p>
            <a:pPr algn="ctr"/>
            <a:r>
              <a:rPr lang="cs-CZ" sz="4800" u="sng" dirty="0" smtClean="0">
                <a:latin typeface="Segoe Script" panose="020B0504020000000003" pitchFamily="34" charset="0"/>
              </a:rPr>
              <a:t>Ukázky:</a:t>
            </a:r>
            <a:endParaRPr lang="cs-CZ" sz="4800" u="sng" dirty="0">
              <a:latin typeface="Segoe Script" panose="020B0504020000000003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908720"/>
            <a:ext cx="6984776" cy="594928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400" b="1" dirty="0" smtClean="0">
                <a:latin typeface="Comic Sans MS" panose="030F0702030302020204" pitchFamily="66" charset="0"/>
              </a:rPr>
              <a:t>O pejskovi a kočičce, jak myli podlahu</a:t>
            </a:r>
          </a:p>
          <a:p>
            <a:pPr marL="0" indent="0" algn="ctr">
              <a:buNone/>
            </a:pPr>
            <a:r>
              <a:rPr lang="cs-CZ" sz="2400" dirty="0" smtClean="0">
                <a:latin typeface="Comic Sans MS" panose="030F0702030302020204" pitchFamily="66" charset="0"/>
              </a:rPr>
              <a:t> (Josef Čapek)</a:t>
            </a:r>
          </a:p>
          <a:p>
            <a:pPr marL="0" indent="0">
              <a:buNone/>
            </a:pPr>
            <a:r>
              <a:rPr lang="cs-CZ" sz="2400" dirty="0">
                <a:latin typeface="Comic Sans MS" panose="030F0702030302020204" pitchFamily="66" charset="0"/>
              </a:rPr>
              <a:t>To bylo tenkrát, když pejsek a kočička ještě spolu hospodařili; měli u lesa svůj malý domeček a tam spolu bydleli a chtěli všechno dělat tak, jak to dělají velcí lidé. Ale oni to vždycky tak neuměli, protože mají malé a nešikovné tlapičky a na těch tlapičkách nemají prsty, jako má člověk, jenom takové malé polštářky a na nich drápky. A tak nemohli dělat všechno tak, jak to dělají lidé, a do školy nechodili, protože škola není pro zvířátka, ba ne, to ne! Co myslíte? Ta je jen pro děti!</a:t>
            </a:r>
          </a:p>
        </p:txBody>
      </p:sp>
    </p:spTree>
    <p:extLst>
      <p:ext uri="{BB962C8B-B14F-4D97-AF65-F5344CB8AC3E}">
        <p14:creationId xmlns:p14="http://schemas.microsoft.com/office/powerpoint/2010/main" val="20993250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60648"/>
            <a:ext cx="6840760" cy="6480720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endParaRPr lang="cs-CZ" sz="2400" b="1" dirty="0" smtClean="0">
              <a:latin typeface="Comic Sans MS" panose="030F0702030302020204" pitchFamily="66" charset="0"/>
            </a:endParaRPr>
          </a:p>
          <a:p>
            <a:pPr marL="0" indent="0" algn="ctr">
              <a:buNone/>
            </a:pPr>
            <a:r>
              <a:rPr lang="cs-CZ" sz="2400" b="1" dirty="0" smtClean="0">
                <a:latin typeface="Comic Sans MS" panose="030F0702030302020204" pitchFamily="66" charset="0"/>
              </a:rPr>
              <a:t>Dášeňka </a:t>
            </a:r>
            <a:r>
              <a:rPr lang="cs-CZ" sz="2400" b="1" dirty="0">
                <a:latin typeface="Comic Sans MS" panose="030F0702030302020204" pitchFamily="66" charset="0"/>
              </a:rPr>
              <a:t>čili život štěněte</a:t>
            </a:r>
          </a:p>
          <a:p>
            <a:pPr marL="0" indent="0" algn="ctr">
              <a:buNone/>
            </a:pPr>
            <a:r>
              <a:rPr lang="cs-CZ" sz="2400" dirty="0" smtClean="0">
                <a:latin typeface="Comic Sans MS" panose="030F0702030302020204" pitchFamily="66" charset="0"/>
              </a:rPr>
              <a:t>(Karel Čapek)</a:t>
            </a:r>
            <a:endParaRPr lang="cs-CZ" sz="2400" dirty="0"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cs-CZ" sz="2400" dirty="0">
                <a:latin typeface="Comic Sans MS" panose="030F0702030302020204" pitchFamily="66" charset="0"/>
              </a:rPr>
              <a:t>Když se to narodilo, bylo to jenom takové bílé nic, do hrsti se to vešlo; ale </a:t>
            </a:r>
            <a:r>
              <a:rPr lang="cs-CZ" sz="2400" dirty="0" smtClean="0">
                <a:latin typeface="Comic Sans MS" panose="030F0702030302020204" pitchFamily="66" charset="0"/>
              </a:rPr>
              <a:t>až na </a:t>
            </a:r>
            <a:r>
              <a:rPr lang="cs-CZ" sz="2400" dirty="0">
                <a:latin typeface="Comic Sans MS" panose="030F0702030302020204" pitchFamily="66" charset="0"/>
              </a:rPr>
              <a:t>to mělo pár černých ušisek a vzadu ocásek, uznali jsme, že to je psisko, a protože jsme si přáli mít psí holčičku, dali jsme tomu jméno Dášeňka.</a:t>
            </a:r>
            <a:br>
              <a:rPr lang="cs-CZ" sz="2400" dirty="0">
                <a:latin typeface="Comic Sans MS" panose="030F0702030302020204" pitchFamily="66" charset="0"/>
              </a:rPr>
            </a:br>
            <a:r>
              <a:rPr lang="cs-CZ" sz="2400" dirty="0">
                <a:latin typeface="Comic Sans MS" panose="030F0702030302020204" pitchFamily="66" charset="0"/>
              </a:rPr>
              <a:t>Dokud to bylo bílé nic, bylo to slepé, bez očí, a co se nožiček týče, inu, mělo to dva páry čehosi, čemu se při dobré vůli mohlo říkat nožičky. Ale protože tu ta dobrá vůle byla, byly tu i nožičky, třebaže ještě za mnoho nestály; kdepak, stát se na nich nedalo, takové byly vratké a slaboučké, a s chůzí to byla, holenku, teprve potíž. 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804136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800" dirty="0" smtClean="0">
                <a:latin typeface="Segoe Script" panose="020B0504020000000003" pitchFamily="34" charset="0"/>
              </a:rPr>
              <a:t>KONTROLNÍ OTÁZKY:</a:t>
            </a:r>
            <a:endParaRPr lang="cs-CZ" sz="4800" dirty="0">
              <a:latin typeface="Segoe Script" panose="020B0504020000000003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09599" y="2420888"/>
            <a:ext cx="6347714" cy="3880773"/>
          </a:xfrm>
        </p:spPr>
        <p:txBody>
          <a:bodyPr>
            <a:normAutofit/>
          </a:bodyPr>
          <a:lstStyle/>
          <a:p>
            <a:r>
              <a:rPr lang="cs-CZ" sz="2800" dirty="0" smtClean="0">
                <a:latin typeface="Comic Sans MS" panose="030F0702030302020204" pitchFamily="66" charset="0"/>
              </a:rPr>
              <a:t>1) Kolik bylo sourozenců Čapkových?</a:t>
            </a:r>
          </a:p>
          <a:p>
            <a:r>
              <a:rPr lang="cs-CZ" sz="2800" dirty="0" smtClean="0">
                <a:latin typeface="Comic Sans MS" panose="030F0702030302020204" pitchFamily="66" charset="0"/>
              </a:rPr>
              <a:t>2) Jaké povolání vykonávali všichni sourozenci?</a:t>
            </a:r>
          </a:p>
          <a:p>
            <a:r>
              <a:rPr lang="cs-CZ" sz="2800" dirty="0" smtClean="0">
                <a:latin typeface="Comic Sans MS" panose="030F0702030302020204" pitchFamily="66" charset="0"/>
              </a:rPr>
              <a:t>3) Vzpomeň si alespoň</a:t>
            </a:r>
            <a:r>
              <a:rPr lang="cs-CZ" sz="2800" dirty="0">
                <a:latin typeface="Comic Sans MS" panose="030F0702030302020204" pitchFamily="66" charset="0"/>
              </a:rPr>
              <a:t> </a:t>
            </a:r>
            <a:r>
              <a:rPr lang="cs-CZ" sz="2800" dirty="0" smtClean="0">
                <a:latin typeface="Comic Sans MS" panose="030F0702030302020204" pitchFamily="66" charset="0"/>
              </a:rPr>
              <a:t>na jedno dílo Karla a na jedno dílo Josefa Čapka.</a:t>
            </a:r>
            <a:endParaRPr lang="cs-CZ" sz="2800" dirty="0">
              <a:latin typeface="Comic Sans MS" panose="030F0702030302020204" pitchFamily="66" charset="0"/>
            </a:endParaRPr>
          </a:p>
        </p:txBody>
      </p:sp>
      <p:pic>
        <p:nvPicPr>
          <p:cNvPr id="1026" name="Picture 2" descr="C:\Users\uživatel\AppData\Local\Microsoft\Windows\Temporary Internet Files\Content.IE5\MBNJE0WS\MC9000539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548680"/>
            <a:ext cx="1870843" cy="1835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90213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09599" y="188640"/>
            <a:ext cx="6347714" cy="6669360"/>
          </a:xfrm>
        </p:spPr>
        <p:txBody>
          <a:bodyPr>
            <a:normAutofit/>
          </a:bodyPr>
          <a:lstStyle/>
          <a:p>
            <a:r>
              <a:rPr lang="cs-CZ" dirty="0" smtClean="0"/>
              <a:t>Cit. 2014 – 01 – 05</a:t>
            </a:r>
          </a:p>
          <a:p>
            <a:pPr marL="0" indent="0">
              <a:buNone/>
            </a:pPr>
            <a:r>
              <a:rPr lang="cs-CZ" dirty="0" smtClean="0"/>
              <a:t>Textový materiál dostupný na:</a:t>
            </a:r>
          </a:p>
          <a:p>
            <a:pPr marL="0" indent="0">
              <a:buNone/>
            </a:pP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upload.wikimedia.org/wikipedia/commons/9/93/Karel_Josef_Capkovi_radio.jpg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5.1.2014 </a:t>
            </a:r>
            <a:r>
              <a:rPr lang="cs-CZ" dirty="0" smtClean="0"/>
              <a:t>– 18.10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54385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seta">
  <a:themeElements>
    <a:clrScheme name="Faseta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seta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seta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418</TotalTime>
  <Words>558</Words>
  <Application>Microsoft Office PowerPoint</Application>
  <PresentationFormat>Předvádění na obrazovce (4:3)</PresentationFormat>
  <Paragraphs>90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Faseta</vt:lpstr>
      <vt:lpstr>Prezentace aplikace PowerPoint</vt:lpstr>
      <vt:lpstr>Josef a Karel        Čapek</vt:lpstr>
      <vt:lpstr>BRATŘI</vt:lpstr>
      <vt:lpstr>RODINA</vt:lpstr>
      <vt:lpstr>SPOLEČNÁ DÍLA BRATRŮ </vt:lpstr>
      <vt:lpstr>JOSEF ČAPEK</vt:lpstr>
      <vt:lpstr>DÍLA:</vt:lpstr>
      <vt:lpstr>KAREL ČAPEK</vt:lpstr>
      <vt:lpstr>DÍLA:</vt:lpstr>
      <vt:lpstr>Ukázky:</vt:lpstr>
      <vt:lpstr>Prezentace aplikace PowerPoint</vt:lpstr>
      <vt:lpstr>KONTROLNÍ OTÁZKY: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62</cp:revision>
  <dcterms:created xsi:type="dcterms:W3CDTF">2012-10-04T17:02:39Z</dcterms:created>
  <dcterms:modified xsi:type="dcterms:W3CDTF">2014-09-01T15:38:02Z</dcterms:modified>
</cp:coreProperties>
</file>