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36" r:id="rId1"/>
  </p:sldMasterIdLst>
  <p:notesMasterIdLst>
    <p:notesMasterId r:id="rId15"/>
  </p:notesMasterIdLst>
  <p:sldIdLst>
    <p:sldId id="256" r:id="rId2"/>
    <p:sldId id="257" r:id="rId3"/>
    <p:sldId id="258" r:id="rId4"/>
    <p:sldId id="270" r:id="rId5"/>
    <p:sldId id="266" r:id="rId6"/>
    <p:sldId id="267" r:id="rId7"/>
    <p:sldId id="268" r:id="rId8"/>
    <p:sldId id="269" r:id="rId9"/>
    <p:sldId id="271" r:id="rId10"/>
    <p:sldId id="272" r:id="rId11"/>
    <p:sldId id="273" r:id="rId12"/>
    <p:sldId id="274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26" autoAdjust="0"/>
    <p:restoredTop sz="94671" autoAdjust="0"/>
  </p:normalViewPr>
  <p:slideViewPr>
    <p:cSldViewPr>
      <p:cViewPr>
        <p:scale>
          <a:sx n="77" d="100"/>
          <a:sy n="77" d="100"/>
        </p:scale>
        <p:origin x="-1194" y="-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t>14. 8. 2014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57350" y="4464028"/>
            <a:ext cx="6858000" cy="1194650"/>
          </a:xfrm>
        </p:spPr>
        <p:txBody>
          <a:bodyPr wrap="none" anchor="t">
            <a:normAutofit/>
          </a:bodyPr>
          <a:lstStyle>
            <a:lvl1pPr algn="r">
              <a:defRPr sz="7200" b="0" spc="-225">
                <a:gradFill flip="none" rotWithShape="1">
                  <a:gsLst>
                    <a:gs pos="0">
                      <a:schemeClr val="tx1"/>
                    </a:gs>
                    <a:gs pos="68000">
                      <a:srgbClr val="F1F1F1"/>
                    </a:gs>
                    <a:gs pos="100000">
                      <a:schemeClr val="bg1">
                        <a:lumMod val="11000"/>
                        <a:lumOff val="89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</a:defRPr>
            </a:lvl1pPr>
          </a:lstStyle>
          <a:p>
            <a:pPr lvl="0" algn="r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57349" y="3829878"/>
            <a:ext cx="6858000" cy="618523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</a:lstStyle>
          <a:p>
            <a:pPr marL="0" lvl="0" indent="0" algn="r">
              <a:buNone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14. 8. 2014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84126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14. 8. 2014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2289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640899" y="4464028"/>
            <a:ext cx="6858000" cy="1194650"/>
          </a:xfrm>
        </p:spPr>
        <p:txBody>
          <a:bodyPr wrap="none" anchor="t">
            <a:normAutofit/>
          </a:bodyPr>
          <a:lstStyle>
            <a:lvl1pPr algn="l">
              <a:defRPr sz="7200" b="0" spc="-225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32000"/>
                        <a:lumOff val="68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640899" y="3829878"/>
            <a:ext cx="6858000" cy="617822"/>
          </a:xfrm>
        </p:spPr>
        <p:txBody>
          <a:bodyPr anchor="b">
            <a:normAutofit/>
          </a:bodyPr>
          <a:lstStyle>
            <a:lvl1pPr marL="0" indent="0" algn="l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14. 8. 2014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7939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0000" y="1825625"/>
            <a:ext cx="3768912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39880" y="1825625"/>
            <a:ext cx="377547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14. 8. 2014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612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681163"/>
            <a:ext cx="3768912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000" y="2505075"/>
            <a:ext cx="3768912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39880" y="1681163"/>
            <a:ext cx="3776661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39880" y="2505075"/>
            <a:ext cx="377666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14. 8. 2014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27405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14. 8. 2014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55462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14. 8. 2014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0895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14. 8. 2014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4132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14. 8. 2014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45917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367161"/>
            <a:ext cx="7886700" cy="819355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29841" y="987426"/>
            <a:ext cx="7886700" cy="337973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5186516"/>
            <a:ext cx="7885509" cy="682472"/>
          </a:xfrm>
        </p:spPr>
        <p:txBody>
          <a:bodyPr/>
          <a:lstStyle>
            <a:lvl1pPr marL="0" indent="0">
              <a:buNone/>
              <a:defRPr sz="12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14. 8. 2014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19655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3534344"/>
          </a:xfrm>
        </p:spPr>
        <p:txBody>
          <a:bodyPr anchor="ctr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489399"/>
            <a:ext cx="7885509" cy="1501826"/>
          </a:xfrm>
        </p:spPr>
        <p:txBody>
          <a:bodyPr anchor="ctr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14. 8. 2014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3935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365125"/>
            <a:ext cx="6977064" cy="2992904"/>
          </a:xfrm>
        </p:spPr>
        <p:txBody>
          <a:bodyPr anchor="ctr"/>
          <a:lstStyle>
            <a:lvl1pPr>
              <a:defRPr sz="33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8650" y="4501729"/>
            <a:ext cx="7884318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14. 8. 2014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extBox 8"/>
          <p:cNvSpPr txBox="1"/>
          <p:nvPr/>
        </p:nvSpPr>
        <p:spPr>
          <a:xfrm>
            <a:off x="833283" y="786824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828359" y="2743200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461385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326968"/>
            <a:ext cx="7886700" cy="2511835"/>
          </a:xfrm>
        </p:spPr>
        <p:txBody>
          <a:bodyPr anchor="b">
            <a:normAutofit/>
          </a:bodyPr>
          <a:lstStyle>
            <a:lvl1pPr>
              <a:defRPr sz="405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850581"/>
            <a:ext cx="7885509" cy="1140644"/>
          </a:xfrm>
        </p:spPr>
        <p:txBody>
          <a:bodyPr anchor="t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14. 8. 2014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40655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002961" y="1885950"/>
            <a:ext cx="2210150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017598" y="2571750"/>
            <a:ext cx="21955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40996" y="1885950"/>
            <a:ext cx="220218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33081" y="2571750"/>
            <a:ext cx="2210096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71777" y="1885950"/>
            <a:ext cx="2199085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71777" y="2571750"/>
            <a:ext cx="2199085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14. 8. 2014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44573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99064" y="4297503"/>
            <a:ext cx="2205038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99064" y="2256354"/>
            <a:ext cx="220503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99064" y="4873766"/>
            <a:ext cx="220503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26748" y="4297503"/>
            <a:ext cx="2197894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256354"/>
            <a:ext cx="2197894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25733" y="4873765"/>
            <a:ext cx="2200805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53242" y="4297503"/>
            <a:ext cx="2199085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53241" y="2256354"/>
            <a:ext cx="219908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53148" y="4873763"/>
            <a:ext cx="220199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14. 8. 2014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45462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14. 8. 2014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8801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14. 8. 2014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0010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825625"/>
            <a:ext cx="767535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1D29385E-5342-4074-B21B-5568296DFC37}" type="datetimeFigureOut">
              <a:rPr lang="cs-CZ" smtClean="0"/>
              <a:t>14. 8. 2014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70113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37" r:id="rId1"/>
    <p:sldLayoutId id="2147484138" r:id="rId2"/>
    <p:sldLayoutId id="2147484139" r:id="rId3"/>
    <p:sldLayoutId id="2147484140" r:id="rId4"/>
    <p:sldLayoutId id="2147484141" r:id="rId5"/>
    <p:sldLayoutId id="2147484142" r:id="rId6"/>
    <p:sldLayoutId id="2147484143" r:id="rId7"/>
    <p:sldLayoutId id="2147484144" r:id="rId8"/>
    <p:sldLayoutId id="2147484145" r:id="rId9"/>
    <p:sldLayoutId id="2147484146" r:id="rId10"/>
    <p:sldLayoutId id="2147484147" r:id="rId11"/>
    <p:sldLayoutId id="2147484148" r:id="rId12"/>
    <p:sldLayoutId id="2147484149" r:id="rId13"/>
    <p:sldLayoutId id="2147484150" r:id="rId14"/>
    <p:sldLayoutId id="2147484151" r:id="rId15"/>
    <p:sldLayoutId id="2147484152" r:id="rId16"/>
    <p:sldLayoutId id="2147484153" r:id="rId17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4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7" Type="http://schemas.openxmlformats.org/officeDocument/2006/relationships/image" Target="../media/image28.WMF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WMF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10247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VY_12_INOVACE_486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Prezentace, výklad učiva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Podstatná</a:t>
                      </a:r>
                      <a:r>
                        <a:rPr lang="cs-CZ" sz="1400" baseline="0" dirty="0" smtClean="0"/>
                        <a:t> jména – pád, číslo, rod ( shrnutí )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Ucelení vědomostí z</a:t>
                      </a:r>
                      <a:r>
                        <a:rPr lang="cs-CZ" sz="1400" baseline="0" dirty="0" smtClean="0"/>
                        <a:t> oblasti podstatných jmen. Žáci si zopakují a utřídí znalosti o </a:t>
                      </a:r>
                      <a:r>
                        <a:rPr lang="cs-CZ" sz="1400" baseline="0" smtClean="0"/>
                        <a:t>kategoriích podstatných jmen.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11.1.2014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14.1.2014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924944"/>
            <a:ext cx="7680960" cy="137160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6000" dirty="0" smtClean="0">
                <a:solidFill>
                  <a:schemeClr val="tx1"/>
                </a:solidFill>
                <a:latin typeface="Comic Sans MS" panose="030F0702030302020204" pitchFamily="66" charset="0"/>
              </a:rPr>
              <a:t>PODSTATNÁ JMÉNA</a:t>
            </a:r>
            <a:endParaRPr lang="cs-CZ" sz="6000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6075" y="-5162"/>
            <a:ext cx="2743200" cy="27432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39424"/>
            <a:ext cx="2813883" cy="283569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296544"/>
            <a:ext cx="1060999" cy="263182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9882" y="5099802"/>
            <a:ext cx="1828571" cy="1828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29615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0000" y="72274"/>
            <a:ext cx="7675350" cy="678572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</a:t>
            </a:r>
            <a:r>
              <a:rPr lang="cs-CZ" sz="5400" u="sng" dirty="0" smtClean="0">
                <a:solidFill>
                  <a:schemeClr val="tx1"/>
                </a:solidFill>
              </a:rPr>
              <a:t>Co už známe</a:t>
            </a:r>
          </a:p>
          <a:p>
            <a:pPr marL="0" indent="0">
              <a:buNone/>
            </a:pPr>
            <a:r>
              <a:rPr lang="cs-CZ" sz="4400" dirty="0">
                <a:solidFill>
                  <a:schemeClr val="tx1"/>
                </a:solidFill>
              </a:rPr>
              <a:t> </a:t>
            </a:r>
            <a:r>
              <a:rPr lang="cs-CZ" sz="4400" dirty="0" smtClean="0">
                <a:solidFill>
                  <a:schemeClr val="tx1"/>
                </a:solidFill>
              </a:rPr>
              <a:t>           </a:t>
            </a:r>
          </a:p>
          <a:p>
            <a:pPr marL="0" indent="0">
              <a:buNone/>
            </a:pPr>
            <a:r>
              <a:rPr lang="cs-CZ" sz="4400" dirty="0">
                <a:solidFill>
                  <a:schemeClr val="tx1"/>
                </a:solidFill>
              </a:rPr>
              <a:t> </a:t>
            </a:r>
            <a:r>
              <a:rPr lang="cs-CZ" sz="4400" dirty="0" smtClean="0">
                <a:solidFill>
                  <a:schemeClr val="tx1"/>
                </a:solidFill>
              </a:rPr>
              <a:t>          </a:t>
            </a:r>
            <a:r>
              <a:rPr lang="cs-CZ" sz="4400" u="sng" dirty="0" smtClean="0">
                <a:solidFill>
                  <a:schemeClr val="tx1"/>
                </a:solidFill>
              </a:rPr>
              <a:t>ohebný</a:t>
            </a:r>
            <a:r>
              <a:rPr lang="cs-CZ" sz="4400" dirty="0" smtClean="0">
                <a:solidFill>
                  <a:schemeClr val="tx1"/>
                </a:solidFill>
              </a:rPr>
              <a:t> slovní druh</a:t>
            </a:r>
          </a:p>
          <a:p>
            <a:pPr marL="0" indent="0">
              <a:buNone/>
            </a:pPr>
            <a:endParaRPr lang="cs-CZ" sz="44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4400" dirty="0" smtClean="0">
                <a:solidFill>
                  <a:schemeClr val="tx1"/>
                </a:solidFill>
              </a:rPr>
              <a:t>            značíme je číslem 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</a:t>
            </a:r>
            <a:r>
              <a:rPr lang="cs-CZ" sz="4400" dirty="0" smtClean="0">
                <a:solidFill>
                  <a:schemeClr val="tx1"/>
                </a:solidFill>
              </a:rPr>
              <a:t>ukazujeme na ně – </a:t>
            </a:r>
          </a:p>
          <a:p>
            <a:pPr marL="685800" lvl="2" indent="0">
              <a:buNone/>
            </a:pPr>
            <a:r>
              <a:rPr lang="cs-CZ" sz="3600" dirty="0">
                <a:solidFill>
                  <a:schemeClr val="tx1"/>
                </a:solidFill>
              </a:rPr>
              <a:t>	</a:t>
            </a:r>
            <a:r>
              <a:rPr lang="cs-CZ" sz="3600" dirty="0" smtClean="0">
                <a:solidFill>
                  <a:schemeClr val="tx1"/>
                </a:solidFill>
              </a:rPr>
              <a:t>	</a:t>
            </a:r>
            <a:r>
              <a:rPr lang="cs-CZ" sz="5400" u="sng" dirty="0" smtClean="0">
                <a:solidFill>
                  <a:schemeClr val="tx1"/>
                </a:solidFill>
              </a:rPr>
              <a:t>TEN,  TA, TO</a:t>
            </a:r>
            <a:endParaRPr lang="cs-CZ" sz="5400" u="sng" dirty="0">
              <a:solidFill>
                <a:schemeClr val="tx1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840000" y="2104755"/>
            <a:ext cx="1512168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840000" y="3549670"/>
            <a:ext cx="1512168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6" y="2624158"/>
            <a:ext cx="1841500" cy="185102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72274"/>
            <a:ext cx="1946298" cy="2032481"/>
          </a:xfrm>
          <a:prstGeom prst="rect">
            <a:avLst/>
          </a:prstGeom>
        </p:spPr>
      </p:pic>
      <p:sp>
        <p:nvSpPr>
          <p:cNvPr id="21" name="Šipka doprava 20"/>
          <p:cNvSpPr/>
          <p:nvPr/>
        </p:nvSpPr>
        <p:spPr>
          <a:xfrm>
            <a:off x="840000" y="5035939"/>
            <a:ext cx="1512168" cy="52766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15500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2708920"/>
            <a:ext cx="7675350" cy="95530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6000" u="sng" dirty="0" smtClean="0">
                <a:solidFill>
                  <a:schemeClr val="tx1"/>
                </a:solidFill>
              </a:rPr>
              <a:t>Co ještě neznáme</a:t>
            </a:r>
            <a:endParaRPr lang="cs-CZ" sz="6000" u="sng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60647"/>
            <a:ext cx="2071948" cy="244827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4124370"/>
            <a:ext cx="2737682" cy="2711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8430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u="sng" dirty="0" smtClean="0">
                <a:solidFill>
                  <a:schemeClr val="tx1"/>
                </a:solidFill>
              </a:rPr>
              <a:t>PÁDY</a:t>
            </a:r>
            <a:endParaRPr lang="cs-CZ" sz="6600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3600" dirty="0" smtClean="0">
                <a:solidFill>
                  <a:schemeClr val="tx1"/>
                </a:solidFill>
              </a:rPr>
              <a:t>pád – KDO, CO</a:t>
            </a:r>
          </a:p>
          <a:p>
            <a:pPr marL="457200" indent="-457200">
              <a:buAutoNum type="arabicPeriod"/>
            </a:pPr>
            <a:r>
              <a:rPr lang="cs-CZ" sz="3600" dirty="0">
                <a:solidFill>
                  <a:schemeClr val="tx1"/>
                </a:solidFill>
              </a:rPr>
              <a:t>p</a:t>
            </a:r>
            <a:r>
              <a:rPr lang="cs-CZ" sz="3600" dirty="0" smtClean="0">
                <a:solidFill>
                  <a:schemeClr val="tx1"/>
                </a:solidFill>
              </a:rPr>
              <a:t>ád – (bez) KOHO, ČEHO</a:t>
            </a:r>
          </a:p>
          <a:p>
            <a:pPr marL="457200" indent="-457200">
              <a:buAutoNum type="arabicPeriod"/>
            </a:pPr>
            <a:r>
              <a:rPr lang="cs-CZ" sz="3600" dirty="0">
                <a:solidFill>
                  <a:schemeClr val="tx1"/>
                </a:solidFill>
              </a:rPr>
              <a:t>p</a:t>
            </a:r>
            <a:r>
              <a:rPr lang="cs-CZ" sz="3600" dirty="0" smtClean="0">
                <a:solidFill>
                  <a:schemeClr val="tx1"/>
                </a:solidFill>
              </a:rPr>
              <a:t>ád – (ke) KOMU, ČEMU</a:t>
            </a:r>
          </a:p>
          <a:p>
            <a:pPr marL="457200" indent="-457200">
              <a:buAutoNum type="arabicPeriod"/>
            </a:pPr>
            <a:r>
              <a:rPr lang="cs-CZ" sz="3600" dirty="0">
                <a:solidFill>
                  <a:schemeClr val="tx1"/>
                </a:solidFill>
              </a:rPr>
              <a:t>p</a:t>
            </a:r>
            <a:r>
              <a:rPr lang="cs-CZ" sz="3600" dirty="0" smtClean="0">
                <a:solidFill>
                  <a:schemeClr val="tx1"/>
                </a:solidFill>
              </a:rPr>
              <a:t>ád – (vidím) KOHO, CO</a:t>
            </a:r>
          </a:p>
          <a:p>
            <a:pPr marL="457200" indent="-457200">
              <a:buAutoNum type="arabicPeriod"/>
            </a:pPr>
            <a:r>
              <a:rPr lang="cs-CZ" sz="3600" dirty="0">
                <a:solidFill>
                  <a:schemeClr val="tx1"/>
                </a:solidFill>
              </a:rPr>
              <a:t>p</a:t>
            </a:r>
            <a:r>
              <a:rPr lang="cs-CZ" sz="3600" dirty="0" smtClean="0">
                <a:solidFill>
                  <a:schemeClr val="tx1"/>
                </a:solidFill>
              </a:rPr>
              <a:t>ád – oslovujeme, voláme</a:t>
            </a:r>
          </a:p>
          <a:p>
            <a:pPr marL="457200" indent="-457200">
              <a:buAutoNum type="arabicPeriod"/>
            </a:pPr>
            <a:r>
              <a:rPr lang="cs-CZ" sz="3600" dirty="0">
                <a:solidFill>
                  <a:schemeClr val="tx1"/>
                </a:solidFill>
              </a:rPr>
              <a:t>p</a:t>
            </a:r>
            <a:r>
              <a:rPr lang="cs-CZ" sz="3600" dirty="0" smtClean="0">
                <a:solidFill>
                  <a:schemeClr val="tx1"/>
                </a:solidFill>
              </a:rPr>
              <a:t>ád – (o) KOM, ČEM</a:t>
            </a:r>
          </a:p>
          <a:p>
            <a:pPr marL="457200" indent="-457200">
              <a:buAutoNum type="arabicPeriod"/>
            </a:pPr>
            <a:r>
              <a:rPr lang="cs-CZ" sz="3600" dirty="0">
                <a:solidFill>
                  <a:schemeClr val="tx1"/>
                </a:solidFill>
              </a:rPr>
              <a:t>p</a:t>
            </a:r>
            <a:r>
              <a:rPr lang="cs-CZ" sz="3600" dirty="0" smtClean="0">
                <a:solidFill>
                  <a:schemeClr val="tx1"/>
                </a:solidFill>
              </a:rPr>
              <a:t>ád – (s) KÝM, ČÍM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365126"/>
            <a:ext cx="2463249" cy="23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0342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u="sng" dirty="0" smtClean="0">
                <a:solidFill>
                  <a:schemeClr val="tx1"/>
                </a:solidFill>
              </a:rPr>
              <a:t>ČÍSLO</a:t>
            </a:r>
            <a:endParaRPr lang="cs-CZ" sz="6600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</a:t>
            </a:r>
            <a:r>
              <a:rPr lang="cs-CZ" sz="4000" dirty="0" smtClean="0">
                <a:solidFill>
                  <a:schemeClr val="tx1"/>
                </a:solidFill>
              </a:rPr>
              <a:t>JEDNOTNÉ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tx1"/>
                </a:solidFill>
              </a:rPr>
              <a:t> - jedna věc – jedna jahoda</a:t>
            </a:r>
            <a:endParaRPr lang="cs-CZ" sz="40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40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chemeClr val="tx1"/>
                </a:solidFill>
              </a:rPr>
              <a:t>		MNOŽNÉ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tx1"/>
                </a:solidFill>
              </a:rPr>
              <a:t>- </a:t>
            </a:r>
            <a:r>
              <a:rPr lang="cs-CZ" sz="4000" dirty="0">
                <a:solidFill>
                  <a:schemeClr val="tx1"/>
                </a:solidFill>
              </a:rPr>
              <a:t>v</a:t>
            </a:r>
            <a:r>
              <a:rPr lang="cs-CZ" sz="4000" dirty="0" smtClean="0">
                <a:solidFill>
                  <a:schemeClr val="tx1"/>
                </a:solidFill>
              </a:rPr>
              <a:t>íce věcí – 4 jahody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1096717" y="1828357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1073459" y="375897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6" y="1845543"/>
            <a:ext cx="1296144" cy="162057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3600" y="4437112"/>
            <a:ext cx="1828800" cy="1535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42905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ROD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4800" dirty="0" smtClean="0">
                <a:solidFill>
                  <a:schemeClr val="tx1"/>
                </a:solidFill>
              </a:rPr>
              <a:t> Vždy musíš slovo převést do </a:t>
            </a:r>
            <a:r>
              <a:rPr lang="cs-CZ" sz="4800" u="sng" dirty="0" smtClean="0">
                <a:solidFill>
                  <a:schemeClr val="tx1"/>
                </a:solidFill>
              </a:rPr>
              <a:t>jednotného</a:t>
            </a:r>
            <a:r>
              <a:rPr lang="cs-CZ" sz="4800" dirty="0" smtClean="0">
                <a:solidFill>
                  <a:schemeClr val="tx1"/>
                </a:solidFill>
              </a:rPr>
              <a:t> čísla !</a:t>
            </a:r>
          </a:p>
          <a:p>
            <a:endParaRPr lang="cs-CZ" sz="4800" dirty="0" smtClean="0">
              <a:solidFill>
                <a:schemeClr val="tx1"/>
              </a:solidFill>
            </a:endParaRPr>
          </a:p>
          <a:p>
            <a:r>
              <a:rPr lang="cs-CZ" sz="4800" dirty="0" smtClean="0">
                <a:solidFill>
                  <a:schemeClr val="tx1"/>
                </a:solidFill>
              </a:rPr>
              <a:t>MUŽSKÝ – ukazujeme TEN</a:t>
            </a:r>
          </a:p>
          <a:p>
            <a:endParaRPr lang="cs-CZ" sz="4800" dirty="0" smtClean="0">
              <a:solidFill>
                <a:schemeClr val="tx1"/>
              </a:solidFill>
            </a:endParaRPr>
          </a:p>
          <a:p>
            <a:r>
              <a:rPr lang="cs-CZ" sz="4800" dirty="0" smtClean="0">
                <a:solidFill>
                  <a:schemeClr val="tx1"/>
                </a:solidFill>
              </a:rPr>
              <a:t>ŽENSKÝ – ukazujeme TA</a:t>
            </a:r>
          </a:p>
          <a:p>
            <a:endParaRPr lang="cs-CZ" sz="4800" dirty="0">
              <a:solidFill>
                <a:schemeClr val="tx1"/>
              </a:solidFill>
            </a:endParaRPr>
          </a:p>
          <a:p>
            <a:r>
              <a:rPr lang="cs-CZ" sz="4800" dirty="0" smtClean="0">
                <a:solidFill>
                  <a:schemeClr val="tx1"/>
                </a:solidFill>
              </a:rPr>
              <a:t>STŘEDNÍ – ukazujeme TO</a:t>
            </a:r>
            <a:endParaRPr lang="cs-CZ" sz="4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8027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0000" y="260648"/>
            <a:ext cx="7675350" cy="59163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u="sng" dirty="0" smtClean="0">
                <a:solidFill>
                  <a:schemeClr val="tx1"/>
                </a:solidFill>
              </a:rPr>
              <a:t>Mužský rod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tx1"/>
                </a:solidFill>
              </a:rPr>
              <a:t>Ten kluk</a:t>
            </a:r>
          </a:p>
          <a:p>
            <a:pPr marL="0" indent="0">
              <a:buNone/>
            </a:pPr>
            <a:endParaRPr lang="cs-CZ" sz="40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40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chemeClr val="tx1"/>
                </a:solidFill>
              </a:rPr>
              <a:t>Ten nůž</a:t>
            </a:r>
          </a:p>
          <a:p>
            <a:pPr marL="0" indent="0">
              <a:buNone/>
            </a:pPr>
            <a:endParaRPr lang="cs-CZ" sz="40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40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chemeClr val="tx1"/>
                </a:solidFill>
              </a:rPr>
              <a:t>Ten páv  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9520" y="374784"/>
            <a:ext cx="1368152" cy="2052228"/>
          </a:xfrm>
          <a:prstGeom prst="rect">
            <a:avLst/>
          </a:prstGeom>
        </p:spPr>
      </p:pic>
      <p:sp>
        <p:nvSpPr>
          <p:cNvPr id="5" name="Šipka doprava 4"/>
          <p:cNvSpPr/>
          <p:nvPr/>
        </p:nvSpPr>
        <p:spPr>
          <a:xfrm>
            <a:off x="3347864" y="105273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6934" y="2427012"/>
            <a:ext cx="1612738" cy="226084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1402" y="4160838"/>
            <a:ext cx="1460500" cy="2016125"/>
          </a:xfrm>
          <a:prstGeom prst="rect">
            <a:avLst/>
          </a:prstGeom>
        </p:spPr>
      </p:pic>
      <p:sp>
        <p:nvSpPr>
          <p:cNvPr id="8" name="Šipka doprava 7"/>
          <p:cNvSpPr/>
          <p:nvPr/>
        </p:nvSpPr>
        <p:spPr>
          <a:xfrm>
            <a:off x="2771800" y="307280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3261004" y="509287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9367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0000" y="260648"/>
            <a:ext cx="7675350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u="sng" dirty="0" smtClean="0">
                <a:solidFill>
                  <a:schemeClr val="tx1"/>
                </a:solidFill>
              </a:rPr>
              <a:t>Ženský rod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chemeClr val="tx1"/>
                </a:solidFill>
              </a:rPr>
              <a:t>Ta dívka</a:t>
            </a:r>
          </a:p>
          <a:p>
            <a:pPr marL="0" indent="0">
              <a:buNone/>
            </a:pPr>
            <a:endParaRPr lang="cs-CZ" sz="40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40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chemeClr val="tx1"/>
                </a:solidFill>
              </a:rPr>
              <a:t>Ta motorka</a:t>
            </a:r>
          </a:p>
          <a:p>
            <a:pPr marL="0" indent="0">
              <a:buNone/>
            </a:pPr>
            <a:endParaRPr lang="cs-CZ" sz="40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40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chemeClr val="tx1"/>
                </a:solidFill>
              </a:rPr>
              <a:t>Ta kniha 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332656"/>
            <a:ext cx="3350709" cy="223380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0307" y="1985392"/>
            <a:ext cx="2743200" cy="27432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0608" y="4365104"/>
            <a:ext cx="2342597" cy="1741454"/>
          </a:xfrm>
          <a:prstGeom prst="rect">
            <a:avLst/>
          </a:prstGeom>
        </p:spPr>
      </p:pic>
      <p:sp>
        <p:nvSpPr>
          <p:cNvPr id="11" name="Šipka doprava 10"/>
          <p:cNvSpPr/>
          <p:nvPr/>
        </p:nvSpPr>
        <p:spPr>
          <a:xfrm>
            <a:off x="3203848" y="105273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3699267" y="299695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3347864" y="499351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3231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0000" y="260648"/>
            <a:ext cx="7675350" cy="63367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u="sng" dirty="0" smtClean="0">
                <a:solidFill>
                  <a:schemeClr val="tx1"/>
                </a:solidFill>
              </a:rPr>
              <a:t>Střední rod</a:t>
            </a:r>
          </a:p>
          <a:p>
            <a:pPr marL="0" indent="0">
              <a:buNone/>
            </a:pPr>
            <a:endParaRPr lang="cs-CZ" sz="4400" u="sng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chemeClr val="tx1"/>
                </a:solidFill>
              </a:rPr>
              <a:t>To auto</a:t>
            </a:r>
          </a:p>
          <a:p>
            <a:pPr marL="0" indent="0">
              <a:buNone/>
            </a:pPr>
            <a:endParaRPr lang="cs-CZ" sz="40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40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chemeClr val="tx1"/>
                </a:solidFill>
              </a:rPr>
              <a:t>To pero</a:t>
            </a:r>
          </a:p>
          <a:p>
            <a:pPr marL="0" indent="0">
              <a:buNone/>
            </a:pPr>
            <a:endParaRPr lang="cs-CZ" sz="40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40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chemeClr val="tx1"/>
                </a:solidFill>
              </a:rPr>
              <a:t>To okno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4473" y="1235151"/>
            <a:ext cx="3435373" cy="14737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5" y="2492896"/>
            <a:ext cx="1872208" cy="187220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4499053"/>
            <a:ext cx="1766533" cy="2247592"/>
          </a:xfrm>
          <a:prstGeom prst="rect">
            <a:avLst/>
          </a:prstGeom>
        </p:spPr>
      </p:pic>
      <p:sp>
        <p:nvSpPr>
          <p:cNvPr id="7" name="Šipka doprava 6"/>
          <p:cNvSpPr/>
          <p:nvPr/>
        </p:nvSpPr>
        <p:spPr>
          <a:xfrm>
            <a:off x="2915816" y="1729719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3681850" y="3694327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3207205" y="570098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3455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Cvičení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1) Urči rod obrázků.</a:t>
            </a:r>
          </a:p>
          <a:p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2708920"/>
            <a:ext cx="1547367" cy="193468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1280" y="2565242"/>
            <a:ext cx="3246864" cy="216373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786" y="5013176"/>
            <a:ext cx="2621280" cy="175991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3729" y="2500771"/>
            <a:ext cx="2987824" cy="214283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1587" y="5151573"/>
            <a:ext cx="1814170" cy="111739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4155" y="5036944"/>
            <a:ext cx="1826971" cy="1364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87762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0000" y="404664"/>
            <a:ext cx="7675350" cy="6264696"/>
          </a:xfrm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tx1"/>
                </a:solidFill>
              </a:rPr>
              <a:t>2) Urči číslo podstatných jmen.</a:t>
            </a:r>
          </a:p>
          <a:p>
            <a:endParaRPr lang="cs-CZ" sz="44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chemeClr val="tx1"/>
                </a:solidFill>
              </a:rPr>
              <a:t>okna, obrazy, dívky, prádlo, žraloci, tužka, papír, hrnky, minerálky, lampičky, zrcadlo, sešit, učebnice, míč, letadlo, kolo, tramvaj, trolejbus, metro, semafor, loď</a:t>
            </a:r>
          </a:p>
          <a:p>
            <a:pPr marL="0" indent="0">
              <a:buNone/>
            </a:pPr>
            <a:endParaRPr lang="cs-CZ" sz="4000" dirty="0" smtClean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4437112"/>
            <a:ext cx="2184942" cy="18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9024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0000" y="404664"/>
            <a:ext cx="7675350" cy="57722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</a:t>
            </a:r>
            <a:r>
              <a:rPr lang="cs-CZ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.: 2014-01-11</a:t>
            </a:r>
          </a:p>
          <a:p>
            <a:pPr marL="0" indent="0">
              <a:buNone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Obrazový materiál – online klipart</a:t>
            </a:r>
          </a:p>
          <a:p>
            <a:pPr marL="0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11.1.2014    16.05-16.24</a:t>
            </a: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9161497"/>
      </p:ext>
    </p:extLst>
  </p:cSld>
  <p:clrMapOvr>
    <a:masterClrMapping/>
  </p:clrMapOvr>
</p:sld>
</file>

<file path=ppt/theme/theme1.xml><?xml version="1.0" encoding="utf-8"?>
<a:theme xmlns:a="http://schemas.openxmlformats.org/drawingml/2006/main" name="Hloubka">
  <a:themeElements>
    <a:clrScheme name="Oranžová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Gill Sans MT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loubk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Depth" id="{7BEAFC2A-325C-49C4-AC08-2B765DA903F9}" vid="{C473073F-34A4-486A-BBA1-2A70AE921EB6}"/>
    </a:ext>
  </a:ext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Hloubka</Template>
  <TotalTime>437</TotalTime>
  <Words>307</Words>
  <Application>Microsoft Office PowerPoint</Application>
  <PresentationFormat>Předvádění na obrazovce (4:3)</PresentationFormat>
  <Paragraphs>96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Hloubka</vt:lpstr>
      <vt:lpstr>Prezentace aplikace PowerPoint</vt:lpstr>
      <vt:lpstr>PODSTATNÁ JMÉNA</vt:lpstr>
      <vt:lpstr>Prezentace aplikace PowerPoint</vt:lpstr>
      <vt:lpstr>Prezentace aplikace PowerPoint</vt:lpstr>
      <vt:lpstr>PÁDY</vt:lpstr>
      <vt:lpstr>ČÍSLO</vt:lpstr>
      <vt:lpstr>ROD</vt:lpstr>
      <vt:lpstr>Prezentace aplikace PowerPoint</vt:lpstr>
      <vt:lpstr>Prezentace aplikace PowerPoint</vt:lpstr>
      <vt:lpstr>Prezentace aplikace PowerPoint</vt:lpstr>
      <vt:lpstr>Cvičení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Zuzana Kadulová</cp:lastModifiedBy>
  <cp:revision>58</cp:revision>
  <dcterms:created xsi:type="dcterms:W3CDTF">2012-10-04T17:02:39Z</dcterms:created>
  <dcterms:modified xsi:type="dcterms:W3CDTF">2014-08-14T17:33:39Z</dcterms:modified>
</cp:coreProperties>
</file>