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0" r:id="rId1"/>
  </p:sldMasterIdLst>
  <p:notesMasterIdLst>
    <p:notesMasterId r:id="rId18"/>
  </p:notes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2" r:id="rId10"/>
    <p:sldId id="271" r:id="rId11"/>
    <p:sldId id="259" r:id="rId12"/>
    <p:sldId id="273" r:id="rId13"/>
    <p:sldId id="260" r:id="rId14"/>
    <p:sldId id="261" r:id="rId15"/>
    <p:sldId id="262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31" y="1449146"/>
            <a:ext cx="7526338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8831" y="5280847"/>
            <a:ext cx="7526338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07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997" y="2222287"/>
            <a:ext cx="7524003" cy="363651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28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0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2951396"/>
            <a:ext cx="7526337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4863" y="5281200"/>
            <a:ext cx="7526337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00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996" y="2222287"/>
            <a:ext cx="3670723" cy="363876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0" y="2222287"/>
            <a:ext cx="3670720" cy="363876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877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6" y="2174875"/>
            <a:ext cx="367072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9996" y="2751137"/>
            <a:ext cx="3687391" cy="3109913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2174875"/>
            <a:ext cx="3670720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751137"/>
            <a:ext cx="3670720" cy="3109913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133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20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264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804863" y="446086"/>
            <a:ext cx="2660650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46088"/>
            <a:ext cx="2660650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4" y="446087"/>
            <a:ext cx="4689475" cy="541496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2260737"/>
            <a:ext cx="2660650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721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996" y="727521"/>
            <a:ext cx="350154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4573588" y="0"/>
            <a:ext cx="4570412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9996" y="2344684"/>
            <a:ext cx="350154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914357" y="6041361"/>
            <a:ext cx="732659" cy="365125"/>
          </a:xfrm>
        </p:spPr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2797" y="6041361"/>
            <a:ext cx="247156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647017" y="5915887"/>
            <a:ext cx="796616" cy="490599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02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800600"/>
            <a:ext cx="752633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9144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5367338"/>
            <a:ext cx="7526337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31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485107" y="1338479"/>
            <a:ext cx="4749312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573" y="1495525"/>
            <a:ext cx="442038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1226" y="4700702"/>
            <a:ext cx="4418727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5398884" y="1338479"/>
            <a:ext cx="3302316" cy="4075464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04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855663" y="2286585"/>
            <a:ext cx="3671336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017816" y="2435956"/>
            <a:ext cx="328689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4616450" y="2286000"/>
            <a:ext cx="3671888" cy="2300288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057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28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5752238" y="446089"/>
            <a:ext cx="3391762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AutoShape 4"/>
          <p:cNvSpPr>
            <a:spLocks noChangeAspect="1" noChangeArrowheads="1" noTextEdit="1"/>
          </p:cNvSpPr>
          <p:nvPr/>
        </p:nvSpPr>
        <p:spPr bwMode="auto">
          <a:xfrm>
            <a:off x="5233988" y="0"/>
            <a:ext cx="3910012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37655" y="586171"/>
            <a:ext cx="1701800" cy="513479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4862" y="446089"/>
            <a:ext cx="4947376" cy="5414962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402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9997" y="447188"/>
            <a:ext cx="7524003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7" y="2184400"/>
            <a:ext cx="7524003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2797" y="6041361"/>
            <a:ext cx="6289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1422" y="6041361"/>
            <a:ext cx="993161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04584" y="5915887"/>
            <a:ext cx="796616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0728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31" r:id="rId1"/>
    <p:sldLayoutId id="2147484132" r:id="rId2"/>
    <p:sldLayoutId id="2147484133" r:id="rId3"/>
    <p:sldLayoutId id="2147484134" r:id="rId4"/>
    <p:sldLayoutId id="2147484135" r:id="rId5"/>
    <p:sldLayoutId id="2147484136" r:id="rId6"/>
    <p:sldLayoutId id="2147484137" r:id="rId7"/>
    <p:sldLayoutId id="2147484138" r:id="rId8"/>
    <p:sldLayoutId id="2147484139" r:id="rId9"/>
    <p:sldLayoutId id="2147484140" r:id="rId10"/>
    <p:sldLayoutId id="2147484141" r:id="rId11"/>
    <p:sldLayoutId id="2147484142" r:id="rId12"/>
    <p:sldLayoutId id="2147484143" r:id="rId13"/>
    <p:sldLayoutId id="2147484144" r:id="rId14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1.staticflickr.com/1/34/70560357_ed641da851_z.jpg?zz=1" TargetMode="External"/><Relationship Id="rId2" Type="http://schemas.openxmlformats.org/officeDocument/2006/relationships/hyperlink" Target="http://upload.wikimedia.org/wikipedia/commons/thumb/d/d1/Milo%C5%A1_Zeman_2013.JPG/640px-Milo%C5%A1_Zeman_201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a/Ostrzyce-nazwa_ulicy.JPG" TargetMode="External"/><Relationship Id="rId5" Type="http://schemas.openxmlformats.org/officeDocument/2006/relationships/hyperlink" Target="http://upload.wikimedia.org/wikipedia/commons/8/8a/New_%C5%A0koda_logo-2.jpg" TargetMode="External"/><Relationship Id="rId4" Type="http://schemas.openxmlformats.org/officeDocument/2006/relationships/hyperlink" Target="http://upload.wikimedia.org/wikipedia/commons/thumb/3/33/Z%C3%A1kladn%C3%AD_mapka_%C4%8Ceska.PNG/800px-Z%C3%A1kladn%C3%AD_mapka_%C4%8Ceska.PN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%C3%A1j_ve_Slezsk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095350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VY_12_INOVACE_490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Podstatná</a:t>
                      </a:r>
                      <a:r>
                        <a:rPr lang="cs-CZ" sz="1400" baseline="0" dirty="0" smtClean="0"/>
                        <a:t> jména vlastní a obecná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</a:t>
                      </a:r>
                      <a:r>
                        <a:rPr lang="cs-CZ" sz="1400" baseline="0" dirty="0" smtClean="0"/>
                        <a:t> s dělením podstatných jmen a jejich gramatikou. Třídí a podtrhávají daná podstatná jména podle pokynů.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10.1.2014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13.1.2014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47188"/>
            <a:ext cx="8424935" cy="1325628"/>
          </a:xfrm>
        </p:spPr>
        <p:txBody>
          <a:bodyPr/>
          <a:lstStyle/>
          <a:p>
            <a:r>
              <a:rPr lang="cs-CZ" sz="5400" u="sng" dirty="0" smtClean="0"/>
              <a:t>Podstatná jména vlastní a obecná</a:t>
            </a:r>
            <a:endParaRPr lang="cs-CZ" sz="5400" u="sng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420888"/>
            <a:ext cx="4608512" cy="4067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917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/>
              <a:t>Vlastní podstatná jména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9996" y="27725"/>
            <a:ext cx="7524003" cy="589958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</a:t>
            </a:r>
            <a:r>
              <a:rPr lang="cs-CZ" sz="2800" dirty="0" smtClean="0"/>
              <a:t>označují určitou </a:t>
            </a:r>
            <a:r>
              <a:rPr lang="cs-CZ" sz="2800" u="sng" dirty="0" smtClean="0"/>
              <a:t>osobu</a:t>
            </a:r>
            <a:r>
              <a:rPr lang="cs-CZ" sz="2800" dirty="0" smtClean="0"/>
              <a:t> – </a:t>
            </a:r>
            <a:r>
              <a:rPr lang="cs-CZ" sz="2800" dirty="0" err="1" smtClean="0"/>
              <a:t>Harry</a:t>
            </a:r>
            <a:r>
              <a:rPr lang="cs-CZ" sz="2800" dirty="0" smtClean="0"/>
              <a:t> </a:t>
            </a:r>
            <a:r>
              <a:rPr lang="cs-CZ" sz="2800" dirty="0" err="1" smtClean="0"/>
              <a:t>Potter</a:t>
            </a:r>
            <a:r>
              <a:rPr lang="cs-CZ" sz="2800" dirty="0" smtClean="0"/>
              <a:t>, Miloš Zeman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pic>
        <p:nvPicPr>
          <p:cNvPr id="4" name="Picture 2" descr="http://upload.wikimedia.org/wikipedia/commons/thumb/d/d1/Milo%C5%A1_Zeman_2013.JPG/640px-Milo%C5%A1_Zeman_20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87377"/>
            <a:ext cx="2808312" cy="347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c1.staticflickr.com/1/34/70560357_ed641da851_z.jpg?zz=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875115"/>
            <a:ext cx="3888432" cy="3821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728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/>
              <a:t>Vlastní podstatná jména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6471" y="1196752"/>
            <a:ext cx="7524003" cy="3636510"/>
          </a:xfrm>
        </p:spPr>
        <p:txBody>
          <a:bodyPr/>
          <a:lstStyle/>
          <a:p>
            <a:r>
              <a:rPr lang="cs-CZ" sz="2800" dirty="0" smtClean="0"/>
              <a:t>Označují určité </a:t>
            </a:r>
            <a:r>
              <a:rPr lang="cs-CZ" sz="2800" u="sng" dirty="0"/>
              <a:t>zvíře</a:t>
            </a:r>
            <a:r>
              <a:rPr lang="cs-CZ" sz="2800" dirty="0"/>
              <a:t> – </a:t>
            </a:r>
            <a:r>
              <a:rPr lang="cs-CZ" sz="2800" dirty="0" smtClean="0"/>
              <a:t>pes Ben</a:t>
            </a:r>
            <a:r>
              <a:rPr lang="cs-CZ" sz="2800" dirty="0" smtClean="0"/>
              <a:t>, kočka Micinka</a:t>
            </a:r>
            <a:endParaRPr lang="cs-CZ" sz="2800" dirty="0"/>
          </a:p>
          <a:p>
            <a:endParaRPr lang="cs-CZ" dirty="0"/>
          </a:p>
        </p:txBody>
      </p:sp>
      <p:pic>
        <p:nvPicPr>
          <p:cNvPr id="2050" name="Picture 2" descr="C:\Users\uživatel\AppData\Local\Microsoft\Windows\Temporary Internet Files\Content.IE5\79K9DRPH\MP9004448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66037"/>
            <a:ext cx="2739000" cy="359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4W5NSHN5\MP9004223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552313"/>
            <a:ext cx="1706915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586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/>
              <a:t>Vlastní podstatná jména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9997" y="1052736"/>
            <a:ext cx="7524003" cy="363651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Označují určitou věc (pojmenování)  – horu, řeku,  státy, města,… - Česká republika, Sněžka</a:t>
            </a:r>
            <a:endParaRPr lang="cs-CZ" sz="2800" dirty="0"/>
          </a:p>
        </p:txBody>
      </p:sp>
      <p:pic>
        <p:nvPicPr>
          <p:cNvPr id="3076" name="Picture 4" descr="C:\Users\uživatel\AppData\Local\Microsoft\Windows\Temporary Internet Files\Content.IE5\GDFAXPWF\MC90040810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33055"/>
            <a:ext cx="2873138" cy="161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thumb/3/33/Z%C3%A1kladn%C3%AD_mapka_%C4%8Ceska.PNG/800px-Z%C3%A1kladn%C3%AD_mapka_%C4%8Ces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87234"/>
            <a:ext cx="3924872" cy="2305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39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/>
              <a:t>Vlastní podstatná jména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9997" y="1268760"/>
            <a:ext cx="7524003" cy="363651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Označují jména příslušníků národa, státu, obyvatel obce – Čech, Pražan</a:t>
            </a:r>
            <a:endParaRPr lang="cs-CZ" sz="2800" dirty="0"/>
          </a:p>
        </p:txBody>
      </p:sp>
      <p:pic>
        <p:nvPicPr>
          <p:cNvPr id="4098" name="Picture 2" descr="C:\Users\uživatel\AppData\Local\Microsoft\Windows\Temporary Internet Files\Content.IE5\2X30LOTJ\MC900281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05064"/>
            <a:ext cx="2676188" cy="261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231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/>
              <a:t>Vlastní podstatná jména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9996" y="1052736"/>
            <a:ext cx="7524003" cy="363651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Označují názvy spolků, podniků, uměleckých děl – Má vlast, Bernard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429000"/>
            <a:ext cx="2743200" cy="2743200"/>
          </a:xfrm>
          <a:prstGeom prst="rect">
            <a:avLst/>
          </a:prstGeom>
        </p:spPr>
      </p:pic>
      <p:pic>
        <p:nvPicPr>
          <p:cNvPr id="5122" name="Picture 2" descr="http://upload.wikimedia.org/wikipedia/commons/8/8a/New_%C5%A0koda_logo-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3507960"/>
            <a:ext cx="2952328" cy="3056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9819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/>
              <a:t>Vlastní podstatná jména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9997" y="953635"/>
            <a:ext cx="7524003" cy="363651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Označují názvy svátků – Vánoce, Velikonoce,…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751" y="3454100"/>
            <a:ext cx="3284984" cy="3284984"/>
          </a:xfrm>
          <a:prstGeom prst="rect">
            <a:avLst/>
          </a:prstGeom>
        </p:spPr>
      </p:pic>
      <p:pic>
        <p:nvPicPr>
          <p:cNvPr id="6146" name="Picture 2" descr="C:\Users\uživatel\AppData\Local\Microsoft\Windows\Temporary Internet Files\Content.IE5\GDFAXPWF\MC9003965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1962740" cy="341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4935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/>
              <a:t>Vlastní podstatná jména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90240" y="932413"/>
            <a:ext cx="7524003" cy="363651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Označují názvy ulic – Na Vinohradech, Budovatelská, Družstevní,…</a:t>
            </a:r>
            <a:endParaRPr lang="cs-CZ" sz="2800" dirty="0"/>
          </a:p>
        </p:txBody>
      </p:sp>
      <p:pic>
        <p:nvPicPr>
          <p:cNvPr id="7170" name="Picture 2" descr="http://upload.wikimedia.org/wikipedia/commons/9/9a/Ostrzyce-nazwa_ulic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67091"/>
            <a:ext cx="3456384" cy="258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26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/>
              <a:t>Vlastní podstatná jména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524003" cy="363651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Píšeme vždy s velkým počátečním písmenem !!!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680727"/>
            <a:ext cx="2664859" cy="31657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680727"/>
            <a:ext cx="2448272" cy="2916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21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u="sng" dirty="0" smtClean="0"/>
              <a:t>Obecná podstatná jména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55156"/>
            <a:ext cx="7524003" cy="5592931"/>
          </a:xfrm>
        </p:spPr>
        <p:txBody>
          <a:bodyPr/>
          <a:lstStyle/>
          <a:p>
            <a:r>
              <a:rPr lang="cs-CZ" sz="2800" dirty="0" smtClean="0"/>
              <a:t> neoznačují konkrétní osobu, zvíře, věc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označují obecné pojmenování - pes, hora, osoby, vesnice, řeka, kniha, stát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očáteční písmeno se píše malé !!!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293096"/>
            <a:ext cx="3496325" cy="23405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233085"/>
            <a:ext cx="3024336" cy="242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86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u="sng" dirty="0" smtClean="0"/>
              <a:t>UKÁZKA ROZDÍLU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9997" y="1772816"/>
            <a:ext cx="7524003" cy="451908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Ukázka mezi podstatným jménem vlastním a obecným</a:t>
            </a:r>
          </a:p>
          <a:p>
            <a:pPr marL="0" indent="0">
              <a:buNone/>
            </a:pPr>
            <a:r>
              <a:rPr lang="cs-CZ" sz="2800" dirty="0" smtClean="0"/>
              <a:t>            obecné                         vlastní</a:t>
            </a:r>
            <a:endParaRPr lang="cs-CZ" sz="2800" dirty="0"/>
          </a:p>
          <a:p>
            <a:pPr marL="0" indent="0" algn="ctr">
              <a:buNone/>
            </a:pPr>
            <a:r>
              <a:rPr lang="cs-CZ" sz="2800" dirty="0"/>
              <a:t>d</a:t>
            </a:r>
            <a:r>
              <a:rPr lang="cs-CZ" sz="2800" dirty="0" smtClean="0"/>
              <a:t>ěda Josef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obecné            obec Štítina            vlastní</a:t>
            </a:r>
          </a:p>
          <a:p>
            <a:pPr marL="0" indent="0" algn="ctr">
              <a:buNone/>
            </a:pPr>
            <a:r>
              <a:rPr lang="cs-CZ" sz="2800" dirty="0" smtClean="0"/>
              <a:t>stát Německo  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771800" y="3896526"/>
            <a:ext cx="648072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796136" y="3896526"/>
            <a:ext cx="648072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411760" y="4869160"/>
            <a:ext cx="10081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796136" y="4869160"/>
            <a:ext cx="93610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627784" y="5556129"/>
            <a:ext cx="612068" cy="3211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5796136" y="5553764"/>
            <a:ext cx="648072" cy="3235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912692" y="5938936"/>
            <a:ext cx="179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obecné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64188" y="6022043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obecné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05842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u="sng" dirty="0" smtClean="0"/>
              <a:t>ÚKOLY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708920"/>
            <a:ext cx="8064896" cy="4572614"/>
          </a:xfrm>
        </p:spPr>
        <p:txBody>
          <a:bodyPr>
            <a:normAutofit fontScale="92500" lnSpcReduction="20000"/>
          </a:bodyPr>
          <a:lstStyle/>
          <a:p>
            <a:r>
              <a:rPr lang="cs-CZ" sz="3500" dirty="0" smtClean="0"/>
              <a:t>1) V textu podtrhni </a:t>
            </a:r>
            <a:r>
              <a:rPr lang="cs-CZ" sz="3500" dirty="0" smtClean="0">
                <a:solidFill>
                  <a:srgbClr val="0000FF"/>
                </a:solidFill>
              </a:rPr>
              <a:t>modře</a:t>
            </a:r>
            <a:r>
              <a:rPr lang="cs-CZ" sz="3500" dirty="0" smtClean="0"/>
              <a:t> podstatná jména </a:t>
            </a:r>
            <a:r>
              <a:rPr lang="cs-CZ" sz="3500" u="sng" dirty="0" smtClean="0">
                <a:solidFill>
                  <a:srgbClr val="0000FF"/>
                </a:solidFill>
              </a:rPr>
              <a:t>vlastní</a:t>
            </a:r>
            <a:r>
              <a:rPr lang="cs-CZ" sz="3500" dirty="0"/>
              <a:t> </a:t>
            </a:r>
            <a:r>
              <a:rPr lang="cs-CZ" sz="3500" dirty="0" smtClean="0"/>
              <a:t>a </a:t>
            </a:r>
            <a:r>
              <a:rPr lang="cs-CZ" sz="3500" dirty="0" smtClean="0">
                <a:solidFill>
                  <a:srgbClr val="00CC00"/>
                </a:solidFill>
              </a:rPr>
              <a:t>zeleně</a:t>
            </a:r>
            <a:r>
              <a:rPr lang="cs-CZ" sz="3500" dirty="0" smtClean="0"/>
              <a:t> podstatná jména </a:t>
            </a:r>
            <a:r>
              <a:rPr lang="cs-CZ" sz="3500" dirty="0" smtClean="0">
                <a:solidFill>
                  <a:srgbClr val="00CC00"/>
                </a:solidFill>
              </a:rPr>
              <a:t>obecná</a:t>
            </a:r>
            <a:r>
              <a:rPr lang="cs-CZ" sz="3500" dirty="0" smtClean="0"/>
              <a:t>.</a:t>
            </a:r>
          </a:p>
          <a:p>
            <a:r>
              <a:rPr lang="cs-CZ" sz="2800" dirty="0"/>
              <a:t>Háj ve Slezsku (německy </a:t>
            </a:r>
            <a:r>
              <a:rPr lang="cs-CZ" sz="2800" i="1" dirty="0" err="1"/>
              <a:t>Freiheitsau</a:t>
            </a:r>
            <a:r>
              <a:rPr lang="cs-CZ" sz="2800" dirty="0" smtClean="0"/>
              <a:t>)</a:t>
            </a:r>
            <a:r>
              <a:rPr lang="cs-CZ" sz="2800" dirty="0"/>
              <a:t> je obec ležící v okrese Opava. Žijí zde téměř 3,3 tisíce obyvatel, jejich počet mírně klesá (v roce 2006 zde žilo 3324 lidí) a katastrální území obce má rozlohu 1378 </a:t>
            </a:r>
            <a:r>
              <a:rPr lang="cs-CZ" sz="2800" dirty="0" smtClean="0"/>
              <a:t>ha. Ve </a:t>
            </a:r>
            <a:r>
              <a:rPr lang="cs-CZ" sz="2800" dirty="0"/>
              <a:t>vzdálenosti 7 km severovýchodně leží město Hlučín, 14 km jihovýchodně statutární město Ostrava a 14 km západně statutární město Opava.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87236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u="sng" dirty="0" smtClean="0"/>
              <a:t>ÚKOLY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57522"/>
            <a:ext cx="8568952" cy="65271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2) Dej do správného košíku podstatná jména vlastní a obecná.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lastní                              obecná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stát Francie, spolužačka Lucie, řeka Morava, hora Praděd, kůň Jurášek, sova Rozárka, pes Alík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607" y="3769003"/>
            <a:ext cx="1837944" cy="13642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898652"/>
            <a:ext cx="2304256" cy="2304256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1601904" y="4050780"/>
            <a:ext cx="762384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940152" y="4086200"/>
            <a:ext cx="864096" cy="3143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609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05272"/>
            <a:ext cx="7524003" cy="65527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Cit. 2014 – 01 – 10</a:t>
            </a:r>
          </a:p>
          <a:p>
            <a:pPr marL="0" indent="0">
              <a:buNone/>
            </a:pPr>
            <a:r>
              <a:rPr lang="cs-CZ" dirty="0" smtClean="0"/>
              <a:t>Obrazový materiál dostupný na:</a:t>
            </a:r>
          </a:p>
          <a:p>
            <a:pPr marL="0" indent="0">
              <a:buNone/>
            </a:pPr>
            <a:r>
              <a:rPr lang="cs-CZ" dirty="0" smtClean="0"/>
              <a:t>Online klipart</a:t>
            </a:r>
          </a:p>
          <a:p>
            <a:pPr marL="0"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upload.wikimedia.org/wikipedia/commons/thumb/d/d1/Milo%C5%A1_Zeman_2013.JPG/640px-Milo%C5%A1_Zeman_2013.JPG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10.1.2014 </a:t>
            </a:r>
            <a:r>
              <a:rPr lang="cs-CZ" sz="1600" dirty="0" smtClean="0"/>
              <a:t>– 12:45</a:t>
            </a:r>
          </a:p>
          <a:p>
            <a:pPr marL="0" indent="0">
              <a:buNone/>
            </a:pPr>
            <a:r>
              <a:rPr lang="cs-CZ" sz="1600" dirty="0">
                <a:hlinkClick r:id="rId3"/>
              </a:rPr>
              <a:t>https://</a:t>
            </a:r>
            <a:r>
              <a:rPr lang="cs-CZ" sz="1600" dirty="0" smtClean="0">
                <a:hlinkClick r:id="rId3"/>
              </a:rPr>
              <a:t>c1.staticflickr.com/1/34/70560357_ed641da851_z.jpg?zz=1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10.1.2014 </a:t>
            </a:r>
            <a:r>
              <a:rPr lang="cs-CZ" sz="1600" dirty="0" smtClean="0"/>
              <a:t>– </a:t>
            </a:r>
            <a:r>
              <a:rPr lang="cs-CZ" sz="1600" dirty="0" smtClean="0"/>
              <a:t>12:52</a:t>
            </a:r>
          </a:p>
          <a:p>
            <a:pPr marL="0" indent="0">
              <a:buNone/>
            </a:pPr>
            <a:r>
              <a:rPr lang="cs-CZ" sz="1600" dirty="0">
                <a:hlinkClick r:id="rId4"/>
              </a:rPr>
              <a:t>http://upload.wikimedia.org/wikipedia/commons/thumb/3/33/Z%C3%A1kladn%C3%AD_mapka_%C4%8Ceska.PNG/800px-Z%C3%A1kladn%C3%AD_mapka_%</a:t>
            </a:r>
            <a:r>
              <a:rPr lang="cs-CZ" sz="1600" dirty="0" smtClean="0">
                <a:hlinkClick r:id="rId4"/>
              </a:rPr>
              <a:t>C4%8Ceska.PNG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10.1.2014  - 12.58</a:t>
            </a:r>
          </a:p>
          <a:p>
            <a:pPr marL="0" indent="0">
              <a:buNone/>
            </a:pPr>
            <a:r>
              <a:rPr lang="cs-CZ" sz="1600" dirty="0">
                <a:hlinkClick r:id="rId5"/>
              </a:rPr>
              <a:t>http://upload.wikimedia.org/wikipedia/commons/8/8a/New_%</a:t>
            </a:r>
            <a:r>
              <a:rPr lang="cs-CZ" sz="1600" dirty="0" smtClean="0">
                <a:hlinkClick r:id="rId5"/>
              </a:rPr>
              <a:t>C5%A0koda_logo-2.jpg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10.1.2014    13.00</a:t>
            </a:r>
          </a:p>
          <a:p>
            <a:pPr marL="0" indent="0">
              <a:buNone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upload.wikimedia.org/wikipedia/commons/9/9a/Ostrzyce-nazwa_ulicy.JPG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10.1.2014    13.02</a:t>
            </a:r>
          </a:p>
          <a:p>
            <a:pPr marL="0" indent="0">
              <a:buNone/>
            </a:pPr>
            <a:r>
              <a:rPr lang="cs-CZ" sz="1600" dirty="0" smtClean="0"/>
              <a:t>Klipart</a:t>
            </a:r>
          </a:p>
          <a:p>
            <a:pPr marL="0" indent="0">
              <a:buNone/>
            </a:pPr>
            <a:r>
              <a:rPr lang="cs-CZ" sz="1600" dirty="0" smtClean="0"/>
              <a:t>10.1.2014    13.03-13.10</a:t>
            </a:r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79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9997" y="2222286"/>
            <a:ext cx="7524003" cy="41590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Textový </a:t>
            </a:r>
            <a:r>
              <a:rPr lang="cs-CZ" dirty="0" smtClean="0"/>
              <a:t>materiál dostupný na: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cs.wikipedia.org/wiki/H%C3%A1j_ve_Slezsku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10.1.2014 – 13:52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205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táty">
  <a:themeElements>
    <a:clrScheme name="Citáty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9ECD33"/>
      </a:accent1>
      <a:accent2>
        <a:srgbClr val="E19933"/>
      </a:accent2>
      <a:accent3>
        <a:srgbClr val="DC5D3D"/>
      </a:accent3>
      <a:accent4>
        <a:srgbClr val="A967CB"/>
      </a:accent4>
      <a:accent5>
        <a:srgbClr val="5EA5DD"/>
      </a:accent5>
      <a:accent6>
        <a:srgbClr val="44BEA9"/>
      </a:accent6>
      <a:hlink>
        <a:srgbClr val="8F8F8F"/>
      </a:hlink>
      <a:folHlink>
        <a:srgbClr val="A5A5A5"/>
      </a:folHlink>
    </a:clrScheme>
    <a:fontScheme name="Citáty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Citát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Quotable" id="{39EC5628-30ED-4578-ACD8-9820EDB8E15A}" vid="{98D1675B-7325-48AD-994B-0DEF3379A98D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TC103457503[[fn=Citovatelný]]</Template>
  <TotalTime>437</TotalTime>
  <Words>401</Words>
  <Application>Microsoft Office PowerPoint</Application>
  <PresentationFormat>Předvádění na obrazovce (4:3)</PresentationFormat>
  <Paragraphs>85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Citáty</vt:lpstr>
      <vt:lpstr>Prezentace aplikace PowerPoint</vt:lpstr>
      <vt:lpstr>Podstatná jména vlastní a obecná</vt:lpstr>
      <vt:lpstr>Vlastní podstatná jména</vt:lpstr>
      <vt:lpstr>Vlastní podstatná jména</vt:lpstr>
      <vt:lpstr>Vlastní podstatná jména</vt:lpstr>
      <vt:lpstr>Vlastní podstatná jména</vt:lpstr>
      <vt:lpstr>Vlastní podstatná jména</vt:lpstr>
      <vt:lpstr>Vlastní podstatná jména</vt:lpstr>
      <vt:lpstr>Vlastní podstatná jména</vt:lpstr>
      <vt:lpstr>Vlastní podstatná jména</vt:lpstr>
      <vt:lpstr>Obecná podstatná jména</vt:lpstr>
      <vt:lpstr>UKÁZKA ROZDÍLU</vt:lpstr>
      <vt:lpstr>ÚKOLY</vt:lpstr>
      <vt:lpstr>ÚKOLY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66</cp:revision>
  <dcterms:created xsi:type="dcterms:W3CDTF">2012-10-04T17:02:39Z</dcterms:created>
  <dcterms:modified xsi:type="dcterms:W3CDTF">2014-09-02T12:52:32Z</dcterms:modified>
</cp:coreProperties>
</file>