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8" r:id="rId3"/>
    <p:sldId id="264" r:id="rId4"/>
    <p:sldId id="259" r:id="rId5"/>
    <p:sldId id="262" r:id="rId6"/>
    <p:sldId id="277" r:id="rId7"/>
    <p:sldId id="260" r:id="rId8"/>
    <p:sldId id="278" r:id="rId9"/>
    <p:sldId id="263" r:id="rId10"/>
    <p:sldId id="274" r:id="rId11"/>
    <p:sldId id="272" r:id="rId12"/>
    <p:sldId id="275" r:id="rId13"/>
    <p:sldId id="266" r:id="rId14"/>
    <p:sldId id="267" r:id="rId15"/>
    <p:sldId id="268" r:id="rId16"/>
    <p:sldId id="269" r:id="rId17"/>
    <p:sldId id="270" r:id="rId18"/>
    <p:sldId id="273" r:id="rId19"/>
    <p:sldId id="271" r:id="rId20"/>
    <p:sldId id="279" r:id="rId21"/>
    <p:sldId id="282" r:id="rId22"/>
    <p:sldId id="283" r:id="rId23"/>
    <p:sldId id="28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DC248-BC8E-409B-8AF8-616D3F1357F7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7BCC34-F8B4-4D76-97DC-A7819DAC8C6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116632"/>
            <a:ext cx="7772400" cy="1470025"/>
          </a:xfrm>
        </p:spPr>
        <p:txBody>
          <a:bodyPr/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8235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VY_32_INOVACE_06-55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5380633"/>
              </p:ext>
            </p:extLst>
          </p:nvPr>
        </p:nvGraphicFramePr>
        <p:xfrm>
          <a:off x="1444982" y="1628800"/>
          <a:ext cx="6208395" cy="3200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Ryby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6.9.2011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</a:t>
                      </a:r>
                      <a:r>
                        <a:rPr lang="cs-CZ" sz="1400" kern="50" smtClean="0">
                          <a:effectLst/>
                        </a:rPr>
                        <a:t>hodiny</a:t>
                      </a:r>
                      <a:r>
                        <a:rPr lang="cs-CZ" sz="1400" kern="50" baseline="0" smtClean="0">
                          <a:effectLst/>
                        </a:rPr>
                        <a:t> – ryby.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2870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DĚLENÍ RYB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Primitivní ryby bez čelisti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(mihule a sliznatky)</a:t>
            </a:r>
          </a:p>
          <a:p>
            <a:r>
              <a:rPr lang="cs-CZ" sz="2800" dirty="0"/>
              <a:t>Chrupavkovité ryby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(</a:t>
            </a:r>
            <a:r>
              <a:rPr lang="cs-CZ" sz="2800" dirty="0"/>
              <a:t>žraloci a </a:t>
            </a:r>
            <a:r>
              <a:rPr lang="cs-CZ" sz="2800" dirty="0" smtClean="0"/>
              <a:t>rejnoci)</a:t>
            </a:r>
            <a:endParaRPr lang="cs-CZ" sz="2800" dirty="0"/>
          </a:p>
          <a:p>
            <a:r>
              <a:rPr lang="cs-CZ" sz="2800" dirty="0" smtClean="0"/>
              <a:t>Kostnaté ryby 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	(nejpočetnější skupina)</a:t>
            </a:r>
          </a:p>
        </p:txBody>
      </p:sp>
    </p:spTree>
    <p:extLst>
      <p:ext uri="{BB962C8B-B14F-4D97-AF65-F5344CB8AC3E}">
        <p14:creationId xmlns:p14="http://schemas.microsoft.com/office/powerpoint/2010/main" val="2240044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PROSTŘEDÍ, VE KTERÉM ŽIJÍ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Žijí ve sladkých i slaných vodách.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79014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DÝCHÁNÍ 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07361"/>
            <a:ext cx="7378979" cy="4051437"/>
          </a:xfrm>
        </p:spPr>
        <p:txBody>
          <a:bodyPr>
            <a:normAutofit fontScale="77500" lnSpcReduction="20000"/>
          </a:bodyPr>
          <a:lstStyle/>
          <a:p>
            <a:endParaRPr lang="cs-CZ" sz="2400" dirty="0" smtClean="0"/>
          </a:p>
          <a:p>
            <a:r>
              <a:rPr lang="cs-CZ" sz="3300" dirty="0" smtClean="0"/>
              <a:t>Dýchají žábrami.</a:t>
            </a:r>
          </a:p>
          <a:p>
            <a:pPr marL="0" indent="0">
              <a:buNone/>
            </a:pPr>
            <a:endParaRPr lang="cs-CZ" sz="3300" dirty="0" smtClean="0"/>
          </a:p>
          <a:p>
            <a:r>
              <a:rPr lang="cs-CZ" sz="3300" dirty="0"/>
              <a:t>Přijímají kyslík rozpuštěný ve vodě.</a:t>
            </a:r>
          </a:p>
          <a:p>
            <a:pPr marL="0" indent="0">
              <a:buNone/>
            </a:pPr>
            <a:endParaRPr lang="cs-CZ" sz="3300" dirty="0" smtClean="0"/>
          </a:p>
          <a:p>
            <a:r>
              <a:rPr lang="cs-CZ" sz="3300" dirty="0" smtClean="0"/>
              <a:t>Každá ryba má u hlavy pár žaber, které jsou chráněny skřelemi. Ryba nabírá tlamkou vodu. Voda prochází žábrami, kterými odčerpává z vody kyslík.</a:t>
            </a:r>
          </a:p>
          <a:p>
            <a:pPr marL="0" indent="0">
              <a:buNone/>
            </a:pP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053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PŘÍJEM POTRAVY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Ryby mohou být:</a:t>
            </a:r>
          </a:p>
          <a:p>
            <a:pPr marL="0" indent="0">
              <a:buNone/>
            </a:pPr>
            <a:endParaRPr lang="cs-CZ" sz="2800" dirty="0"/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masožravé (většina)</a:t>
            </a:r>
            <a:endParaRPr lang="cs-CZ" sz="2800" dirty="0"/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býložravé</a:t>
            </a:r>
            <a:endParaRPr lang="cs-CZ" sz="2800" dirty="0"/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všežravé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381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784887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Drobné rybky se živí </a:t>
            </a:r>
            <a:r>
              <a:rPr lang="cs-CZ" sz="2800" dirty="0" smtClean="0"/>
              <a:t>planktonem. (Plankton - drobní živočichové a rostliny </a:t>
            </a:r>
            <a:r>
              <a:rPr lang="cs-CZ" sz="2800" dirty="0"/>
              <a:t>vznášející se ve svrchních vrstvách moří a oceánů</a:t>
            </a:r>
            <a:r>
              <a:rPr lang="cs-CZ" sz="2800" dirty="0" smtClean="0"/>
              <a:t>).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Drobné rybky jsou požírány většími rybami.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929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ROZMNOŽOVÁNÍ 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7992888" cy="4051437"/>
          </a:xfrm>
        </p:spPr>
        <p:txBody>
          <a:bodyPr>
            <a:no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Ryby se rozmnožují třením – samice vypustí do vody vajíčka (jikry) a samec je zaplaví spermiemi (mlíčím).</a:t>
            </a:r>
          </a:p>
          <a:p>
            <a:r>
              <a:rPr lang="cs-CZ" sz="2800" dirty="0"/>
              <a:t>Z jiker se vylíhnou malé rybky </a:t>
            </a:r>
            <a:r>
              <a:rPr lang="cs-CZ" sz="2800" dirty="0" smtClean="0"/>
              <a:t>(</a:t>
            </a:r>
            <a:r>
              <a:rPr lang="cs-CZ" sz="2800" dirty="0"/>
              <a:t>rybí plůdek</a:t>
            </a:r>
            <a:r>
              <a:rPr lang="cs-CZ" sz="2800" dirty="0" smtClean="0"/>
              <a:t>).</a:t>
            </a:r>
          </a:p>
          <a:p>
            <a:r>
              <a:rPr lang="cs-CZ" sz="2800" dirty="0" smtClean="0"/>
              <a:t>Mnoho jiker a rybího plůdku sežerou ostatní ryby (jen málokteří jedinci se dožijí dospělosti).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419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4888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800" dirty="0"/>
              <a:t>Ryby se o své potomky většinou nestarají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/>
              <a:t>Některé ryby rodí živá mláďata.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2800" dirty="0"/>
          </a:p>
          <a:p>
            <a:pPr marL="285750" indent="-285750">
              <a:buFont typeface="Courier New" pitchFamily="49" charset="0"/>
              <a:buChar char="o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9054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POHYB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Ryby plavou pomocí ploutví.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Pohybují se  esovitým pohybem.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 smtClean="0"/>
              <a:t>Většina ryb má vzduchem naplněný měchýř, který je nadnáší. </a:t>
            </a:r>
          </a:p>
        </p:txBody>
      </p:sp>
    </p:spTree>
    <p:extLst>
      <p:ext uri="{BB962C8B-B14F-4D97-AF65-F5344CB8AC3E}">
        <p14:creationId xmlns:p14="http://schemas.microsoft.com/office/powerpoint/2010/main" val="413336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RYBÍ STĚHOVÁNÍ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Mnoho druhů ryb se v určitém období shromažďuje do hejn, aby podnikly dalekou cestu na místo tření (trdliště), kde je voda vhodné teploty pro vývoj jiker a kde bude mít vylíhlý potěr dostatek potravy.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Nejdelší cesty podnikají lososi a úhoři. </a:t>
            </a:r>
          </a:p>
        </p:txBody>
      </p:sp>
    </p:spTree>
    <p:extLst>
      <p:ext uri="{BB962C8B-B14F-4D97-AF65-F5344CB8AC3E}">
        <p14:creationId xmlns:p14="http://schemas.microsoft.com/office/powerpoint/2010/main" val="250228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ZAJÍMAVOSTI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V teplých mořích jsou některé ryby vybaveny velkými ploutvemi, které jim umožňují vyskočit nad hladinu a vznášet se vzduchem. Unikají tak před dravými rybami.</a:t>
            </a:r>
          </a:p>
          <a:p>
            <a:r>
              <a:rPr lang="cs-CZ" sz="2800" dirty="0" smtClean="0"/>
              <a:t>Lezec obojživelný je ryba, žijící převážně na vzduchu. Pohybuje se pomocí robustních ploutví. Dokáže dýchat i vzdušný kyslík.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9957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89380"/>
            <a:ext cx="3420380" cy="456050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499992" y="1089380"/>
            <a:ext cx="43924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Mořští koníci jsou zvláštní tím, </a:t>
            </a:r>
          </a:p>
          <a:p>
            <a:r>
              <a:rPr lang="cs-CZ" sz="2800" dirty="0" smtClean="0"/>
              <a:t>že mláďata rodí sameček. Samička naklade jikry do vaku, který má sameček </a:t>
            </a:r>
          </a:p>
          <a:p>
            <a:r>
              <a:rPr lang="cs-CZ" sz="2800" dirty="0" smtClean="0"/>
              <a:t>na těle. Jikry se zde vyvíjejí až do chvíle, </a:t>
            </a:r>
          </a:p>
          <a:p>
            <a:r>
              <a:rPr lang="cs-CZ" sz="2800" dirty="0" smtClean="0"/>
              <a:t>kdy jsou připraveny </a:t>
            </a:r>
          </a:p>
          <a:p>
            <a:r>
              <a:rPr lang="cs-CZ" sz="2800" dirty="0" smtClean="0"/>
              <a:t>k vylíhnutí.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2727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/>
              <a:t>Primitivní ryby bez čelisti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433" y="1697573"/>
            <a:ext cx="3027609" cy="199822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000" y="1667418"/>
            <a:ext cx="2664296" cy="19982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94" y="4437110"/>
            <a:ext cx="3333750" cy="14954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173268"/>
            <a:ext cx="2376264" cy="177921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404084" y="2435696"/>
            <a:ext cx="1759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Mihule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75956" y="485883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43856" y="4946515"/>
            <a:ext cx="16162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Sliznatky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6782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/>
              <a:t>Chrupavkovité ryby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651" y="3926535"/>
            <a:ext cx="3167309" cy="2375482"/>
          </a:xfrm>
        </p:spPr>
      </p:pic>
      <p:sp>
        <p:nvSpPr>
          <p:cNvPr id="8" name="TextovéPole 7"/>
          <p:cNvSpPr txBox="1"/>
          <p:nvPr/>
        </p:nvSpPr>
        <p:spPr>
          <a:xfrm>
            <a:off x="3131840" y="2522407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Žralok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491120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Rejnok</a:t>
            </a:r>
            <a:endParaRPr lang="cs-CZ" sz="2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92852"/>
            <a:ext cx="3048000" cy="225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/>
              <a:t>Kostnaté </a:t>
            </a:r>
            <a:r>
              <a:rPr lang="cs-CZ" sz="3600" dirty="0" smtClean="0"/>
              <a:t>ryby žijící v ČR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670" y="1588119"/>
            <a:ext cx="2880320" cy="216024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9371" y="1597366"/>
            <a:ext cx="2957005" cy="20551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365104"/>
            <a:ext cx="3062662" cy="175337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427" y="4251825"/>
            <a:ext cx="2780861" cy="186665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971600" y="372550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Kapr obecný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6150495"/>
            <a:ext cx="22874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Štika obecná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37990" y="6150494"/>
            <a:ext cx="2042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Okoun říční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37990" y="3652484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Pstruh obecný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747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55" y="584091"/>
            <a:ext cx="4997139" cy="169278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87162" y="2396097"/>
            <a:ext cx="25705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Candát obecný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294" y="4005064"/>
            <a:ext cx="5008400" cy="187815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71874" y="5921697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Sumec velký</a:t>
            </a:r>
            <a:endParaRPr lang="cs-CZ" sz="2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795" y="2276872"/>
            <a:ext cx="3168352" cy="23762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208871" y="479715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Amur bílý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4263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Kostnaté ryby žijící v moři</a:t>
            </a:r>
            <a:endParaRPr lang="cs-CZ" sz="36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315569"/>
            <a:ext cx="4660262" cy="3332088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747" y="1844824"/>
            <a:ext cx="3781198" cy="260902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989214" y="448979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Tuňák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5668538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Makrela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1905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656"/>
            <a:ext cx="4716016" cy="35370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66184" y="361323"/>
            <a:ext cx="1575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Losos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786" y="3212976"/>
            <a:ext cx="4913918" cy="327389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83768" y="602520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Piraňa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073675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08045"/>
            <a:ext cx="3309169" cy="507800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47664" y="594928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Mečoun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546697"/>
            <a:ext cx="4038222" cy="32007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641032" y="5085184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Muréna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61435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POUŽITÁ LITERATURA: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POPEOVÁ, </a:t>
            </a:r>
            <a:r>
              <a:rPr lang="cs-CZ" sz="1600" dirty="0" err="1"/>
              <a:t>Joyce</a:t>
            </a:r>
            <a:r>
              <a:rPr lang="cs-CZ" sz="1600" dirty="0"/>
              <a:t>. </a:t>
            </a:r>
            <a:r>
              <a:rPr lang="cs-CZ" sz="1600" i="1" dirty="0"/>
              <a:t>Zvířata</a:t>
            </a:r>
            <a:r>
              <a:rPr lang="cs-CZ" sz="1600" dirty="0"/>
              <a:t>. Havlíčkův Brod : Fragment, 1999. 159 s. ISBN 80-7200-331-3.</a:t>
            </a:r>
          </a:p>
          <a:p>
            <a:r>
              <a:rPr lang="cs-CZ" sz="1600" dirty="0" smtClean="0"/>
              <a:t>POPOV</a:t>
            </a:r>
            <a:r>
              <a:rPr lang="cs-CZ" sz="1600" dirty="0"/>
              <a:t>, Dan (překlad). </a:t>
            </a:r>
            <a:r>
              <a:rPr lang="cs-CZ" sz="1600" i="1" dirty="0"/>
              <a:t>Co ještě nevíte o přírodě</a:t>
            </a:r>
            <a:r>
              <a:rPr lang="cs-CZ" sz="1600" dirty="0"/>
              <a:t>. Praha 3 : Svojtka </a:t>
            </a:r>
            <a:r>
              <a:rPr lang="en-US" sz="1600" dirty="0"/>
              <a:t>&amp; Co.</a:t>
            </a:r>
            <a:r>
              <a:rPr lang="cs-CZ" sz="1600" dirty="0"/>
              <a:t>, 2004. 160 s. ISBN 80-7352-130-X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DUBOIS, </a:t>
            </a:r>
            <a:r>
              <a:rPr lang="cs-CZ" sz="1600" dirty="0" err="1" smtClean="0"/>
              <a:t>Philippe</a:t>
            </a:r>
            <a:r>
              <a:rPr lang="cs-CZ" sz="1600" i="1" dirty="0" err="1" smtClean="0"/>
              <a:t>.Zvířata</a:t>
            </a:r>
            <a:r>
              <a:rPr lang="cs-CZ" sz="1600" dirty="0"/>
              <a:t>. Praha : Albatros, 2005. 47 s. ISBN 80-00-01401-7</a:t>
            </a:r>
            <a:r>
              <a:rPr lang="cs-CZ" sz="1600" dirty="0" smtClean="0"/>
              <a:t>.</a:t>
            </a:r>
          </a:p>
          <a:p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</a:t>
            </a:r>
            <a:r>
              <a:rPr lang="cs-CZ" sz="1600" dirty="0" smtClean="0"/>
              <a:t>2011-09-03]. </a:t>
            </a:r>
            <a:r>
              <a:rPr lang="cs-CZ" sz="1600" dirty="0"/>
              <a:t>Dostupné z </a:t>
            </a:r>
            <a:r>
              <a:rPr lang="cs-CZ" sz="1600" dirty="0" smtClean="0"/>
              <a:t>WWW: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commons.wikimedia.org/wiki/File:Tehotny_morsky_konik.jpg</a:t>
            </a:r>
            <a:r>
              <a:rPr lang="en-US" sz="1600" dirty="0" smtClean="0"/>
              <a:t>&gt;. </a:t>
            </a:r>
            <a:endParaRPr lang="cs-CZ" sz="1600" dirty="0" smtClean="0"/>
          </a:p>
          <a:p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2011-09-03]. Dostupné z WWW: </a:t>
            </a:r>
            <a:r>
              <a:rPr lang="en-US" sz="1600" dirty="0"/>
              <a:t>&lt;</a:t>
            </a:r>
            <a:r>
              <a:rPr lang="cs-CZ" sz="1600" dirty="0"/>
              <a:t>http://commons.wikimedia.org/wiki/File:Brook_Lampreys_nesting_-_Lampetra_planeri_5.jp</a:t>
            </a:r>
            <a:r>
              <a:rPr lang="en-US" sz="1600" dirty="0"/>
              <a:t>g</a:t>
            </a:r>
            <a:r>
              <a:rPr lang="en-US" sz="1600" dirty="0" smtClean="0"/>
              <a:t>&gt;.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861621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632848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2011-09-03]. Dostupné z WWW: </a:t>
            </a:r>
            <a:r>
              <a:rPr lang="en-US" sz="1600" dirty="0" smtClean="0"/>
              <a:t>&lt;</a:t>
            </a:r>
            <a:r>
              <a:rPr lang="cs-CZ" sz="1600" dirty="0" smtClean="0"/>
              <a:t>http://commons.wikimedia.org/wiki/File:Lamprey_mouth.jpg</a:t>
            </a:r>
            <a:r>
              <a:rPr lang="en-US" sz="1600" dirty="0" smtClean="0"/>
              <a:t>&gt;.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2011-09-03]. Dostupné z WWW: &lt;http://commons.wikimedia.org/wiki/File:Atlantic_Hagfish_%28Myxine_glutinosa%29.jpg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2011-09-03]. Dostupné z WWW: &lt;http://commons.wikimedia.org/wiki/</a:t>
            </a:r>
            <a:r>
              <a:rPr lang="cs-CZ" sz="1600" dirty="0" err="1"/>
              <a:t>File:Pacific_hagfish_Myxine.jpg</a:t>
            </a:r>
            <a:r>
              <a:rPr lang="cs-CZ" sz="1600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2011-09-03]. Dostupné z WWW: &lt;http://commons.wikimedia.org/wiki/</a:t>
            </a:r>
            <a:r>
              <a:rPr lang="cs-CZ" sz="1600" dirty="0" err="1"/>
              <a:t>File:Tiger_shark.jpg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</a:t>
            </a:r>
            <a:r>
              <a:rPr lang="cs-CZ" sz="1600" dirty="0" smtClean="0"/>
              <a:t>2011-09-05]. </a:t>
            </a:r>
            <a:r>
              <a:rPr lang="cs-CZ" sz="1600" dirty="0"/>
              <a:t>Dostupné z WWW: &lt;http://commons.wikimedia.org/wiki/File:Manta_birostris-Thailand3.jpg&gt;.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</a:t>
            </a:r>
            <a:r>
              <a:rPr lang="cs-CZ" sz="1600" dirty="0" smtClean="0"/>
              <a:t>&lt;http</a:t>
            </a:r>
            <a:r>
              <a:rPr lang="cs-CZ" sz="1600" dirty="0"/>
              <a:t>://</a:t>
            </a:r>
            <a:r>
              <a:rPr lang="cs-CZ" sz="1600" dirty="0" smtClean="0"/>
              <a:t>commons.wikimedia.org/wiki/File:Kapr_obecn%C3%BD.jpg&gt;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&lt;http://commons.wikimedia.org/wiki/File:File-Salmo_trutta_Prague_Vltava_3.jpg</a:t>
            </a:r>
            <a:r>
              <a:rPr lang="cs-CZ" sz="1600" dirty="0" smtClean="0"/>
              <a:t>&gt;.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98499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632848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&lt;http://commons.wikimedia.org/wiki/File:Esox_lucius_Prague_Vltava_2.jpg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&lt;http://commons.wikimedia.org/wiki/File:Perca_fluviatilis_Prague_Vltava_3.jpg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&lt;http://commons.wikimedia.org/wiki/</a:t>
            </a:r>
            <a:r>
              <a:rPr lang="cs-CZ" sz="1600" dirty="0" err="1"/>
              <a:t>File:Zander-Schweden.jpg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&lt;http://commons.wikimedia.org/wiki/</a:t>
            </a:r>
            <a:r>
              <a:rPr lang="cs-CZ" sz="1600" dirty="0" err="1"/>
              <a:t>File:White_catfish.jpeg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&lt;http://commons.wikimedia.org/wiki/File:2x_amur_b%C3%ADl%C3%BD.jpg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&lt;http://commons.wikimedia.org/wiki/</a:t>
            </a:r>
            <a:r>
              <a:rPr lang="cs-CZ" sz="1600" dirty="0" err="1"/>
              <a:t>File:Tuna.jpg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&lt;http://commons.wikimedia.org/wiki/</a:t>
            </a:r>
            <a:r>
              <a:rPr lang="cs-CZ" sz="1600" dirty="0" err="1"/>
              <a:t>File:Mackerel</a:t>
            </a:r>
            <a:r>
              <a:rPr lang="cs-CZ" sz="1600" dirty="0"/>
              <a:t>_.</a:t>
            </a:r>
            <a:r>
              <a:rPr lang="cs-CZ" sz="1600" dirty="0" err="1"/>
              <a:t>jpg</a:t>
            </a:r>
            <a:r>
              <a:rPr lang="cs-CZ" sz="1600" dirty="0"/>
              <a:t>&gt;.</a:t>
            </a:r>
          </a:p>
          <a:p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00528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2011-09-05]. Dostupné z WWW: &lt;http://commons.wikimedia.org/wiki/</a:t>
            </a:r>
            <a:r>
              <a:rPr lang="cs-CZ" sz="1600" dirty="0" err="1"/>
              <a:t>File:Salmon_Aquarium.jpg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</a:t>
            </a:r>
            <a:r>
              <a:rPr lang="cs-CZ" sz="1600" dirty="0" smtClean="0"/>
              <a:t>2011-09-06]. </a:t>
            </a:r>
            <a:r>
              <a:rPr lang="cs-CZ" sz="1600" dirty="0"/>
              <a:t>Dostupné z WWW: &lt;http://commons.wikimedia.org/wiki/File:Pygocentrus_natterei_2.jpg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2011-09-06]. Dostupné z WWW: &lt;http://commons.wikimedia.org/wiki/</a:t>
            </a:r>
            <a:r>
              <a:rPr lang="cs-CZ" sz="1600" dirty="0" err="1"/>
              <a:t>File:Swordfish.jpg</a:t>
            </a:r>
            <a:r>
              <a:rPr lang="cs-CZ" sz="1600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2003 [cit. </a:t>
            </a:r>
            <a:r>
              <a:rPr lang="cs-CZ" sz="1600"/>
              <a:t>2011-09-06]. </a:t>
            </a:r>
            <a:r>
              <a:rPr lang="cs-CZ" sz="1600" dirty="0"/>
              <a:t>Dostupné z WWW: &lt;http://commons.wikimedia.org/wiki/File:Gymnothorax_javanicus_1_prg.jpg&gt;.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171031407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770</TotalTime>
  <Words>757</Words>
  <Application>Microsoft Office PowerPoint</Application>
  <PresentationFormat>Předvádění na obrazovce (4:3)</PresentationFormat>
  <Paragraphs>126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Summer</vt:lpstr>
      <vt:lpstr>RYBY</vt:lpstr>
      <vt:lpstr>DĚLENÍ RYB </vt:lpstr>
      <vt:lpstr>PROSTŘEDÍ, VE KTERÉM ŽIJÍ</vt:lpstr>
      <vt:lpstr>DÝCHÁNÍ  </vt:lpstr>
      <vt:lpstr>PŘÍJEM POTRAVY </vt:lpstr>
      <vt:lpstr>Prezentace aplikace PowerPoint</vt:lpstr>
      <vt:lpstr>ROZMNOŽOVÁNÍ  </vt:lpstr>
      <vt:lpstr>Prezentace aplikace PowerPoint</vt:lpstr>
      <vt:lpstr>POHYB </vt:lpstr>
      <vt:lpstr>RYBÍ STĚHOVÁNÍ</vt:lpstr>
      <vt:lpstr>ZAJÍMAVOSTI</vt:lpstr>
      <vt:lpstr>Prezentace aplikace PowerPoint</vt:lpstr>
      <vt:lpstr>Primitivní ryby bez čelisti</vt:lpstr>
      <vt:lpstr>Chrupavkovité ryby</vt:lpstr>
      <vt:lpstr>Kostnaté ryby žijící v ČR</vt:lpstr>
      <vt:lpstr>Prezentace aplikace PowerPoint</vt:lpstr>
      <vt:lpstr>Kostnaté ryby žijící v moři</vt:lpstr>
      <vt:lpstr>Prezentace aplikace PowerPoint</vt:lpstr>
      <vt:lpstr>Prezentace aplikace PowerPoint</vt:lpstr>
      <vt:lpstr>POUŽITÁ LITERATURA: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RYBY</dc:title>
  <dc:creator>Zdeňka Halamová</dc:creator>
  <cp:lastModifiedBy>Zdeňka Halamová</cp:lastModifiedBy>
  <cp:revision>71</cp:revision>
  <dcterms:created xsi:type="dcterms:W3CDTF">2011-05-17T19:04:48Z</dcterms:created>
  <dcterms:modified xsi:type="dcterms:W3CDTF">2012-04-05T08:43:39Z</dcterms:modified>
</cp:coreProperties>
</file>