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58" r:id="rId3"/>
    <p:sldId id="268" r:id="rId4"/>
    <p:sldId id="259" r:id="rId5"/>
    <p:sldId id="261" r:id="rId6"/>
    <p:sldId id="262" r:id="rId7"/>
    <p:sldId id="263" r:id="rId8"/>
    <p:sldId id="272" r:id="rId9"/>
    <p:sldId id="264" r:id="rId10"/>
    <p:sldId id="269" r:id="rId11"/>
    <p:sldId id="270" r:id="rId12"/>
    <p:sldId id="271" r:id="rId13"/>
    <p:sldId id="273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9" autoAdjust="0"/>
    <p:restoredTop sz="94660"/>
  </p:normalViewPr>
  <p:slideViewPr>
    <p:cSldViewPr>
      <p:cViewPr varScale="1">
        <p:scale>
          <a:sx n="70" d="100"/>
          <a:sy n="70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7B97D7E-D268-4D83-8EE6-F4F6F200921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2E874AB-8F2B-4E57-9EA7-9CCA54E97D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1"/>
            <a:ext cx="77724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OBOJŽIVELNÍCI</a:t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58112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VY_32_INOVACE_06-56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171010"/>
              </p:ext>
            </p:extLst>
          </p:nvPr>
        </p:nvGraphicFramePr>
        <p:xfrm>
          <a:off x="1419810" y="1844824"/>
          <a:ext cx="6208395" cy="2133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Obojživelníci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25.9.2011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</a:t>
                      </a:r>
                      <a:r>
                        <a:rPr lang="cs-CZ" sz="1400" kern="50" smtClean="0">
                          <a:effectLst/>
                        </a:rPr>
                        <a:t>hodiny – obojživelníci.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226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PATŘÍ MEZI OBOJŽIVELNÍKY?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Červoři</a:t>
            </a:r>
            <a:endParaRPr lang="cs-CZ" dirty="0" smtClean="0"/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 Čolci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 Mloci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 Žáby 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 Ropuchy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0026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studenokrevní.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Jsou to obratlovci.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Kůže je tenká, prostoupená žlázami.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Kůže je propustná, což umožňuje vodu přijímat i ztrácet (obojživelníci nepijí).</a:t>
            </a:r>
          </a:p>
        </p:txBody>
      </p:sp>
    </p:spTree>
    <p:extLst>
      <p:ext uri="{BB962C8B-B14F-4D97-AF65-F5344CB8AC3E}">
        <p14:creationId xmlns:p14="http://schemas.microsoft.com/office/powerpoint/2010/main" val="266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PROSTŘEDÍ, VE KTERÉM ŽIJÍ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Nejsou plně přizpůsobeni k životu na souši.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Jsou </a:t>
            </a:r>
            <a:r>
              <a:rPr lang="cs-CZ" dirty="0"/>
              <a:t>vázáni na vodní </a:t>
            </a:r>
            <a:r>
              <a:rPr lang="cs-CZ" dirty="0" smtClean="0"/>
              <a:t>prostředí (sladké vody), protože do ní kladou vajíčka.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err="1" smtClean="0"/>
              <a:t>Červoři</a:t>
            </a:r>
            <a:r>
              <a:rPr lang="cs-CZ" dirty="0" smtClean="0"/>
              <a:t> žijí v podzemí.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Některé druhy žab žijí na stromech.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09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Larvy (pulci) dýchají žábrami.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Dospělí </a:t>
            </a:r>
            <a:r>
              <a:rPr lang="cs-CZ" dirty="0"/>
              <a:t>jedinci dýchají plícemi nebo povrhem </a:t>
            </a:r>
            <a:r>
              <a:rPr lang="cs-CZ" dirty="0" smtClean="0"/>
              <a:t>těla.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73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obojživelníků probíhá oplození</a:t>
            </a:r>
            <a:r>
              <a:rPr lang="cs-CZ" dirty="0"/>
              <a:t> </a:t>
            </a:r>
            <a:r>
              <a:rPr lang="cs-CZ" dirty="0" smtClean="0"/>
              <a:t>vnější nebo vnitřní.</a:t>
            </a:r>
          </a:p>
          <a:p>
            <a:r>
              <a:rPr lang="cs-CZ" dirty="0" smtClean="0"/>
              <a:t>U žab se samec při kladení vajíček přidržuje samičky a vajíčka ihned oplozuje.</a:t>
            </a:r>
          </a:p>
          <a:p>
            <a:r>
              <a:rPr lang="cs-CZ" dirty="0" smtClean="0"/>
              <a:t>U mloků a čolků odkládají samci spermie</a:t>
            </a:r>
            <a:r>
              <a:rPr lang="cs-CZ" smtClean="0"/>
              <a:t>, které </a:t>
            </a:r>
            <a:r>
              <a:rPr lang="cs-CZ" dirty="0" smtClean="0"/>
              <a:t>samice sbírá do kloaky.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435287"/>
            <a:ext cx="2651787" cy="19888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47864" y="570189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Páření ropuchy obecné.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72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A VÝVOJ MLÁĎAT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Vajíčka obojživelníků nejsou chráněna skořápkou.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Z vajíček se vylíhnou pulci.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Pulci dýchají žábrami a mají ocas.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Když dorostou do dostatečné velikosti, probíhá přeměna v dospělého jedince.</a:t>
            </a:r>
          </a:p>
        </p:txBody>
      </p:sp>
    </p:spTree>
    <p:extLst>
      <p:ext uri="{BB962C8B-B14F-4D97-AF65-F5344CB8AC3E}">
        <p14:creationId xmlns:p14="http://schemas.microsoft.com/office/powerpoint/2010/main" val="118016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ŽÁBY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44824"/>
            <a:ext cx="6899406" cy="4609108"/>
          </a:xfrm>
        </p:spPr>
      </p:pic>
    </p:spTree>
    <p:extLst>
      <p:ext uri="{BB962C8B-B14F-4D97-AF65-F5344CB8AC3E}">
        <p14:creationId xmlns:p14="http://schemas.microsoft.com/office/powerpoint/2010/main" val="285979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PŘÍJEM POTRAVY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Všichni obojživelníci jsou masožraví.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Živí </a:t>
            </a:r>
            <a:r>
              <a:rPr lang="cs-CZ" dirty="0"/>
              <a:t>se hlavně hmyzem a bezobratlými živočichy. Některé druhy žerou i malé obratlovce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 S OCASEM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211324"/>
            <a:ext cx="4360078" cy="2735949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179" y="2204864"/>
            <a:ext cx="3816424" cy="27382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43608" y="522270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Čolek horský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5222702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Mlok skvrnitý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98106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 BEZ OCASU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649" y="2492896"/>
            <a:ext cx="3704246" cy="2542039"/>
          </a:xfrm>
        </p:spPr>
      </p:pic>
      <p:sp>
        <p:nvSpPr>
          <p:cNvPr id="5" name="TextovéPole 4"/>
          <p:cNvSpPr txBox="1"/>
          <p:nvPr/>
        </p:nvSpPr>
        <p:spPr>
          <a:xfrm>
            <a:off x="1135765" y="5373215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Skokan hnědý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055" y="2492896"/>
            <a:ext cx="3815443" cy="254203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35623" y="5373216"/>
            <a:ext cx="30953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Rosnička zelená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77922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07" y="1628800"/>
            <a:ext cx="3978373" cy="265059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16569" y="4870844"/>
            <a:ext cx="3203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Ropucha obecná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3" y="1628800"/>
            <a:ext cx="3505177" cy="265059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91110" y="487084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Ropucha zelená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79787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Obojžovelníci</a:t>
            </a:r>
            <a:r>
              <a:rPr lang="cs-CZ" sz="2000" dirty="0" smtClean="0"/>
              <a:t>. 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11.4.2005,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15.8.2011 [cit. 2011-09-18].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http://cs.wikipedia.org/wiki/</a:t>
            </a:r>
            <a:r>
              <a:rPr lang="cs-CZ" sz="2000" dirty="0" err="1" smtClean="0"/>
              <a:t>Obojžovelníci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r>
              <a:rPr lang="cs-CZ" sz="2000" i="1" dirty="0" smtClean="0"/>
              <a:t>Obojživelníci</a:t>
            </a:r>
            <a:r>
              <a:rPr lang="cs-CZ" sz="2000" dirty="0" smtClean="0"/>
              <a:t> [online]. 29.1.2004 [cit. 2011-09-18]. Obojživelníci.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http://openkava.sweb.cz/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</a:t>
            </a:r>
            <a:r>
              <a:rPr lang="cs-CZ" sz="2000" dirty="0" smtClean="0"/>
              <a:t>2011-09-20]. </a:t>
            </a:r>
            <a:r>
              <a:rPr lang="cs-CZ" sz="2000" dirty="0"/>
              <a:t>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://commons.wikimedia.org/wiki/File:%C5%BDeb%C4%9Bt%C3%ADnsk%C3%BD_rybn%C3%ADk,_p%C3%A1%C5%99%C3%ADc%C3%AD_se_%</a:t>
            </a:r>
            <a:r>
              <a:rPr lang="cs-CZ" sz="2000" dirty="0" smtClean="0"/>
              <a:t>C5%BE%C3%A1by.JPG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2011-09-20].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commons.wikimedia.org/wiki/File:Frog_lifecycle.jpg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2011-09-20].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commons.wikimedia.org/wiki/File:Alpine_newt_2.JPG</a:t>
            </a:r>
            <a:r>
              <a:rPr lang="en-US" sz="2000" dirty="0" smtClean="0"/>
              <a:t>&gt;. 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3786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20688"/>
            <a:ext cx="7848872" cy="775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</a:t>
            </a:r>
            <a:r>
              <a:rPr lang="cs-CZ" sz="2000" dirty="0" smtClean="0"/>
              <a:t>2011-09-23]. </a:t>
            </a:r>
            <a:r>
              <a:rPr lang="cs-CZ" sz="2000" dirty="0"/>
              <a:t>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commons.wikimedia.org/wiki/File:Salamandra_salamandra_in_Skryjsk%C3%A1_jez%C3%ADrka.jpg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2011-09-23].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://commons.wikimedia.org/wiki/File:Vinice_natural_monument_%</a:t>
            </a:r>
            <a:r>
              <a:rPr lang="cs-CZ" sz="2000" dirty="0" smtClean="0"/>
              <a:t>289%29.jpg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2011-09-23].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commons.wikimedia.org/wiki/File:Rzekotka_drzewna_2.jpg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</a:t>
            </a:r>
            <a:r>
              <a:rPr lang="cs-CZ" sz="2000" dirty="0" smtClean="0"/>
              <a:t>2011-09-25]. </a:t>
            </a:r>
            <a:r>
              <a:rPr lang="cs-CZ" sz="2000" dirty="0"/>
              <a:t>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commons.wikimedia.org/wiki/File:Bufo_bufo_on_Kavci_hory.JPG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2003 [cit. </a:t>
            </a:r>
            <a:r>
              <a:rPr lang="cs-CZ" sz="2000" dirty="0" smtClean="0"/>
              <a:t>2011-09-25]. </a:t>
            </a:r>
            <a:r>
              <a:rPr lang="cs-CZ" sz="2000" dirty="0"/>
              <a:t>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</a:t>
            </a:r>
            <a:r>
              <a:rPr lang="cs-CZ" sz="2000" dirty="0"/>
              <a:t>://commons.wikimedia.org/wiki/File:Bufo_viridis_in_Brno-%</a:t>
            </a:r>
            <a:r>
              <a:rPr lang="cs-CZ" sz="2000" dirty="0" smtClean="0"/>
              <a:t>C5%BDidenice.jpg</a:t>
            </a:r>
            <a:r>
              <a:rPr lang="en-US" sz="2000" dirty="0" smtClean="0"/>
              <a:t>&gt;. </a:t>
            </a:r>
            <a:endParaRPr lang="cs-CZ" sz="2000" dirty="0" smtClean="0"/>
          </a:p>
          <a:p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078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321</TotalTime>
  <Words>369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Modul</vt:lpstr>
      <vt:lpstr>OBOJŽIVELNÍCI </vt:lpstr>
      <vt:lpstr>CO PATŘÍ MEZI OBOJŽIVELNÍKY?</vt:lpstr>
      <vt:lpstr>STAVBA TĚLA</vt:lpstr>
      <vt:lpstr>PROSTŘEDÍ, VE KTERÉM ŽIJÍ</vt:lpstr>
      <vt:lpstr>DÝCHÁNÍ  </vt:lpstr>
      <vt:lpstr>ROZMNOŽOVÁNÍ </vt:lpstr>
      <vt:lpstr>RŮST A VÝVOJ MLÁĎAT</vt:lpstr>
      <vt:lpstr>VÝVOJ ŽÁBY</vt:lpstr>
      <vt:lpstr>PŘÍJEM POTRAVY </vt:lpstr>
      <vt:lpstr>OBOJŽIVELNÍCI S OCASEM</vt:lpstr>
      <vt:lpstr>OBOJŽIVELNÍCI BEZ OCASU</vt:lpstr>
      <vt:lpstr>Prezentace aplikace PowerPoint</vt:lpstr>
      <vt:lpstr>POUŽITÁ LITERATURA: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OBOJŽIVELNÍCI</dc:title>
  <dc:creator>Zdeňka Halamová</dc:creator>
  <cp:lastModifiedBy>Zdeňka Halamová</cp:lastModifiedBy>
  <cp:revision>37</cp:revision>
  <dcterms:created xsi:type="dcterms:W3CDTF">2011-05-17T19:06:08Z</dcterms:created>
  <dcterms:modified xsi:type="dcterms:W3CDTF">2012-04-05T08:44:17Z</dcterms:modified>
</cp:coreProperties>
</file>