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8" r:id="rId3"/>
    <p:sldId id="259" r:id="rId4"/>
    <p:sldId id="260" r:id="rId5"/>
    <p:sldId id="268" r:id="rId6"/>
    <p:sldId id="264" r:id="rId7"/>
    <p:sldId id="274" r:id="rId8"/>
    <p:sldId id="271" r:id="rId9"/>
    <p:sldId id="261" r:id="rId10"/>
    <p:sldId id="263" r:id="rId11"/>
    <p:sldId id="265" r:id="rId12"/>
    <p:sldId id="266" r:id="rId13"/>
    <p:sldId id="273" r:id="rId14"/>
    <p:sldId id="272" r:id="rId15"/>
    <p:sldId id="267" r:id="rId16"/>
    <p:sldId id="279" r:id="rId17"/>
    <p:sldId id="280" r:id="rId18"/>
    <p:sldId id="281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18" autoAdjust="0"/>
    <p:restoredTop sz="94660"/>
  </p:normalViewPr>
  <p:slideViewPr>
    <p:cSldViewPr>
      <p:cViewPr varScale="1">
        <p:scale>
          <a:sx n="106" d="100"/>
          <a:sy n="106" d="100"/>
        </p:scale>
        <p:origin x="-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1A0A5CA7-D2B6-4BCE-BCDD-2F7650E412D6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DF1FFB22-BD67-43C5-9D53-BC8BCEAF8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098DF9-1C95-4345-B5A6-6A79C3BE11B9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85FF08-26C1-4578-A3C8-86D2EFC95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51AF1D21-FA75-481F-A403-6EA98F0BC771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49F83696-EF61-4CDF-8699-34F3C3829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D0B72C-682B-4B26-BBA0-D24D701EDA64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804C64-3059-48E1-9726-09B14CED9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26EC54-9EB6-427B-B2BA-0D6EBBA05270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F7D3EE-A4D9-42A0-894B-9A5DC6FC48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9F7E02-88A3-4D54-9827-71EC0D257F2F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8191A27-6BEF-49FB-B062-E776501A9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629B8-06E2-41FE-8C56-6963A193D1F8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6BE1C-C826-4690-84C7-74AF01A30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80623AA2-A722-4553-A95E-7AB3097B9890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1B9A55C-FED7-43AA-93B1-0212C0F937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0DC8CE56-B539-4FDD-8566-0422F1CDE072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057708B8-05C2-4AB6-AEC3-BF62BD7B7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A3656-8150-41CF-8BD1-68C1D5F1B829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D9CF2-4FCB-49E7-854E-D50409A9A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F3D6B-41FA-4F9F-8B4B-D3316BCD2BC4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85D10-F6C5-4434-909D-70118AA084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1C28804-8C52-446B-A9BC-D381BED1F9EC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80671DAA-5AC0-4DFC-A7AE-E495E6D48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1" r:id="rId7"/>
    <p:sldLayoutId id="2147483678" r:id="rId8"/>
    <p:sldLayoutId id="2147483679" r:id="rId9"/>
    <p:sldLayoutId id="2147483670" r:id="rId10"/>
    <p:sldLayoutId id="2147483669" r:id="rId11"/>
  </p:sldLayoutIdLst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79D9FF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79D9FF"/>
          </a:solidFill>
          <a:latin typeface="Rockwell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7EA52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7EA52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7EA52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332656"/>
            <a:ext cx="7772400" cy="14700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BEZOBRATLÍ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592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959350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1"/>
                </a:solidFill>
              </a:rPr>
              <a:t>VY_32_INOVACE_06-57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19225" y="2060575"/>
          <a:ext cx="6208713" cy="27733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Bezobratlí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15.10.2011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</a:t>
                      </a:r>
                      <a:r>
                        <a:rPr lang="cs-CZ" sz="1400" kern="50" smtClean="0">
                          <a:effectLst/>
                        </a:rPr>
                        <a:t>hodiny – bezobratlí.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BEZOBRATLÍ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HMYZ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PAVOUKOVCI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MĚKÝŠI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KORÝŠI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STONOŽKY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KROUŽKOVCI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HOUBY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PRVOCI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OSTNOKOŽCI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ŽAHAVCI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HMYZ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Tělo je </a:t>
            </a:r>
            <a:r>
              <a:rPr lang="cs-CZ" dirty="0"/>
              <a:t>složené ze tří částí (hlava, hruď </a:t>
            </a:r>
            <a:endParaRPr lang="cs-CZ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cs-CZ" dirty="0"/>
              <a:t>zadeček</a:t>
            </a:r>
            <a:r>
              <a:rPr lang="cs-CZ" dirty="0" smtClean="0"/>
              <a:t>).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Má šest nohou.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Na hlavě má tykadla.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Většina hmyzu má křídla.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4379913"/>
            <a:ext cx="2455862" cy="1946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9838" y="4379913"/>
            <a:ext cx="1946275" cy="1946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325" y="2838450"/>
            <a:ext cx="2317750" cy="3487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PAVOUKOVCI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 této skupiny patří:</a:t>
            </a:r>
          </a:p>
          <a:p>
            <a:pPr lvl="1"/>
            <a:r>
              <a:rPr lang="cs-CZ" smtClean="0"/>
              <a:t>pavouci</a:t>
            </a:r>
          </a:p>
          <a:p>
            <a:pPr lvl="1"/>
            <a:r>
              <a:rPr lang="cs-CZ" smtClean="0"/>
              <a:t>roztoči</a:t>
            </a:r>
          </a:p>
          <a:p>
            <a:pPr lvl="1"/>
            <a:r>
              <a:rPr lang="cs-CZ" smtClean="0"/>
              <a:t>sekáči </a:t>
            </a:r>
          </a:p>
          <a:p>
            <a:pPr lvl="1"/>
            <a:r>
              <a:rPr lang="cs-CZ" smtClean="0"/>
              <a:t>štíři</a:t>
            </a:r>
          </a:p>
          <a:p>
            <a:r>
              <a:rPr lang="cs-CZ" smtClean="0"/>
              <a:t>Mají osm nohou.</a:t>
            </a:r>
          </a:p>
          <a:p>
            <a:r>
              <a:rPr lang="cs-CZ" smtClean="0"/>
              <a:t>Tělo se skládá z jedné nebo dvou částí.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1628775"/>
            <a:ext cx="2466975" cy="33194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765175"/>
            <a:ext cx="2743200" cy="21066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4963" y="3573463"/>
            <a:ext cx="3741737" cy="2420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1017588" y="4948238"/>
            <a:ext cx="22320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pavouk </a:t>
            </a:r>
          </a:p>
          <a:p>
            <a:pPr algn="ctr"/>
            <a:r>
              <a:rPr lang="cs-CZ">
                <a:latin typeface="Rockwell"/>
              </a:rPr>
              <a:t>(křižák obecný)</a:t>
            </a: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5003800" y="2871788"/>
            <a:ext cx="2089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roztoč (zvětšeno)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5148263" y="5994400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štír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MĚKÝŠI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Slimáci nemají ulitu, hlemýždi ji mají.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Noha vylučuje hlen.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Mají jeden nebo dva páry tykadel.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3536950"/>
            <a:ext cx="3275012" cy="2457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3509963"/>
            <a:ext cx="3311525" cy="2484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Mnoho měkýšů žije v moři.</a:t>
            </a:r>
          </a:p>
          <a:p>
            <a:r>
              <a:rPr lang="cs-CZ" smtClean="0"/>
              <a:t>Např.: ústřice, slávka, chobotnice</a:t>
            </a:r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852738"/>
            <a:ext cx="3673475" cy="275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852738"/>
            <a:ext cx="3673475" cy="275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1981200" y="5607050"/>
            <a:ext cx="10810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ústřice</a:t>
            </a:r>
          </a:p>
        </p:txBody>
      </p:sp>
      <p:sp>
        <p:nvSpPr>
          <p:cNvPr id="19462" name="TextovéPole 7"/>
          <p:cNvSpPr txBox="1">
            <a:spLocks noChangeArrowheads="1"/>
          </p:cNvSpPr>
          <p:nvPr/>
        </p:nvSpPr>
        <p:spPr bwMode="auto">
          <a:xfrm>
            <a:off x="5508625" y="5607050"/>
            <a:ext cx="2232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slávka jedlá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KORÝŠI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Žijí především ve vodě.</a:t>
            </a:r>
          </a:p>
          <a:p>
            <a:r>
              <a:rPr lang="cs-CZ" smtClean="0"/>
              <a:t>Tělo chrání krunýř.</a:t>
            </a:r>
          </a:p>
          <a:p>
            <a:r>
              <a:rPr lang="cs-CZ" smtClean="0"/>
              <a:t>Mají minimálně pět párů nohou a dva párů tykadel. </a:t>
            </a:r>
          </a:p>
          <a:p>
            <a:r>
              <a:rPr lang="cs-CZ" smtClean="0"/>
              <a:t>Ve vodě žijí: krevety, krabi, raci…</a:t>
            </a:r>
          </a:p>
          <a:p>
            <a:r>
              <a:rPr lang="cs-CZ" smtClean="0"/>
              <a:t>Na souši žijí: stínky, svinky</a:t>
            </a:r>
          </a:p>
        </p:txBody>
      </p:sp>
      <p:pic>
        <p:nvPicPr>
          <p:cNvPr id="2048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4727575"/>
            <a:ext cx="24130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724400"/>
            <a:ext cx="2303463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1187450" y="6164263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krab</a:t>
            </a:r>
          </a:p>
        </p:txBody>
      </p:sp>
      <p:sp>
        <p:nvSpPr>
          <p:cNvPr id="20486" name="TextovéPole 7"/>
          <p:cNvSpPr txBox="1">
            <a:spLocks noChangeArrowheads="1"/>
          </p:cNvSpPr>
          <p:nvPr/>
        </p:nvSpPr>
        <p:spPr bwMode="auto">
          <a:xfrm>
            <a:off x="6896100" y="6164263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svinka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STONOŽKY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Mají více nohou než ostatní živočichové.</a:t>
            </a:r>
          </a:p>
          <a:p>
            <a:r>
              <a:rPr lang="cs-CZ" smtClean="0"/>
              <a:t>Tělo se skládá z hlavy a mnoha tělních článků.</a:t>
            </a:r>
          </a:p>
          <a:p>
            <a:r>
              <a:rPr lang="cs-CZ" smtClean="0"/>
              <a:t>Mají tykadla.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200" y="3284538"/>
            <a:ext cx="3111500" cy="3011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KROUŽKOVCI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Tělo je složené z mnoha článků.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Nemají výrazně odlišenou hlavu.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Na předním konci mají ústní otvor.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Žížaly, pijavice, tasemnice, mořští červy…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5113" y="3949700"/>
            <a:ext cx="2800350" cy="1870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532" name="TextovéPole 5"/>
          <p:cNvSpPr txBox="1">
            <a:spLocks noChangeArrowheads="1"/>
          </p:cNvSpPr>
          <p:nvPr/>
        </p:nvSpPr>
        <p:spPr bwMode="auto">
          <a:xfrm>
            <a:off x="3160713" y="5819775"/>
            <a:ext cx="2089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žížala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HOUBY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Žijí v moři.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PRVOCI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Žijí především ve vodě.</a:t>
            </a:r>
          </a:p>
          <a:p>
            <a:r>
              <a:rPr lang="cs-CZ" smtClean="0"/>
              <a:t>Jsou vidět pod mikroskopem.</a:t>
            </a:r>
          </a:p>
          <a:p>
            <a:r>
              <a:rPr lang="cs-CZ" smtClean="0"/>
              <a:t>Améby, trepky a všichni jednobuněční živočichové.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457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3257550"/>
            <a:ext cx="2447925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5867400" y="6153150"/>
            <a:ext cx="1044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trepka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OSTNOKOŽCI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Žijí v moři.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Ježovky a mořské hvězdice.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560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967038"/>
            <a:ext cx="3754437" cy="235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3003550"/>
            <a:ext cx="3490913" cy="232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5"/>
          <p:cNvSpPr txBox="1">
            <a:spLocks noChangeArrowheads="1"/>
          </p:cNvSpPr>
          <p:nvPr/>
        </p:nvSpPr>
        <p:spPr bwMode="auto">
          <a:xfrm>
            <a:off x="1908175" y="5330825"/>
            <a:ext cx="1584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ježovka</a:t>
            </a:r>
          </a:p>
        </p:txBody>
      </p:sp>
      <p:sp>
        <p:nvSpPr>
          <p:cNvPr id="25606" name="TextovéPole 6"/>
          <p:cNvSpPr txBox="1">
            <a:spLocks noChangeArrowheads="1"/>
          </p:cNvSpPr>
          <p:nvPr/>
        </p:nvSpPr>
        <p:spPr bwMode="auto">
          <a:xfrm>
            <a:off x="5651500" y="5318125"/>
            <a:ext cx="1944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hvězdice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ŽAHAVCI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Žijí především v moři.</a:t>
            </a:r>
          </a:p>
          <a:p>
            <a:r>
              <a:rPr lang="cs-CZ" smtClean="0"/>
              <a:t>Polypy, medúzy, mořské sasanky a koráli.</a:t>
            </a:r>
          </a:p>
        </p:txBody>
      </p:sp>
      <p:pic>
        <p:nvPicPr>
          <p:cNvPr id="2662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889250"/>
            <a:ext cx="3486150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57700" y="2889250"/>
            <a:ext cx="3714750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1670050" y="5673725"/>
            <a:ext cx="1512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medúza</a:t>
            </a:r>
          </a:p>
        </p:txBody>
      </p:sp>
      <p:sp>
        <p:nvSpPr>
          <p:cNvPr id="26630" name="TextovéPole 6"/>
          <p:cNvSpPr txBox="1">
            <a:spLocks noChangeArrowheads="1"/>
          </p:cNvSpPr>
          <p:nvPr/>
        </p:nvSpPr>
        <p:spPr bwMode="auto">
          <a:xfrm>
            <a:off x="5148263" y="5673725"/>
            <a:ext cx="23764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Rockwell"/>
              </a:rPr>
              <a:t>mořská sasanka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POUŽITÁ LITERATURA: 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dirty="0" smtClean="0"/>
              <a:t>KRAUSOVÁ, Jana (překlad).</a:t>
            </a:r>
            <a:r>
              <a:rPr lang="cs-CZ" sz="1800" i="1" dirty="0" smtClean="0"/>
              <a:t>Průvodce </a:t>
            </a:r>
            <a:r>
              <a:rPr lang="cs-CZ" sz="1800" i="1" dirty="0"/>
              <a:t>přírodou do kapsy</a:t>
            </a:r>
            <a:r>
              <a:rPr lang="cs-CZ" sz="1800" dirty="0"/>
              <a:t>. Praha 3 : Svojtka &amp; </a:t>
            </a:r>
            <a:r>
              <a:rPr lang="cs-CZ" sz="1800" dirty="0" smtClean="0"/>
              <a:t>Co., </a:t>
            </a:r>
            <a:r>
              <a:rPr lang="cs-CZ" sz="1800" dirty="0"/>
              <a:t>2005. 170 s. ISBN 80-7237-945-3</a:t>
            </a:r>
            <a:r>
              <a:rPr lang="cs-CZ" sz="1800" dirty="0" smtClean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dirty="0"/>
              <a:t>DUBOIS, Philipe. </a:t>
            </a:r>
            <a:r>
              <a:rPr lang="cs-CZ" sz="1800" i="1" dirty="0"/>
              <a:t>Zvířata</a:t>
            </a:r>
            <a:r>
              <a:rPr lang="cs-CZ" sz="1800" dirty="0"/>
              <a:t>. Praha : Albatros, 2005. 47 s. ISBN 80-00-01401-7</a:t>
            </a:r>
            <a:r>
              <a:rPr lang="cs-CZ" sz="1800" dirty="0" smtClean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2011-10-10]. </a:t>
            </a:r>
            <a:r>
              <a:rPr lang="cs-CZ" sz="1800" dirty="0"/>
              <a:t>Dostupné z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commons.wikimedia.org/wiki/File:Babo%C4%8Dka_pav%C3%AD_oko.jpeg</a:t>
            </a:r>
            <a:r>
              <a:rPr lang="en-US" sz="1800" dirty="0" smtClean="0"/>
              <a:t>&gt;.</a:t>
            </a:r>
            <a:endParaRPr lang="cs-CZ" sz="1800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2011-10-10]. Dostupné z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commons.wikimedia.org/wiki/File:Leptinotarsa_decemlineata_front_view.jpg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2011-10-10]. Dostupné z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://commons.wikimedia.org/wiki/File:Bombus_hypnorum_male_-_side_%</a:t>
            </a:r>
            <a:r>
              <a:rPr lang="cs-CZ" sz="1800" dirty="0" smtClean="0"/>
              <a:t>28aka%29.jpg</a:t>
            </a:r>
            <a:r>
              <a:rPr lang="en-US" sz="1800" dirty="0" smtClean="0"/>
              <a:t>&gt;.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2011-10-10]. Dostupné z WWW: </a:t>
            </a:r>
            <a:r>
              <a:rPr lang="en-US" sz="1800" dirty="0"/>
              <a:t>&lt;</a:t>
            </a:r>
            <a:r>
              <a:rPr lang="cs-CZ" sz="1800" dirty="0"/>
              <a:t>http://commons.wikimedia.org/wiki/File:Araneus_diadematus_%28aka%29.jpg</a:t>
            </a:r>
            <a:r>
              <a:rPr lang="en-US" sz="1800" dirty="0"/>
              <a:t>&gt;.</a:t>
            </a:r>
            <a:endParaRPr lang="cs-CZ" sz="1800" dirty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800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000" dirty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692150"/>
            <a:ext cx="7848600" cy="61864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</a:t>
            </a:r>
            <a:r>
              <a:rPr lang="cs-CZ" dirty="0">
                <a:latin typeface="+mn-lt"/>
              </a:rPr>
              <a:t>2011-</a:t>
            </a:r>
            <a:r>
              <a:rPr lang="cs-CZ" dirty="0">
                <a:latin typeface="+mn-lt"/>
              </a:rPr>
              <a:t>10-10</a:t>
            </a:r>
            <a:r>
              <a:rPr lang="cs-CZ" dirty="0">
                <a:latin typeface="+mn-lt"/>
              </a:rPr>
              <a:t>]. </a:t>
            </a:r>
            <a:r>
              <a:rPr lang="cs-CZ" dirty="0">
                <a:latin typeface="+mn-lt"/>
              </a:rPr>
              <a:t>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http://commons.wikimedia.org/wiki/File:House_Dust_Mite.jpg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</a:t>
            </a:r>
            <a:r>
              <a:rPr lang="cs-CZ" dirty="0">
                <a:latin typeface="+mn-lt"/>
              </a:rPr>
              <a:t>2011-</a:t>
            </a:r>
            <a:r>
              <a:rPr lang="cs-CZ" dirty="0">
                <a:latin typeface="+mn-lt"/>
              </a:rPr>
              <a:t>10-10</a:t>
            </a:r>
            <a:r>
              <a:rPr lang="cs-CZ" dirty="0">
                <a:latin typeface="+mn-lt"/>
              </a:rPr>
              <a:t>]. </a:t>
            </a:r>
            <a:r>
              <a:rPr lang="cs-CZ" dirty="0">
                <a:latin typeface="+mn-lt"/>
              </a:rPr>
              <a:t>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http://commons.wikimedia.org/wiki/File:Black_scorpion.jpg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</a:t>
            </a:r>
            <a:r>
              <a:rPr lang="cs-CZ" dirty="0">
                <a:latin typeface="+mn-lt"/>
              </a:rPr>
              <a:t>2011-10-13</a:t>
            </a:r>
            <a:r>
              <a:rPr lang="cs-CZ" dirty="0">
                <a:latin typeface="+mn-lt"/>
              </a:rPr>
              <a:t>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http://commons.wikimedia.org/wiki/File:Black_Slug.jpg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http://commons.wikimedia.org/wiki/File:Hlem%C3%BD%C5%BE%C4%8F.jpg</a:t>
            </a:r>
            <a:r>
              <a:rPr lang="en-US" dirty="0">
                <a:latin typeface="+mn-lt"/>
              </a:rPr>
              <a:t>&gt;. </a:t>
            </a:r>
            <a:endParaRPr lang="en-US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http://commons.wikimedia.org/wiki/File:Oyster%28L%29.jpg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http://commons.wikimedia.org/wiki/File:Boiled_blue_mussel.jpeg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549275"/>
            <a:ext cx="7848600" cy="61864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http://commons.wikimedia.org/wiki/File:Su%C5%A1en%C3%BD_krab_%282%29.jpg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http://commons.wikimedia.org/wiki/File:Woodlouse_2007-1.jpg</a:t>
            </a:r>
            <a:r>
              <a:rPr lang="en-US" dirty="0">
                <a:latin typeface="+mn-lt"/>
              </a:rPr>
              <a:t>&gt;. </a:t>
            </a:r>
            <a:endParaRPr lang="en-US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http://commons.wikimedia.org/wiki/File:Asiomorpha_coarctata_%28Philippines%29.jpg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http://commons.wikimedia.org/wiki/File:Earthworm.jpg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2011-10-13].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http://commons.wikimedia.org/wiki/File:Trapka_velka_Paramecium_caudatum.jpg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</a:t>
            </a:r>
            <a:r>
              <a:rPr lang="cs-CZ" dirty="0">
                <a:latin typeface="+mn-lt"/>
              </a:rPr>
              <a:t>2011-10-14]. </a:t>
            </a:r>
            <a:r>
              <a:rPr lang="cs-CZ" dirty="0">
                <a:latin typeface="+mn-lt"/>
              </a:rPr>
              <a:t>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http://commons.wikimedia.org/wiki/File:Diadema_setosum_1.jpg</a:t>
            </a:r>
            <a:r>
              <a:rPr lang="en-US" dirty="0">
                <a:latin typeface="+mn-lt"/>
              </a:rPr>
              <a:t>&gt;. 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650" y="549275"/>
            <a:ext cx="7704138" cy="2862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2011-10-14].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http://commons.wikimedia.org/wiki/File:Protoreaster_nodosus_1.jpg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2011-10-14]. 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http://commons.wikimedia.org/wiki/File:Rhizostoma.jpg</a:t>
            </a:r>
            <a:r>
              <a:rPr lang="en-US" dirty="0">
                <a:latin typeface="+mn-lt"/>
              </a:rPr>
              <a:t>&gt;.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latin typeface="+mn-lt"/>
              </a:rPr>
              <a:t>Wikimedia</a:t>
            </a:r>
            <a:r>
              <a:rPr lang="cs-CZ" i="1" dirty="0">
                <a:latin typeface="+mn-lt"/>
              </a:rPr>
              <a:t> </a:t>
            </a:r>
            <a:r>
              <a:rPr lang="cs-CZ" i="1" dirty="0" err="1">
                <a:latin typeface="+mn-lt"/>
              </a:rPr>
              <a:t>Commons</a:t>
            </a:r>
            <a:r>
              <a:rPr lang="cs-CZ" dirty="0">
                <a:latin typeface="+mn-lt"/>
              </a:rPr>
              <a:t> [online]. 2003 [cit. </a:t>
            </a:r>
            <a:r>
              <a:rPr lang="cs-CZ">
                <a:latin typeface="+mn-lt"/>
              </a:rPr>
              <a:t>2011-10-14]. </a:t>
            </a:r>
            <a:r>
              <a:rPr lang="cs-CZ" dirty="0">
                <a:latin typeface="+mn-lt"/>
              </a:rPr>
              <a:t>Dostupné z WWW: </a:t>
            </a:r>
            <a:r>
              <a:rPr lang="en-US" dirty="0">
                <a:latin typeface="+mn-lt"/>
              </a:rPr>
              <a:t>&lt;</a:t>
            </a:r>
            <a:r>
              <a:rPr lang="cs-CZ" dirty="0">
                <a:latin typeface="+mn-lt"/>
              </a:rPr>
              <a:t>http://commons.wikimedia.org/wiki/File:Sasanka.jpg</a:t>
            </a:r>
            <a:r>
              <a:rPr lang="en-US" dirty="0">
                <a:latin typeface="+mn-lt"/>
              </a:rPr>
              <a:t>&gt;. 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371</TotalTime>
  <Words>464</Words>
  <Application>Microsoft Office PowerPoint</Application>
  <PresentationFormat>Předvádění na obrazovce (4:3)</PresentationFormat>
  <Paragraphs>106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18</vt:i4>
      </vt:variant>
    </vt:vector>
  </HeadingPairs>
  <TitlesOfParts>
    <vt:vector size="32" baseType="lpstr">
      <vt:lpstr>Rockwell</vt:lpstr>
      <vt:lpstr>Arial</vt:lpstr>
      <vt:lpstr>Wingdings 2</vt:lpstr>
      <vt:lpstr>Calibri</vt:lpstr>
      <vt:lpstr>Times New Roman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Halamová</dc:creator>
  <cp:lastModifiedBy>Maminka</cp:lastModifiedBy>
  <cp:revision>48</cp:revision>
  <dcterms:created xsi:type="dcterms:W3CDTF">2011-09-20T20:40:50Z</dcterms:created>
  <dcterms:modified xsi:type="dcterms:W3CDTF">2012-04-11T20:22:56Z</dcterms:modified>
</cp:coreProperties>
</file>