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14"/>
  </p:notesMasterIdLst>
  <p:sldIdLst>
    <p:sldId id="266" r:id="rId2"/>
    <p:sldId id="256" r:id="rId3"/>
    <p:sldId id="257" r:id="rId4"/>
    <p:sldId id="275" r:id="rId5"/>
    <p:sldId id="276" r:id="rId6"/>
    <p:sldId id="268" r:id="rId7"/>
    <p:sldId id="269" r:id="rId8"/>
    <p:sldId id="270" r:id="rId9"/>
    <p:sldId id="271" r:id="rId10"/>
    <p:sldId id="272" r:id="rId11"/>
    <p:sldId id="273" r:id="rId12"/>
    <p:sldId id="267" r:id="rId13"/>
  </p:sldIdLst>
  <p:sldSz cx="9144000" cy="6858000" type="screen4x3"/>
  <p:notesSz cx="6858000" cy="9144000"/>
  <p:defaultTextStyle>
    <a:defPPr>
      <a:defRPr lang="sk-S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  <a:srgbClr val="336600"/>
    <a:srgbClr val="0066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redný štýl 2 - zvýrazneni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hlavičky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sk-SK"/>
          </a:p>
        </p:txBody>
      </p:sp>
      <p:sp>
        <p:nvSpPr>
          <p:cNvPr id="3" name="Zástupný symbol dátumu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69B462-78DF-4F04-8045-AB4BE0AABA44}" type="datetimeFigureOut">
              <a:rPr lang="sk-SK" smtClean="0"/>
              <a:pPr/>
              <a:t>8. 1. 2014</a:t>
            </a:fld>
            <a:endParaRPr lang="sk-SK"/>
          </a:p>
        </p:txBody>
      </p:sp>
      <p:sp>
        <p:nvSpPr>
          <p:cNvPr id="4" name="Zástupný symbol obrazu snímky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sk-SK"/>
          </a:p>
        </p:txBody>
      </p:sp>
      <p:sp>
        <p:nvSpPr>
          <p:cNvPr id="5" name="Zástupný symbol poznámok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sk-SK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sk-SK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D05184-BA77-4554-9D0C-56F64B9894AC}" type="slidenum">
              <a:rPr lang="sk-SK" smtClean="0"/>
              <a:pPr/>
              <a:t>‹#›</a:t>
            </a:fld>
            <a:endParaRPr lang="sk-SK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obrazu snímky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oznámok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sk-SK"/>
          </a:p>
        </p:txBody>
      </p:sp>
      <p:sp>
        <p:nvSpPr>
          <p:cNvPr id="4" name="Zástupný symbol čísla snímky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D05184-BA77-4554-9D0C-56F64B9894AC}" type="slidenum">
              <a:rPr lang="sk-SK" smtClean="0"/>
              <a:pPr/>
              <a:t>2</a:t>
            </a:fld>
            <a:endParaRPr lang="sk-SK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obrazu snímky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oznámok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sk-SK"/>
          </a:p>
        </p:txBody>
      </p:sp>
      <p:sp>
        <p:nvSpPr>
          <p:cNvPr id="4" name="Zástupný symbol čísla snímky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D05184-BA77-4554-9D0C-56F64B9894AC}" type="slidenum">
              <a:rPr lang="sk-SK" smtClean="0"/>
              <a:pPr/>
              <a:t>3</a:t>
            </a:fld>
            <a:endParaRPr lang="sk-SK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37A9861-C52E-4627-ABB8-861AD0A3EB7F}" type="datetimeFigureOut">
              <a:rPr lang="sk-SK" smtClean="0"/>
              <a:pPr/>
              <a:t>8. 1. 2014</a:t>
            </a:fld>
            <a:endParaRPr lang="sk-SK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sk-SK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90C6C57-09D8-46CA-AFC0-E983FED67AB0}" type="slidenum">
              <a:rPr lang="sk-SK" smtClean="0"/>
              <a:pPr/>
              <a:t>‹#›</a:t>
            </a:fld>
            <a:endParaRPr lang="sk-SK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7A9861-C52E-4627-ABB8-861AD0A3EB7F}" type="datetimeFigureOut">
              <a:rPr lang="sk-SK" smtClean="0"/>
              <a:pPr/>
              <a:t>8. 1. 2014</a:t>
            </a:fld>
            <a:endParaRPr lang="sk-SK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sk-SK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0C6C57-09D8-46CA-AFC0-E983FED67AB0}" type="slidenum">
              <a:rPr lang="sk-SK" smtClean="0"/>
              <a:pPr/>
              <a:t>‹#›</a:t>
            </a:fld>
            <a:endParaRPr lang="sk-SK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37A9861-C52E-4627-ABB8-861AD0A3EB7F}" type="datetimeFigureOut">
              <a:rPr lang="sk-SK" smtClean="0"/>
              <a:pPr/>
              <a:t>8. 1. 2014</a:t>
            </a:fld>
            <a:endParaRPr lang="sk-SK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sk-SK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90C6C57-09D8-46CA-AFC0-E983FED67AB0}" type="slidenum">
              <a:rPr lang="sk-SK" smtClean="0"/>
              <a:pPr/>
              <a:t>‹#›</a:t>
            </a:fld>
            <a:endParaRPr lang="sk-SK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7A9861-C52E-4627-ABB8-861AD0A3EB7F}" type="datetimeFigureOut">
              <a:rPr lang="sk-SK" smtClean="0"/>
              <a:pPr/>
              <a:t>8. 1. 2014</a:t>
            </a:fld>
            <a:endParaRPr lang="sk-SK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sk-SK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0C6C57-09D8-46CA-AFC0-E983FED67AB0}" type="slidenum">
              <a:rPr lang="sk-SK" smtClean="0"/>
              <a:pPr/>
              <a:t>‹#›</a:t>
            </a:fld>
            <a:endParaRPr lang="sk-SK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7A9861-C52E-4627-ABB8-861AD0A3EB7F}" type="datetimeFigureOut">
              <a:rPr lang="sk-SK" smtClean="0"/>
              <a:pPr/>
              <a:t>8. 1. 2014</a:t>
            </a:fld>
            <a:endParaRPr lang="sk-SK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sk-SK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0C6C57-09D8-46CA-AFC0-E983FED67AB0}" type="slidenum">
              <a:rPr lang="sk-SK" smtClean="0"/>
              <a:pPr/>
              <a:t>‹#›</a:t>
            </a:fld>
            <a:endParaRPr lang="sk-SK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7A9861-C52E-4627-ABB8-861AD0A3EB7F}" type="datetimeFigureOut">
              <a:rPr lang="sk-SK" smtClean="0"/>
              <a:pPr/>
              <a:t>8. 1. 2014</a:t>
            </a:fld>
            <a:endParaRPr lang="sk-SK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sk-SK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0C6C57-09D8-46CA-AFC0-E983FED67AB0}" type="slidenum">
              <a:rPr lang="sk-SK" smtClean="0"/>
              <a:pPr/>
              <a:t>‹#›</a:t>
            </a:fld>
            <a:endParaRPr lang="sk-SK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37A9861-C52E-4627-ABB8-861AD0A3EB7F}" type="datetimeFigureOut">
              <a:rPr lang="sk-SK" smtClean="0"/>
              <a:pPr/>
              <a:t>8. 1. 2014</a:t>
            </a:fld>
            <a:endParaRPr lang="sk-SK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sk-SK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0C6C57-09D8-46CA-AFC0-E983FED67AB0}" type="slidenum">
              <a:rPr lang="sk-SK" smtClean="0"/>
              <a:pPr/>
              <a:t>‹#›</a:t>
            </a:fld>
            <a:endParaRPr lang="sk-SK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7A9861-C52E-4627-ABB8-861AD0A3EB7F}" type="datetimeFigureOut">
              <a:rPr lang="sk-SK" smtClean="0"/>
              <a:pPr/>
              <a:t>8. 1. 2014</a:t>
            </a:fld>
            <a:endParaRPr lang="sk-SK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sk-SK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0C6C57-09D8-46CA-AFC0-E983FED67AB0}" type="slidenum">
              <a:rPr lang="sk-SK" smtClean="0"/>
              <a:pPr/>
              <a:t>‹#›</a:t>
            </a:fld>
            <a:endParaRPr lang="sk-SK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7A9861-C52E-4627-ABB8-861AD0A3EB7F}" type="datetimeFigureOut">
              <a:rPr lang="sk-SK" smtClean="0"/>
              <a:pPr/>
              <a:t>8. 1. 2014</a:t>
            </a:fld>
            <a:endParaRPr lang="sk-SK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sk-SK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0C6C57-09D8-46CA-AFC0-E983FED67AB0}" type="slidenum">
              <a:rPr lang="sk-SK" smtClean="0"/>
              <a:pPr/>
              <a:t>‹#›</a:t>
            </a:fld>
            <a:endParaRPr lang="sk-SK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7A9861-C52E-4627-ABB8-861AD0A3EB7F}" type="datetimeFigureOut">
              <a:rPr lang="sk-SK" smtClean="0"/>
              <a:pPr/>
              <a:t>8. 1. 2014</a:t>
            </a:fld>
            <a:endParaRPr lang="sk-SK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sk-SK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0C6C57-09D8-46CA-AFC0-E983FED67AB0}" type="slidenum">
              <a:rPr lang="sk-SK" smtClean="0"/>
              <a:pPr/>
              <a:t>‹#›</a:t>
            </a:fld>
            <a:endParaRPr lang="sk-SK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837A9861-C52E-4627-ABB8-861AD0A3EB7F}" type="datetimeFigureOut">
              <a:rPr lang="sk-SK" smtClean="0"/>
              <a:pPr/>
              <a:t>8. 1. 2014</a:t>
            </a:fld>
            <a:endParaRPr lang="sk-SK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sk-SK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90C6C57-09D8-46CA-AFC0-E983FED67AB0}" type="slidenum">
              <a:rPr lang="sk-SK" smtClean="0"/>
              <a:pPr/>
              <a:t>‹#›</a:t>
            </a:fld>
            <a:endParaRPr lang="sk-SK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837A9861-C52E-4627-ABB8-861AD0A3EB7F}" type="datetimeFigureOut">
              <a:rPr lang="sk-SK" smtClean="0"/>
              <a:pPr/>
              <a:t>8. 1. 2014</a:t>
            </a:fld>
            <a:endParaRPr lang="sk-SK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sk-SK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90C6C57-09D8-46CA-AFC0-E983FED67AB0}" type="slidenum">
              <a:rPr lang="sk-SK" smtClean="0"/>
              <a:pPr/>
              <a:t>‹#›</a:t>
            </a:fld>
            <a:endParaRPr lang="sk-SK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eet_stopwatch.JPG" TargetMode="External"/><Relationship Id="rId3" Type="http://schemas.openxmlformats.org/officeDocument/2006/relationships/hyperlink" Target="http://cs.wikipedia.org/wiki/Soubor:BadSalzdetfurthBadenburgerStr060529.jpg" TargetMode="External"/><Relationship Id="rId7" Type="http://schemas.openxmlformats.org/officeDocument/2006/relationships/hyperlink" Target="http://cs.wikipedia.org/wiki/Soubor:Saint-remy-de-provence-cadran-solaire.jpg" TargetMode="External"/><Relationship Id="rId2" Type="http://schemas.openxmlformats.org/officeDocument/2006/relationships/hyperlink" Target="http://cs.wikipedia.org/wiki/Soubor:Wooden_hourglass_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WINTI-Einzelanfertigung.jpg" TargetMode="External"/><Relationship Id="rId5" Type="http://schemas.openxmlformats.org/officeDocument/2006/relationships/hyperlink" Target="http://cs.wikipedia.org/wiki/Soubor:Vil%C5%AFa_Borghese_waterclock_4.jpg" TargetMode="External"/><Relationship Id="rId10" Type="http://schemas.openxmlformats.org/officeDocument/2006/relationships/hyperlink" Target="http://www.beruska8.cz/hodiny/hodiny2/hodiny1.htm" TargetMode="External"/><Relationship Id="rId4" Type="http://schemas.openxmlformats.org/officeDocument/2006/relationships/hyperlink" Target="http://cs.wikipedia.org/wiki/Soubor:MontreGousset001.jpg" TargetMode="External"/><Relationship Id="rId9" Type="http://schemas.openxmlformats.org/officeDocument/2006/relationships/hyperlink" Target="http://cs.wikipedia.org/wiki/Soubor:Stoppuh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88640"/>
            <a:ext cx="5741988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67544" y="1727840"/>
          <a:ext cx="7344816" cy="48204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164097"/>
                <a:gridCol w="5180719"/>
              </a:tblGrid>
              <a:tr h="29281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29281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693299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8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</a:rPr>
                        <a:t>Matematika</a:t>
                      </a:r>
                      <a:r>
                        <a:rPr lang="cs-CZ" sz="1400" baseline="0" dirty="0" smtClean="0">
                          <a:latin typeface="Calibri" pitchFamily="34" charset="0"/>
                        </a:rPr>
                        <a:t> a její aplikace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2928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latin typeface="Calibri" pitchFamily="34" charset="0"/>
                          <a:cs typeface="Calibri" pitchFamily="34" charset="0"/>
                        </a:rPr>
                        <a:t>VY_12_INOVACE_458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928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Calibri" pitchFamily="34" charset="0"/>
                        </a:rPr>
                        <a:t>3. </a:t>
                      </a:r>
                      <a:r>
                        <a:rPr lang="cs-CZ" sz="1400" dirty="0" smtClean="0">
                          <a:latin typeface="Calibri" pitchFamily="34" charset="0"/>
                        </a:rPr>
                        <a:t>ročník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2928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</a:rPr>
                        <a:t>Matematika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2928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</a:rPr>
                        <a:t>Prezentace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2928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</a:rPr>
                        <a:t>Mgr. </a:t>
                      </a:r>
                      <a:r>
                        <a:rPr lang="cs-CZ" sz="1400" dirty="0" err="1" smtClean="0">
                          <a:latin typeface="Calibri" pitchFamily="34" charset="0"/>
                        </a:rPr>
                        <a:t>Ľudmila</a:t>
                      </a:r>
                      <a:r>
                        <a:rPr lang="cs-CZ" sz="1400" dirty="0" smtClean="0">
                          <a:latin typeface="Calibri" pitchFamily="34" charset="0"/>
                        </a:rPr>
                        <a:t> </a:t>
                      </a:r>
                      <a:r>
                        <a:rPr lang="cs-CZ" sz="1400" dirty="0" err="1" smtClean="0">
                          <a:latin typeface="Calibri" pitchFamily="34" charset="0"/>
                        </a:rPr>
                        <a:t>Hlubková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2928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</a:rPr>
                        <a:t>Jednotky času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7027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</a:rPr>
                        <a:t>Úvodní hodina k jednotkám času.</a:t>
                      </a:r>
                      <a:r>
                        <a:rPr lang="cs-CZ" sz="1400" baseline="0" dirty="0" smtClean="0">
                          <a:latin typeface="Calibri" pitchFamily="34" charset="0"/>
                        </a:rPr>
                        <a:t> Seznámení s druhy hodin,  jejich využitím,  s časovými údaji v běžném životě, plnění úkolů, kontrola, </a:t>
                      </a:r>
                      <a:r>
                        <a:rPr lang="cs-CZ" sz="1400" baseline="0" smtClean="0">
                          <a:latin typeface="Calibri" pitchFamily="34" charset="0"/>
                        </a:rPr>
                        <a:t>slovní úlohy.</a:t>
                      </a:r>
                      <a:endParaRPr lang="cs-CZ" sz="1400" dirty="0" smtClean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2928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</a:rPr>
                        <a:t>15</a:t>
                      </a:r>
                      <a:r>
                        <a:rPr lang="cs-CZ" sz="1400" dirty="0" smtClean="0">
                          <a:latin typeface="Calibri" pitchFamily="34" charset="0"/>
                        </a:rPr>
                        <a:t>. 5. 2013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2928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</a:rPr>
                        <a:t>20</a:t>
                      </a:r>
                      <a:r>
                        <a:rPr lang="cs-CZ" sz="1400" dirty="0" smtClean="0">
                          <a:latin typeface="Calibri" pitchFamily="34" charset="0"/>
                        </a:rPr>
                        <a:t>. </a:t>
                      </a:r>
                      <a:r>
                        <a:rPr lang="cs-CZ" sz="1400" smtClean="0">
                          <a:latin typeface="Calibri" pitchFamily="34" charset="0"/>
                        </a:rPr>
                        <a:t>5. 2013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2" descr="logo průhledné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00392" y="5805264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sk-SK" sz="6600" dirty="0" smtClean="0"/>
              <a:t>Jednotky času</a:t>
            </a:r>
            <a:endParaRPr lang="sk-SK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5157192"/>
            <a:ext cx="8408114" cy="714372"/>
          </a:xfrm>
        </p:spPr>
        <p:txBody>
          <a:bodyPr>
            <a:noAutofit/>
          </a:bodyPr>
          <a:lstStyle/>
          <a:p>
            <a:r>
              <a:rPr lang="sk-SK" sz="2800" dirty="0" smtClean="0">
                <a:ln>
                  <a:solidFill>
                    <a:schemeClr val="bg1"/>
                  </a:solidFill>
                </a:ln>
              </a:rPr>
              <a:t>Mgr. Ľudmila </a:t>
            </a:r>
            <a:r>
              <a:rPr lang="sk-SK" sz="2800" dirty="0" err="1" smtClean="0">
                <a:ln>
                  <a:solidFill>
                    <a:schemeClr val="bg1"/>
                  </a:solidFill>
                </a:ln>
              </a:rPr>
              <a:t>Hlubková</a:t>
            </a:r>
            <a:endParaRPr lang="sk-SK" sz="2800" dirty="0">
              <a:ln>
                <a:solidFill>
                  <a:schemeClr val="bg1"/>
                </a:solidFill>
              </a:ln>
            </a:endParaRPr>
          </a:p>
        </p:txBody>
      </p:sp>
      <p:pic>
        <p:nvPicPr>
          <p:cNvPr id="13316" name="Picture 4" descr="http://www.beruska8.cz/hodiny/hodiny2/13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317620"/>
            <a:ext cx="2699792" cy="3207724"/>
          </a:xfrm>
          <a:prstGeom prst="rect">
            <a:avLst/>
          </a:prstGeom>
          <a:noFill/>
        </p:spPr>
      </p:pic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7528920" cy="841296"/>
          </a:xfrm>
          <a:solidFill>
            <a:schemeClr val="bg2">
              <a:lumMod val="75000"/>
            </a:schemeClr>
          </a:solidFill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sk-SK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Druhy </a:t>
            </a:r>
            <a:r>
              <a:rPr lang="sk-SK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hodin</a:t>
            </a:r>
            <a:r>
              <a:rPr lang="sk-SK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:</a:t>
            </a:r>
            <a:endParaRPr lang="sk-SK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32770" name="Picture 2" descr="Soubor:Wooden hourglass 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3861048"/>
            <a:ext cx="1872208" cy="2612862"/>
          </a:xfrm>
          <a:prstGeom prst="rect">
            <a:avLst/>
          </a:prstGeom>
          <a:noFill/>
        </p:spPr>
      </p:pic>
      <p:pic>
        <p:nvPicPr>
          <p:cNvPr id="12" name="Obrázek 11" descr="Soubor:BadSalzdetfurthBadenburgerStr060529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2132856"/>
            <a:ext cx="1872208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http://upload.wikimedia.org/wikipedia/commons/thumb/4/45/MontreGousset001.jpg/220px-MontreGousset001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2132856"/>
            <a:ext cx="1584176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http://upload.wikimedia.org/wikipedia/commons/thumb/f/fd/Vil%C5%AFa_Borghese_waterclock_4.jpg/220px-Vil%C5%AFa_Borghese_waterclock_4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99592" y="4077072"/>
            <a:ext cx="1872208" cy="2328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2" name="Picture 4" descr="http://upload.wikimedia.org/wikipedia/commons/thumb/7/7c/SWINTI-Einzelanfertigung.jpg/170px-SWINTI-Einzelanfertigung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47864" y="4005064"/>
            <a:ext cx="1619250" cy="2381250"/>
          </a:xfrm>
          <a:prstGeom prst="rect">
            <a:avLst/>
          </a:prstGeom>
          <a:noFill/>
        </p:spPr>
      </p:pic>
      <p:pic>
        <p:nvPicPr>
          <p:cNvPr id="32774" name="Picture 6" descr="http://upload.wikimedia.org/wikipedia/commons/thumb/a/ae/Saint-remy-de-provence-cadran-solaire.jpg/300px-Saint-remy-de-provence-cadran-solaire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08104" y="2204864"/>
            <a:ext cx="2067215" cy="144016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27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2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7242048" cy="804704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pPr algn="ctr"/>
            <a:r>
              <a:rPr lang="cs-CZ" dirty="0" smtClean="0"/>
              <a:t>STOPKY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085184"/>
            <a:ext cx="6851104" cy="1239416"/>
          </a:xfrm>
        </p:spPr>
        <p:txBody>
          <a:bodyPr>
            <a:noAutofit/>
          </a:bodyPr>
          <a:lstStyle/>
          <a:p>
            <a:pPr algn="l"/>
            <a:r>
              <a:rPr lang="cs-CZ" sz="20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Stopky jsou mechanické nebo elektronické zařízení na odměřování kratších časových intervalů. Užívají se zejména ve sportu, ale také ve vědě, v technice a podobně. 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3157320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Mechanické stopky:</a:t>
            </a:r>
            <a:endParaRPr lang="cs-CZ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3085312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Elektronické stopky: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7" name="Zástupný symbol pro obsah 3" descr="http://upload.wikimedia.org/wikipedia/commons/thumb/5/54/Leet_stopwatch.JPG/220px-Leet_stopwatch.JPG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2348880"/>
            <a:ext cx="2016224" cy="2232248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/>
            <a:tailEnd/>
          </a:ln>
          <a:effectLst/>
        </p:spPr>
      </p:pic>
      <p:pic>
        <p:nvPicPr>
          <p:cNvPr id="41986" name="Picture 2" descr="http://upload.wikimedia.org/wikipedia/commons/thumb/b/b4/Stoppuhr.jpg/200px-Stoppuh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348880"/>
            <a:ext cx="2016224" cy="223224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1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bg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pPr algn="ctr"/>
            <a:r>
              <a:rPr lang="cs-CZ" dirty="0" smtClean="0"/>
              <a:t>PŘEČTĚTE ČASOVÝ ÚDAJ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1988840"/>
            <a:ext cx="2376264" cy="57606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3 : 0 </a:t>
            </a:r>
            <a:r>
              <a:rPr lang="cs-CZ" sz="2800" b="1" dirty="0" err="1" smtClean="0"/>
              <a:t>0</a:t>
            </a:r>
            <a:endParaRPr lang="cs-CZ" sz="28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851920" y="1988840"/>
            <a:ext cx="2386608" cy="57606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10 : 3 0</a:t>
            </a:r>
            <a:endParaRPr lang="cs-CZ" sz="2800" b="1" dirty="0"/>
          </a:p>
        </p:txBody>
      </p:sp>
      <p:sp>
        <p:nvSpPr>
          <p:cNvPr id="8" name="Obdélník 7"/>
          <p:cNvSpPr/>
          <p:nvPr/>
        </p:nvSpPr>
        <p:spPr>
          <a:xfrm>
            <a:off x="899592" y="3212976"/>
            <a:ext cx="2376264" cy="57606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13 : 1 5</a:t>
            </a:r>
            <a:endParaRPr lang="cs-CZ" sz="2800" b="1" dirty="0"/>
          </a:p>
        </p:txBody>
      </p:sp>
      <p:sp>
        <p:nvSpPr>
          <p:cNvPr id="9" name="Obdélník 8"/>
          <p:cNvSpPr/>
          <p:nvPr/>
        </p:nvSpPr>
        <p:spPr>
          <a:xfrm>
            <a:off x="3851920" y="3212976"/>
            <a:ext cx="2376264" cy="57606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18 : 0 </a:t>
            </a:r>
            <a:r>
              <a:rPr lang="cs-CZ" sz="2800" b="1" dirty="0" err="1" smtClean="0"/>
              <a:t>0</a:t>
            </a:r>
            <a:endParaRPr lang="cs-CZ" sz="2800" b="1" dirty="0"/>
          </a:p>
        </p:txBody>
      </p:sp>
      <p:sp>
        <p:nvSpPr>
          <p:cNvPr id="10" name="Obdélník 9"/>
          <p:cNvSpPr/>
          <p:nvPr/>
        </p:nvSpPr>
        <p:spPr>
          <a:xfrm>
            <a:off x="899592" y="4365104"/>
            <a:ext cx="2376264" cy="57606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23 : 30</a:t>
            </a:r>
            <a:endParaRPr lang="cs-CZ" sz="2800" b="1" dirty="0"/>
          </a:p>
        </p:txBody>
      </p:sp>
      <p:sp>
        <p:nvSpPr>
          <p:cNvPr id="11" name="Obdélník 10"/>
          <p:cNvSpPr/>
          <p:nvPr/>
        </p:nvSpPr>
        <p:spPr>
          <a:xfrm>
            <a:off x="3851920" y="4365104"/>
            <a:ext cx="2376264" cy="57606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12 : 0 </a:t>
            </a:r>
            <a:r>
              <a:rPr lang="cs-CZ" sz="2800" b="1" dirty="0" err="1" smtClean="0"/>
              <a:t>0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5373216"/>
            <a:ext cx="63367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chemeClr val="tx2">
                    <a:lumMod val="25000"/>
                  </a:schemeClr>
                </a:solidFill>
              </a:rPr>
              <a:t>Řekněte, je-li v této době:</a:t>
            </a: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Ráno</a:t>
            </a:r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</a:rPr>
              <a:t>		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Odpoledne</a:t>
            </a:r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</a:rPr>
              <a:t>	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Noc</a:t>
            </a:r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</a:rPr>
              <a:t>		</a:t>
            </a: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Dopoledne</a:t>
            </a:r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</a:rPr>
              <a:t>	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Večer</a:t>
            </a:r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</a:rPr>
              <a:t>		</a:t>
            </a:r>
            <a:r>
              <a:rPr lang="cs-CZ" dirty="0" smtClean="0"/>
              <a:t>	</a:t>
            </a: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7242048" cy="770344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pPr algn="ctr"/>
            <a:r>
              <a:rPr lang="cs-CZ" dirty="0" smtClean="0"/>
              <a:t>Připomeň si jednotky času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16832"/>
            <a:ext cx="3520440" cy="136815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Kolik minut má </a:t>
            </a:r>
          </a:p>
          <a:p>
            <a:pPr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hodina?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23928" y="1988839"/>
            <a:ext cx="3775320" cy="72008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1 hodina = 60 minut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3284985"/>
            <a:ext cx="302433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Kolik sekund má minuta?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3928" y="3284984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1 minuta = 60 sekund </a:t>
            </a:r>
            <a:endParaRPr lang="cs-CZ" sz="28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4509120"/>
            <a:ext cx="3168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Kolik sekund má jedna hodina</a:t>
            </a:r>
            <a:endParaRPr lang="cs-CZ" sz="28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3928" y="4365104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1 hodina = 3600 sekund</a:t>
            </a:r>
            <a:endParaRPr lang="cs-CZ" sz="28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7242048" cy="842352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pPr algn="ctr"/>
            <a:r>
              <a:rPr lang="cs-CZ" dirty="0" smtClean="0"/>
              <a:t>Jaké známe hodiny?</a:t>
            </a:r>
            <a:endParaRPr lang="cs-CZ" dirty="0"/>
          </a:p>
        </p:txBody>
      </p:sp>
      <p:pic>
        <p:nvPicPr>
          <p:cNvPr id="5" name="Zástupný symbol pro obsah 4" descr="Soubor:Wooden hourglass 2.jpg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844824"/>
            <a:ext cx="2664296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PŘESÝPACÍ HODINY:</a:t>
            </a:r>
          </a:p>
          <a:p>
            <a:pPr algn="just"/>
            <a:r>
              <a:rPr lang="cs-CZ" sz="2300" b="1" dirty="0" smtClean="0">
                <a:solidFill>
                  <a:schemeClr val="tx2">
                    <a:lumMod val="25000"/>
                  </a:schemeClr>
                </a:solidFill>
              </a:rPr>
              <a:t>jsou typ hodin, které</a:t>
            </a:r>
          </a:p>
          <a:p>
            <a:pPr lvl="1" algn="just">
              <a:buNone/>
            </a:pPr>
            <a:r>
              <a:rPr lang="cs-CZ" sz="2300" b="1" dirty="0" smtClean="0">
                <a:solidFill>
                  <a:schemeClr val="tx2">
                    <a:lumMod val="25000"/>
                  </a:schemeClr>
                </a:solidFill>
              </a:rPr>
              <a:t>pro měření času</a:t>
            </a:r>
          </a:p>
          <a:p>
            <a:pPr lvl="1" algn="just">
              <a:buNone/>
            </a:pPr>
            <a:r>
              <a:rPr lang="cs-CZ" sz="2300" b="1" dirty="0" smtClean="0">
                <a:solidFill>
                  <a:schemeClr val="tx2">
                    <a:lumMod val="25000"/>
                  </a:schemeClr>
                </a:solidFill>
              </a:rPr>
              <a:t>využívají pohyb písku </a:t>
            </a:r>
          </a:p>
          <a:p>
            <a:pPr lvl="1" algn="just">
              <a:buNone/>
            </a:pPr>
            <a:r>
              <a:rPr lang="cs-CZ" sz="2300" b="1" dirty="0" smtClean="0">
                <a:solidFill>
                  <a:schemeClr val="tx2">
                    <a:lumMod val="25000"/>
                  </a:schemeClr>
                </a:solidFill>
              </a:rPr>
              <a:t>způsobený zemskou </a:t>
            </a:r>
          </a:p>
          <a:p>
            <a:pPr lvl="1" algn="just">
              <a:buNone/>
            </a:pPr>
            <a:r>
              <a:rPr lang="cs-CZ" sz="2300" b="1" dirty="0" smtClean="0">
                <a:solidFill>
                  <a:schemeClr val="tx2">
                    <a:lumMod val="25000"/>
                  </a:schemeClr>
                </a:solidFill>
              </a:rPr>
              <a:t>přitažlivostí resp. </a:t>
            </a:r>
          </a:p>
          <a:p>
            <a:pPr lvl="1" algn="just">
              <a:buNone/>
            </a:pPr>
            <a:r>
              <a:rPr lang="cs-CZ" sz="2300" b="1" dirty="0" smtClean="0">
                <a:solidFill>
                  <a:schemeClr val="tx2">
                    <a:lumMod val="25000"/>
                  </a:schemeClr>
                </a:solidFill>
              </a:rPr>
              <a:t>gravitací. Skládají se ze </a:t>
            </a:r>
          </a:p>
          <a:p>
            <a:pPr lvl="1" algn="just">
              <a:buNone/>
            </a:pPr>
            <a:r>
              <a:rPr lang="cs-CZ" sz="2300" b="1" dirty="0" smtClean="0">
                <a:solidFill>
                  <a:schemeClr val="tx2">
                    <a:lumMod val="25000"/>
                  </a:schemeClr>
                </a:solidFill>
              </a:rPr>
              <a:t>dvou skleněných baněk </a:t>
            </a:r>
          </a:p>
          <a:p>
            <a:pPr lvl="1" algn="just">
              <a:buNone/>
            </a:pPr>
            <a:r>
              <a:rPr lang="cs-CZ" sz="2300" b="1" dirty="0" smtClean="0">
                <a:solidFill>
                  <a:schemeClr val="tx2">
                    <a:lumMod val="25000"/>
                  </a:schemeClr>
                </a:solidFill>
              </a:rPr>
              <a:t>umístěných nad sebou a </a:t>
            </a:r>
          </a:p>
          <a:p>
            <a:pPr lvl="1" algn="just">
              <a:buNone/>
            </a:pPr>
            <a:r>
              <a:rPr lang="cs-CZ" sz="2300" b="1" dirty="0" smtClean="0">
                <a:solidFill>
                  <a:schemeClr val="tx2">
                    <a:lumMod val="25000"/>
                  </a:schemeClr>
                </a:solidFill>
              </a:rPr>
              <a:t>spojených úzkým hrdlem. </a:t>
            </a:r>
          </a:p>
          <a:p>
            <a:pPr lvl="1" algn="just">
              <a:buNone/>
            </a:pPr>
            <a:r>
              <a:rPr lang="cs-CZ" sz="2300" b="1" dirty="0" smtClean="0">
                <a:solidFill>
                  <a:schemeClr val="tx2">
                    <a:lumMod val="25000"/>
                  </a:schemeClr>
                </a:solidFill>
              </a:rPr>
              <a:t>Písek z horní baňky se </a:t>
            </a:r>
          </a:p>
          <a:p>
            <a:pPr lvl="1" algn="just">
              <a:buNone/>
            </a:pPr>
            <a:r>
              <a:rPr lang="cs-CZ" sz="2300" b="1" dirty="0" smtClean="0">
                <a:solidFill>
                  <a:schemeClr val="tx2">
                    <a:lumMod val="25000"/>
                  </a:schemeClr>
                </a:solidFill>
              </a:rPr>
              <a:t>postupně přesýpá do </a:t>
            </a:r>
          </a:p>
          <a:p>
            <a:pPr lvl="1" algn="just">
              <a:buNone/>
            </a:pPr>
            <a:r>
              <a:rPr lang="cs-CZ" sz="2300" b="1" dirty="0" smtClean="0">
                <a:solidFill>
                  <a:schemeClr val="tx2">
                    <a:lumMod val="25000"/>
                  </a:schemeClr>
                </a:solidFill>
              </a:rPr>
              <a:t>spodní baňky. </a:t>
            </a:r>
          </a:p>
          <a:p>
            <a:pPr lvl="1" algn="just">
              <a:buNone/>
            </a:pPr>
            <a:r>
              <a:rPr lang="cs-CZ" sz="2300" b="1" dirty="0" smtClean="0">
                <a:solidFill>
                  <a:schemeClr val="tx2">
                    <a:lumMod val="25000"/>
                  </a:schemeClr>
                </a:solidFill>
              </a:rPr>
              <a:t>Po přesypání se hodiny </a:t>
            </a:r>
          </a:p>
          <a:p>
            <a:pPr lvl="1" algn="just">
              <a:buNone/>
            </a:pPr>
            <a:r>
              <a:rPr lang="cs-CZ" sz="2300" b="1" dirty="0" smtClean="0">
                <a:solidFill>
                  <a:schemeClr val="tx2">
                    <a:lumMod val="25000"/>
                  </a:schemeClr>
                </a:solidFill>
              </a:rPr>
              <a:t>obrátí.</a:t>
            </a:r>
            <a:endParaRPr lang="cs-CZ" sz="2300" b="1" dirty="0">
              <a:solidFill>
                <a:schemeClr val="tx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7239000" cy="770344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pPr algn="ctr"/>
            <a:r>
              <a:rPr lang="cs-CZ" dirty="0" smtClean="0"/>
              <a:t>Spočítej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7239000" cy="511496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Kolik dnů má jeden rok?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Kolik měsíců má jeden rok?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Kolik hodin má jeden den?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Kolik hodin jsou dva, tři, čtyři dny?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Kolik hodin má týden?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Kolik hodin má měsíc?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Kolik minut má jeden den?</a:t>
            </a: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7239000" cy="842352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pPr algn="ctr"/>
            <a:r>
              <a:rPr lang="cs-CZ" dirty="0" smtClean="0"/>
              <a:t>Vyhledej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Kolik dnů mají jednotlivé měsíce v roce:</a:t>
            </a: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Leden</a:t>
            </a: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Únor</a:t>
            </a: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Březen</a:t>
            </a: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Duben</a:t>
            </a: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Květen</a:t>
            </a: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Červen</a:t>
            </a: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Červenec</a:t>
            </a: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Srpen </a:t>
            </a: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Září </a:t>
            </a: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Říjen</a:t>
            </a: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Listopad</a:t>
            </a: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Prosinec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411760" y="2348880"/>
            <a:ext cx="5760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31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3203848" y="2636912"/>
            <a:ext cx="5760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28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2411760" y="2924944"/>
            <a:ext cx="5760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30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3203848" y="3212976"/>
            <a:ext cx="5760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30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2411760" y="3573016"/>
            <a:ext cx="5760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31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3203848" y="3861048"/>
            <a:ext cx="5760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30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2411760" y="4149080"/>
            <a:ext cx="5760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31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3203848" y="4437112"/>
            <a:ext cx="5760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31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2411760" y="4797152"/>
            <a:ext cx="5760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30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3203848" y="5085184"/>
            <a:ext cx="5760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31</a:t>
            </a:r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2411760" y="5373216"/>
            <a:ext cx="5760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30</a:t>
            </a:r>
            <a:endParaRPr lang="cs-CZ" b="1" dirty="0"/>
          </a:p>
        </p:txBody>
      </p:sp>
      <p:sp>
        <p:nvSpPr>
          <p:cNvPr id="15" name="Obdélník 14"/>
          <p:cNvSpPr/>
          <p:nvPr/>
        </p:nvSpPr>
        <p:spPr>
          <a:xfrm>
            <a:off x="3203848" y="5661248"/>
            <a:ext cx="5760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31</a:t>
            </a:r>
            <a:endParaRPr lang="cs-CZ" b="1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7239000" cy="720080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pPr algn="ctr"/>
            <a:r>
              <a:rPr lang="cs-CZ" dirty="0" smtClean="0"/>
              <a:t>Kolik minut 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Kolik minut trvá:</a:t>
            </a:r>
          </a:p>
          <a:p>
            <a:pPr>
              <a:buNone/>
            </a:pPr>
            <a:endParaRPr lang="cs-CZ" dirty="0" smtClean="0">
              <a:solidFill>
                <a:schemeClr val="tx2">
                  <a:lumMod val="2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Jedna vyučovací hodina</a:t>
            </a:r>
          </a:p>
          <a:p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Velká přestávka</a:t>
            </a:r>
          </a:p>
          <a:p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Malá přestávka</a:t>
            </a:r>
          </a:p>
          <a:p>
            <a:pPr>
              <a:buNone/>
            </a:pPr>
            <a:endParaRPr lang="cs-CZ" dirty="0" smtClean="0">
              <a:solidFill>
                <a:schemeClr val="tx2">
                  <a:lumMod val="2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Kolik dnů jsi na světě ty?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132856"/>
            <a:ext cx="1872208" cy="3093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7239000" cy="770344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pPr algn="ctr"/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Bára a Ondřej šli společně do školy. </a:t>
            </a: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Báře trvala cesta 7 minut.</a:t>
            </a: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Vypočítej kolik minut trvala cesta Ondřejovi?</a:t>
            </a:r>
          </a:p>
          <a:p>
            <a:pPr>
              <a:buNone/>
            </a:pPr>
            <a:endParaRPr lang="cs-CZ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Jedno vajíčko na tvrdo se vařilo 3 minuty. Kolik</a:t>
            </a: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minut se vařilo 5 vajíček?</a:t>
            </a:r>
          </a:p>
          <a:p>
            <a:pPr>
              <a:buNone/>
            </a:pPr>
            <a:endParaRPr lang="cs-CZ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Jirka přišel do školy 5 min po půl osmé. Jenda </a:t>
            </a: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v 7:35, Žofie 20 minut po čtvrt na osm. Kdo </a:t>
            </a: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přišel první a kdo poslední do školy? </a:t>
            </a:r>
            <a:endParaRPr lang="cs-CZ" b="1" dirty="0">
              <a:solidFill>
                <a:schemeClr val="tx2">
                  <a:lumMod val="25000"/>
                </a:schemeClr>
              </a:solidFill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7239000" cy="842352"/>
          </a:xfrm>
          <a:solidFill>
            <a:schemeClr val="bg2">
              <a:lumMod val="75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16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Klipart</a:t>
            </a:r>
          </a:p>
          <a:p>
            <a:pPr>
              <a:buFont typeface="Wingdings" pitchFamily="2" charset="2"/>
              <a:buChar char="§"/>
            </a:pPr>
            <a:r>
              <a:rPr lang="cs-CZ" sz="1600" dirty="0" smtClean="0">
                <a:hlinkClick r:id="rId2"/>
              </a:rPr>
              <a:t>http://cs.wikipedia.org/wiki/Soubor:Wooden_hourglass_2.jpg</a:t>
            </a:r>
            <a:endParaRPr lang="cs-CZ" sz="1600" dirty="0" smtClean="0"/>
          </a:p>
          <a:p>
            <a:pPr>
              <a:buFont typeface="Wingdings" pitchFamily="2" charset="2"/>
              <a:buChar char="§"/>
            </a:pPr>
            <a:r>
              <a:rPr lang="cs-CZ" sz="1600" dirty="0" smtClean="0">
                <a:hlinkClick r:id="rId3"/>
              </a:rPr>
              <a:t>http://cs.wikipedia.org/wiki/Soubor:BadSalzdetfurthBadenburgerStr060529.jpg</a:t>
            </a:r>
            <a:endParaRPr lang="cs-CZ" sz="1600" dirty="0" smtClean="0"/>
          </a:p>
          <a:p>
            <a:pPr>
              <a:buFont typeface="Wingdings" pitchFamily="2" charset="2"/>
              <a:buChar char="§"/>
            </a:pPr>
            <a:r>
              <a:rPr lang="cs-CZ" sz="1600" dirty="0" smtClean="0">
                <a:hlinkClick r:id="rId4"/>
              </a:rPr>
              <a:t>http://cs.wikipedia.org/wiki/Soubor:MontreGousset001.jpg</a:t>
            </a:r>
            <a:endParaRPr lang="cs-CZ" sz="1600" dirty="0" smtClean="0"/>
          </a:p>
          <a:p>
            <a:pPr>
              <a:buFont typeface="Wingdings" pitchFamily="2" charset="2"/>
              <a:buChar char="§"/>
            </a:pPr>
            <a:r>
              <a:rPr lang="cs-CZ" sz="1600" dirty="0" smtClean="0">
                <a:hlinkClick r:id="rId5"/>
              </a:rPr>
              <a:t>http://cs.wikipedia.org/wiki/Soubor:Vil%C5%AFa_Borghese_waterclock_4.jpg</a:t>
            </a:r>
            <a:endParaRPr lang="cs-CZ" sz="1600" dirty="0" smtClean="0"/>
          </a:p>
          <a:p>
            <a:pPr>
              <a:buFont typeface="Wingdings" pitchFamily="2" charset="2"/>
              <a:buChar char="§"/>
            </a:pPr>
            <a:r>
              <a:rPr lang="cs-CZ" sz="1600" dirty="0" smtClean="0">
                <a:hlinkClick r:id="rId6"/>
              </a:rPr>
              <a:t>http://cs.wikipedia.org/wiki/Soubor:SWINTI-Einzelanfertigung.jpg</a:t>
            </a:r>
            <a:endParaRPr lang="cs-CZ" sz="1600" dirty="0" smtClean="0"/>
          </a:p>
          <a:p>
            <a:pPr>
              <a:buFont typeface="Wingdings" pitchFamily="2" charset="2"/>
              <a:buChar char="§"/>
            </a:pPr>
            <a:r>
              <a:rPr lang="cs-CZ" sz="1600" dirty="0" smtClean="0">
                <a:hlinkClick r:id="rId7"/>
              </a:rPr>
              <a:t>http://cs.wikipedia.org/wiki/Soubor:Saint-remy-de-provence-cadran-solaire.jpg</a:t>
            </a:r>
            <a:endParaRPr lang="cs-CZ" sz="1600" dirty="0" smtClean="0"/>
          </a:p>
          <a:p>
            <a:pPr>
              <a:buFont typeface="Wingdings" pitchFamily="2" charset="2"/>
              <a:buChar char="§"/>
            </a:pPr>
            <a:r>
              <a:rPr lang="cs-CZ" sz="1600" dirty="0" smtClean="0">
                <a:hlinkClick r:id="rId8"/>
              </a:rPr>
              <a:t>http://cs.wikipedia.org/wiki/Soubor:Leet_stopwatch.JPG</a:t>
            </a:r>
            <a:endParaRPr lang="cs-CZ" sz="1600" dirty="0" smtClean="0"/>
          </a:p>
          <a:p>
            <a:pPr>
              <a:buFont typeface="Wingdings" pitchFamily="2" charset="2"/>
              <a:buChar char="§"/>
            </a:pPr>
            <a:r>
              <a:rPr lang="cs-CZ" sz="1600" dirty="0" smtClean="0">
                <a:hlinkClick r:id="rId9"/>
              </a:rPr>
              <a:t>http://cs.wikipedia.org/wiki/Soubor:Stoppuhr.jpg</a:t>
            </a:r>
            <a:endParaRPr lang="cs-CZ" sz="1600" dirty="0" smtClean="0"/>
          </a:p>
          <a:p>
            <a:pPr>
              <a:buFont typeface="Wingdings" pitchFamily="2" charset="2"/>
              <a:buChar char="§"/>
            </a:pPr>
            <a:r>
              <a:rPr lang="cs-CZ" sz="1600" dirty="0" smtClean="0">
                <a:hlinkClick r:id="rId10"/>
              </a:rPr>
              <a:t>http://www.beruska8.cz/hodiny/hodiny2/hodiny1.htm</a:t>
            </a:r>
            <a:endParaRPr lang="cs-CZ" sz="1600" dirty="0" smtClean="0"/>
          </a:p>
          <a:p>
            <a:pPr>
              <a:buFont typeface="Wingdings" pitchFamily="2" charset="2"/>
              <a:buChar char="§"/>
            </a:pPr>
            <a:endParaRPr lang="cs-CZ" sz="1600" dirty="0" smtClean="0"/>
          </a:p>
          <a:p>
            <a:pPr>
              <a:buFont typeface="Wingdings" pitchFamily="2" charset="2"/>
              <a:buChar char="§"/>
            </a:pPr>
            <a:endParaRPr lang="cs-CZ" sz="1600" dirty="0" smtClean="0"/>
          </a:p>
          <a:p>
            <a:pPr>
              <a:buFont typeface="Wingdings" pitchFamily="2" charset="2"/>
              <a:buChar char="§"/>
            </a:pPr>
            <a:endParaRPr lang="cs-CZ" sz="1600" dirty="0" smtClean="0"/>
          </a:p>
          <a:p>
            <a:pPr>
              <a:buFont typeface="Wingdings" pitchFamily="2" charset="2"/>
              <a:buChar char="§"/>
            </a:pPr>
            <a:endParaRPr lang="cs-CZ" sz="1600" dirty="0" smtClean="0"/>
          </a:p>
          <a:p>
            <a:pPr>
              <a:buFont typeface="Wingdings" pitchFamily="2" charset="2"/>
              <a:buChar char="§"/>
            </a:pPr>
            <a:endParaRPr lang="cs-CZ" sz="1600" dirty="0" smtClean="0"/>
          </a:p>
          <a:p>
            <a:pPr>
              <a:buFont typeface="Wingdings" pitchFamily="2" charset="2"/>
              <a:buChar char="§"/>
            </a:pPr>
            <a:endParaRPr lang="cs-CZ" sz="1600" dirty="0" smtClean="0"/>
          </a:p>
          <a:p>
            <a:pPr>
              <a:buFont typeface="Wingdings" pitchFamily="2" charset="2"/>
              <a:buChar char="§"/>
            </a:pPr>
            <a:endParaRPr lang="cs-CZ" sz="1600" dirty="0" smtClean="0"/>
          </a:p>
          <a:p>
            <a:pPr>
              <a:buFont typeface="Wingdings" pitchFamily="2" charset="2"/>
              <a:buChar char="§"/>
            </a:pPr>
            <a:endParaRPr lang="cs-CZ" sz="1600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í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748</TotalTime>
  <Words>485</Words>
  <Application>Microsoft Office PowerPoint</Application>
  <PresentationFormat>Předvádění na obrazovce (4:3)</PresentationFormat>
  <Paragraphs>147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Snímek 1</vt:lpstr>
      <vt:lpstr>Jednotky času</vt:lpstr>
      <vt:lpstr>Druhy hodin:</vt:lpstr>
      <vt:lpstr>STOPKY</vt:lpstr>
      <vt:lpstr>PŘEČTĚTE ČASOVÝ ÚDAJ</vt:lpstr>
      <vt:lpstr>Připomeň si jednotky času</vt:lpstr>
      <vt:lpstr>Jaké známe hodiny?</vt:lpstr>
      <vt:lpstr>Spočítej</vt:lpstr>
      <vt:lpstr>Vyhledej</vt:lpstr>
      <vt:lpstr>Kolik minut je:</vt:lpstr>
      <vt:lpstr>Vypočítej</vt:lpstr>
      <vt:lpstr>      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Premena jednotiek času</dc:title>
  <dc:creator>ZS s MS</dc:creator>
  <cp:lastModifiedBy>Majka</cp:lastModifiedBy>
  <cp:revision>93</cp:revision>
  <dcterms:created xsi:type="dcterms:W3CDTF">2009-02-18T18:56:29Z</dcterms:created>
  <dcterms:modified xsi:type="dcterms:W3CDTF">2014-01-08T20:24:23Z</dcterms:modified>
</cp:coreProperties>
</file>