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1" r:id="rId3"/>
    <p:sldId id="259" r:id="rId4"/>
    <p:sldId id="263" r:id="rId5"/>
    <p:sldId id="264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81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EA06F-E4CF-4697-B1F3-C9F9DA564910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C456-2855-4CDC-A272-F417EEA12DDB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EA06F-E4CF-4697-B1F3-C9F9DA564910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C456-2855-4CDC-A272-F417EEA12D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EA06F-E4CF-4697-B1F3-C9F9DA564910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C456-2855-4CDC-A272-F417EEA12DD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EA06F-E4CF-4697-B1F3-C9F9DA564910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C456-2855-4CDC-A272-F417EEA12D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EA06F-E4CF-4697-B1F3-C9F9DA564910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C456-2855-4CDC-A272-F417EEA12D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EA06F-E4CF-4697-B1F3-C9F9DA564910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C456-2855-4CDC-A272-F417EEA12D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EA06F-E4CF-4697-B1F3-C9F9DA564910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C456-2855-4CDC-A272-F417EEA12D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EA06F-E4CF-4697-B1F3-C9F9DA564910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C456-2855-4CDC-A272-F417EEA12DDB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EA06F-E4CF-4697-B1F3-C9F9DA564910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C456-2855-4CDC-A272-F417EEA12DDB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EA06F-E4CF-4697-B1F3-C9F9DA564910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C456-2855-4CDC-A272-F417EEA12D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EA06F-E4CF-4697-B1F3-C9F9DA564910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C456-2855-4CDC-A272-F417EEA12D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FCEA06F-E4CF-4697-B1F3-C9F9DA564910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61AC456-2855-4CDC-A272-F417EEA12DD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dobrichovice.cz/programy/zemepis/zemepisna_sit/soubory/rovnobezky.htm%202.5.2013" TargetMode="External"/><Relationship Id="rId2" Type="http://schemas.openxmlformats.org/officeDocument/2006/relationships/hyperlink" Target="http://astrolot.cz/a_v_obrazech/images3/obr_23_bx.jpg%2015.3.%202013%2015.3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9850370"/>
              </p:ext>
            </p:extLst>
          </p:nvPr>
        </p:nvGraphicFramePr>
        <p:xfrm>
          <a:off x="674083" y="1581730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Člověk a jeho svět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VY_12_INOVACE_431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5. ročník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Vlastivěda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Doplňovačka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Mgr. Šárka Prokšová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 Zeměpisné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sítě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Doplňovačky ( vytvořeny autorkou ) slouží k opakování probraného učiva</a:t>
                      </a:r>
                    </a:p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  tajenka je tématem učiva nového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. 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2.5.2013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6.5.2013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6891" y="5823752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27336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:\dumy\dumy\a.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97" y="1052736"/>
            <a:ext cx="8945599" cy="5546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5536" y="188640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Přesnou polohu na kulaté Zemi určujeme podle …………………………………………………,</a:t>
            </a:r>
          </a:p>
          <a:p>
            <a:r>
              <a:rPr lang="cs-CZ" dirty="0" smtClean="0"/>
              <a:t>kterou tvoří poledníky a rovnoběžky.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28241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343032"/>
            <a:ext cx="8898755" cy="5283286"/>
          </a:xfrm>
        </p:spPr>
      </p:pic>
      <p:sp>
        <p:nvSpPr>
          <p:cNvPr id="5" name="TextovéPole 4"/>
          <p:cNvSpPr txBox="1"/>
          <p:nvPr/>
        </p:nvSpPr>
        <p:spPr>
          <a:xfrm>
            <a:off x="611560" y="476671"/>
            <a:ext cx="77414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Přesnou polohu na kulaté Zemi určujeme podle …………………………………………………,</a:t>
            </a:r>
          </a:p>
          <a:p>
            <a:r>
              <a:rPr lang="cs-CZ" dirty="0"/>
              <a:t>k</a:t>
            </a:r>
            <a:r>
              <a:rPr lang="cs-CZ" dirty="0" smtClean="0"/>
              <a:t>terou tvoří poledníky a rovnoběžky.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49689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476672"/>
            <a:ext cx="799288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Polokružnice spojují oba póly a říkáme jim  </a:t>
            </a:r>
            <a:r>
              <a:rPr lang="cs-CZ" dirty="0" smtClean="0">
                <a:solidFill>
                  <a:srgbClr val="FF0000"/>
                </a:solidFill>
              </a:rPr>
              <a:t>__________</a:t>
            </a:r>
            <a:r>
              <a:rPr lang="cs-CZ" dirty="0" smtClean="0"/>
              <a:t> Jsou všechny stejně dlouhé a číslují se v zeměpisných stupních. Lidé žijící na stejném poledníku mají shodný čas.</a:t>
            </a:r>
          </a:p>
          <a:p>
            <a:endParaRPr lang="cs-CZ" dirty="0"/>
          </a:p>
          <a:p>
            <a:r>
              <a:rPr lang="cs-CZ" dirty="0" smtClean="0"/>
              <a:t>Nejdůležitějším </a:t>
            </a:r>
            <a:r>
              <a:rPr lang="cs-CZ" dirty="0"/>
              <a:t>poledníkem je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__________________</a:t>
            </a:r>
            <a:endParaRPr lang="cs-CZ" dirty="0" smtClean="0"/>
          </a:p>
          <a:p>
            <a:r>
              <a:rPr lang="cs-CZ" dirty="0" smtClean="0"/>
              <a:t>Kartografové jej umístili </a:t>
            </a:r>
            <a:r>
              <a:rPr lang="cs-CZ" dirty="0"/>
              <a:t>do Londýnského předměstí Greenwich (</a:t>
            </a:r>
            <a:r>
              <a:rPr lang="cs-CZ" dirty="0" err="1"/>
              <a:t>grynyč</a:t>
            </a:r>
            <a:r>
              <a:rPr lang="cs-CZ" dirty="0"/>
              <a:t>).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1560" y="1997839"/>
            <a:ext cx="813690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 </a:t>
            </a:r>
            <a:r>
              <a:rPr lang="cs-CZ" dirty="0"/>
              <a:t>určení zeměpisné polohy </a:t>
            </a:r>
            <a:r>
              <a:rPr lang="cs-CZ" dirty="0" smtClean="0"/>
              <a:t>potřebujeme </a:t>
            </a:r>
            <a:r>
              <a:rPr lang="cs-CZ" dirty="0"/>
              <a:t>i kružnice zvané </a:t>
            </a:r>
            <a:r>
              <a:rPr lang="cs-CZ" b="1" dirty="0" smtClean="0">
                <a:solidFill>
                  <a:srgbClr val="FF0000"/>
                </a:solidFill>
              </a:rPr>
              <a:t>____________</a:t>
            </a:r>
          </a:p>
          <a:p>
            <a:r>
              <a:rPr lang="cs-CZ" dirty="0" smtClean="0"/>
              <a:t>Celá </a:t>
            </a:r>
            <a:r>
              <a:rPr lang="cs-CZ" dirty="0"/>
              <a:t>zeměkoule je rozdělena kružnicemi, které jsou kolmé na poledníky a vedou ve směru od západu k východu. Tyto rovnoběžky, nejsou stejně dlouhé. </a:t>
            </a:r>
            <a:endParaRPr lang="cs-CZ" dirty="0"/>
          </a:p>
          <a:p>
            <a:r>
              <a:rPr lang="cs-CZ" dirty="0" smtClean="0"/>
              <a:t>                                                                                                                   Nejdelší </a:t>
            </a:r>
            <a:r>
              <a:rPr lang="cs-CZ" dirty="0"/>
              <a:t>z nich je uprostřed mezi severním a jižním pólem. Nazýváme ji </a:t>
            </a:r>
            <a:r>
              <a:rPr lang="cs-CZ" dirty="0" smtClean="0">
                <a:solidFill>
                  <a:srgbClr val="FF0000"/>
                </a:solidFill>
              </a:rPr>
              <a:t>____________. </a:t>
            </a:r>
            <a:r>
              <a:rPr lang="cs-CZ" dirty="0"/>
              <a:t>Měří přibližně 40 000 km. Označujeme ji číslem 0°.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933056"/>
            <a:ext cx="2582588" cy="26056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80012" y="448638"/>
            <a:ext cx="1126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poledníky.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87344" y="1226712"/>
            <a:ext cx="22413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hlavní (nultý) </a:t>
            </a:r>
            <a:r>
              <a:rPr lang="cs-CZ" dirty="0" smtClean="0">
                <a:solidFill>
                  <a:srgbClr val="FF0000"/>
                </a:solidFill>
              </a:rPr>
              <a:t>poledník.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1964264"/>
            <a:ext cx="13581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r</a:t>
            </a:r>
            <a:r>
              <a:rPr lang="cs-CZ" b="1" dirty="0" smtClean="0">
                <a:solidFill>
                  <a:srgbClr val="FF0000"/>
                </a:solidFill>
              </a:rPr>
              <a:t>ovnoběžky.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97413" y="3068960"/>
            <a:ext cx="1513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zemský </a:t>
            </a:r>
            <a:r>
              <a:rPr lang="cs-CZ" b="1" dirty="0">
                <a:solidFill>
                  <a:srgbClr val="FF0000"/>
                </a:solidFill>
              </a:rPr>
              <a:t>rovník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29039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6000" y="29673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548680"/>
            <a:ext cx="54305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Všímejte si umístění poledníků, rovnoběžek, rovníku ……</a:t>
            </a:r>
            <a:endParaRPr lang="cs-CZ" dirty="0"/>
          </a:p>
        </p:txBody>
      </p:sp>
      <p:pic>
        <p:nvPicPr>
          <p:cNvPr id="6" name="Picture 4" descr="http://astrolot.cz/a_v_obrazech/images3/obr_23_bx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996250"/>
            <a:ext cx="6768752" cy="5383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3481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692697"/>
            <a:ext cx="77048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  <a:hlinkClick r:id="rId2"/>
              </a:rPr>
              <a:t>http://astrolot.cz/a_v_obrazech/images3/obr_23_bx.jpg 15.3. 2013 15.31</a:t>
            </a:r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rgbClr val="7030A0"/>
                </a:solidFill>
                <a:hlinkClick r:id="rId3"/>
              </a:rPr>
              <a:t>http</a:t>
            </a:r>
            <a:r>
              <a:rPr lang="cs-CZ">
                <a:solidFill>
                  <a:srgbClr val="7030A0"/>
                </a:solidFill>
                <a:hlinkClick r:id="rId3"/>
              </a:rPr>
              <a:t>://</a:t>
            </a:r>
            <a:r>
              <a:rPr lang="cs-CZ" smtClean="0">
                <a:solidFill>
                  <a:srgbClr val="7030A0"/>
                </a:solidFill>
                <a:hlinkClick r:id="rId3"/>
              </a:rPr>
              <a:t>www.zsdobrichovice.cz/programy/zemepis/zemepisna_sit/soubory/rovnobezky.htm 2.5.2013</a:t>
            </a:r>
            <a:r>
              <a:rPr lang="cs-CZ" smtClean="0">
                <a:solidFill>
                  <a:srgbClr val="7030A0"/>
                </a:solidFill>
              </a:rPr>
              <a:t>, 18,03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20836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</TotalTime>
  <Words>265</Words>
  <Application>Microsoft Office PowerPoint</Application>
  <PresentationFormat>Předvádění na obrazovce (4:3)</PresentationFormat>
  <Paragraphs>47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Došky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431; 6.5.2013</cp:keywords>
  <cp:lastModifiedBy>teacher</cp:lastModifiedBy>
  <cp:revision>14</cp:revision>
  <dcterms:created xsi:type="dcterms:W3CDTF">2013-03-15T14:08:15Z</dcterms:created>
  <dcterms:modified xsi:type="dcterms:W3CDTF">2013-10-17T14:06:43Z</dcterms:modified>
</cp:coreProperties>
</file>