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554876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VY_32_INOVACE_265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Prvky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Prvky. Žáci</a:t>
                      </a:r>
                      <a:r>
                        <a:rPr lang="cs-CZ" sz="1400" b="1" baseline="0" dirty="0" smtClean="0"/>
                        <a:t> jsou seznámeni se základními prvky – zlato, diamant, grafit a síra.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600200"/>
          </a:xfrm>
        </p:spPr>
        <p:txBody>
          <a:bodyPr/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Prvky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Prvky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dělíme: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kovové – zlato, stříbro měď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nekovové – síra, grafit, diamant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polokovy – arsen, antimon, bismut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FF0000"/>
                </a:solidFill>
              </a:rPr>
              <a:t>zlato (Au)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zlatožlutá barva, kovový lesk, kujné, vysoká hustota 17-19 g/cm</a:t>
            </a:r>
            <a:r>
              <a:rPr lang="cs-CZ" sz="2800" b="1" baseline="30000" dirty="0">
                <a:solidFill>
                  <a:schemeClr val="tx1"/>
                </a:solidFill>
              </a:rPr>
              <a:t>3 </a:t>
            </a:r>
            <a:r>
              <a:rPr lang="cs-CZ" sz="2800" b="1" dirty="0">
                <a:solidFill>
                  <a:schemeClr val="tx1"/>
                </a:solidFill>
              </a:rPr>
              <a:t>, krychlová s</a:t>
            </a:r>
            <a:r>
              <a:rPr lang="cs-CZ" sz="2800" b="1" dirty="0" smtClean="0">
                <a:solidFill>
                  <a:schemeClr val="tx1"/>
                </a:solidFill>
              </a:rPr>
              <a:t>., chemicky </a:t>
            </a:r>
            <a:r>
              <a:rPr lang="cs-CZ" sz="2800" b="1" dirty="0">
                <a:solidFill>
                  <a:schemeClr val="tx1"/>
                </a:solidFill>
              </a:rPr>
              <a:t>odolné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rýžování – valouny (nuggety), zlatinky (plíšky), zlatonosné řeky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často v křemenech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naleziště: Jílové u Prahy, Kašperské Hory, </a:t>
            </a:r>
            <a:r>
              <a:rPr lang="cs-CZ" sz="2800" b="1" dirty="0" smtClean="0">
                <a:solidFill>
                  <a:schemeClr val="tx1"/>
                </a:solidFill>
              </a:rPr>
              <a:t>		  Zlaté Hory, Otava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         </a:t>
            </a:r>
            <a:r>
              <a:rPr lang="cs-CZ" sz="2800" b="1" dirty="0" smtClean="0">
                <a:solidFill>
                  <a:schemeClr val="tx1"/>
                </a:solidFill>
              </a:rPr>
              <a:t>  JAR</a:t>
            </a:r>
            <a:r>
              <a:rPr lang="cs-CZ" sz="2800" b="1" dirty="0">
                <a:solidFill>
                  <a:schemeClr val="tx1"/>
                </a:solidFill>
              </a:rPr>
              <a:t>, Austrálie, Aljaška, Ural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význam: platidlo, šperkařství, lékařství, elektrotechnika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836712"/>
            <a:ext cx="4040188" cy="609600"/>
          </a:xfrm>
        </p:spPr>
        <p:txBody>
          <a:bodyPr/>
          <a:lstStyle/>
          <a:p>
            <a:pPr algn="l"/>
            <a:r>
              <a:rPr lang="cs-CZ" sz="2800" b="1" dirty="0">
                <a:solidFill>
                  <a:schemeClr val="tx1"/>
                </a:solidFill>
              </a:rPr>
              <a:t>zlato v křemenné </a:t>
            </a:r>
            <a:r>
              <a:rPr lang="cs-CZ" sz="2800" b="1" dirty="0" smtClean="0">
                <a:solidFill>
                  <a:schemeClr val="tx1"/>
                </a:solidFill>
              </a:rPr>
              <a:t>žíle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72000" y="836712"/>
            <a:ext cx="4041775" cy="609600"/>
          </a:xfrm>
        </p:spPr>
        <p:txBody>
          <a:bodyPr/>
          <a:lstStyle/>
          <a:p>
            <a:pPr algn="l"/>
            <a:r>
              <a:rPr lang="cs-CZ" sz="2800" b="1" dirty="0">
                <a:solidFill>
                  <a:schemeClr val="tx1"/>
                </a:solidFill>
              </a:rPr>
              <a:t>rýžování </a:t>
            </a:r>
            <a:r>
              <a:rPr lang="cs-CZ" sz="2800" b="1" dirty="0" smtClean="0">
                <a:solidFill>
                  <a:schemeClr val="tx1"/>
                </a:solidFill>
              </a:rPr>
              <a:t>zlata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57200" y="1700808"/>
            <a:ext cx="4041648" cy="442567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1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3867150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8"/>
            <a:ext cx="3528392" cy="2633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48064" y="530120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5875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diamant (C)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</a:rPr>
              <a:t>čirý, nažloutlý, ale i šedý až černý, diamantový lesk, krychlová s., nejtvrdší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vznik za vysokého tlaku a teploty, nyní už i umělé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naleziště: Dlažkovice, Chráštany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</a:t>
            </a:r>
            <a:r>
              <a:rPr lang="cs-CZ" sz="2800" b="1" dirty="0">
                <a:solidFill>
                  <a:schemeClr val="tx1"/>
                </a:solidFill>
              </a:rPr>
              <a:t>JAR, Sibiř, Austrálie, Indie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význam: vrtání, řezání, broušení, šperkařství (brilianty - Antverpy)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váha v karátech = 0,2g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2800" b="1" dirty="0">
                <a:solidFill>
                  <a:schemeClr val="tx1"/>
                </a:solidFill>
              </a:rPr>
              <a:t>surový diamant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cs-CZ" sz="2800" b="1" dirty="0">
                <a:solidFill>
                  <a:schemeClr val="tx1"/>
                </a:solidFill>
              </a:rPr>
              <a:t>briliant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3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62236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4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711" y="2204864"/>
            <a:ext cx="3528392" cy="2957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grafit - tuha (C)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</a:rPr>
              <a:t>šedá, černá, matný lesk, velmi měkká, t 1 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využití: psaní→ tužky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žáruvzdorná </a:t>
            </a:r>
            <a:r>
              <a:rPr lang="cs-CZ" sz="2800" b="1" dirty="0" smtClean="0">
                <a:solidFill>
                  <a:schemeClr val="tx1"/>
                </a:solidFill>
              </a:rPr>
              <a:t>→ žáruvzdorné </a:t>
            </a:r>
            <a:r>
              <a:rPr lang="cs-CZ" sz="2800" b="1" dirty="0">
                <a:solidFill>
                  <a:schemeClr val="tx1"/>
                </a:solidFill>
              </a:rPr>
              <a:t>kelímky, brzdová obložení, vede elektrický </a:t>
            </a:r>
            <a:r>
              <a:rPr lang="cs-CZ" sz="2800" b="1" dirty="0" smtClean="0">
                <a:solidFill>
                  <a:schemeClr val="tx1"/>
                </a:solidFill>
              </a:rPr>
              <a:t>proud → elektrody</a:t>
            </a:r>
            <a:r>
              <a:rPr lang="cs-CZ" sz="2800" b="1" dirty="0">
                <a:solidFill>
                  <a:schemeClr val="tx1"/>
                </a:solidFill>
              </a:rPr>
              <a:t>, suché baterie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naleziště: Český Krumlov, Staré Město </a:t>
            </a:r>
            <a:r>
              <a:rPr lang="cs-CZ" sz="2800" b="1" dirty="0" smtClean="0">
                <a:solidFill>
                  <a:schemeClr val="tx1"/>
                </a:solidFill>
              </a:rPr>
              <a:t>pod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Sněžníkem</a:t>
            </a:r>
            <a:r>
              <a:rPr lang="cs-CZ" sz="2800" b="1" dirty="0">
                <a:solidFill>
                  <a:schemeClr val="tx1"/>
                </a:solidFill>
              </a:rPr>
              <a:t>, Černá v Pošumaví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Německo</a:t>
            </a:r>
            <a:r>
              <a:rPr lang="cs-CZ" sz="2800" b="1" dirty="0">
                <a:solidFill>
                  <a:schemeClr val="tx1"/>
                </a:solidFill>
              </a:rPr>
              <a:t>, USA, Rusko – Sibiř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Kanada</a:t>
            </a:r>
            <a:endParaRPr lang="cs-CZ" sz="28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kusový grafit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stavba grafitu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5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6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91" y="2564904"/>
            <a:ext cx="3772581" cy="2829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69986"/>
            <a:ext cx="3164765" cy="3468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síra (S)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</a:rPr>
              <a:t>žlutá, matný lesk, křehká, kosočtverečná s., t 2, jedovatá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vznik: sopečné plyny, rozkladem organ. hmoty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naleziště: Polsko, USA, Kazachstán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využití: výroba H</a:t>
            </a:r>
            <a:r>
              <a:rPr lang="cs-CZ" sz="2800" b="1" baseline="-25000" dirty="0">
                <a:solidFill>
                  <a:schemeClr val="tx1"/>
                </a:solidFill>
              </a:rPr>
              <a:t>2</a:t>
            </a:r>
            <a:r>
              <a:rPr lang="cs-CZ" sz="2800" b="1" dirty="0">
                <a:solidFill>
                  <a:schemeClr val="tx1"/>
                </a:solidFill>
              </a:rPr>
              <a:t>SO</a:t>
            </a:r>
            <a:r>
              <a:rPr lang="cs-CZ" sz="2800" b="1" baseline="-25000" dirty="0">
                <a:solidFill>
                  <a:schemeClr val="tx1"/>
                </a:solidFill>
              </a:rPr>
              <a:t>4</a:t>
            </a:r>
            <a:r>
              <a:rPr lang="cs-CZ" sz="2800" b="1" dirty="0">
                <a:solidFill>
                  <a:schemeClr val="tx1"/>
                </a:solidFill>
              </a:rPr>
              <a:t>, dezinfekce – síření vína, postřiky, vulkanizace </a:t>
            </a:r>
            <a:r>
              <a:rPr lang="cs-CZ" sz="2800" b="1" dirty="0" smtClean="0">
                <a:solidFill>
                  <a:schemeClr val="tx1"/>
                </a:solidFill>
              </a:rPr>
              <a:t>kaučuku, pyrotechnika</a:t>
            </a:r>
            <a:endParaRPr lang="cs-CZ" sz="28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26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krystaly síry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těžba vulkanické síry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7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8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83667"/>
            <a:ext cx="3816424" cy="3132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566" y="2752060"/>
            <a:ext cx="4200128" cy="2795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601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  <a:effectLst/>
              </a:rPr>
              <a:t>otázky a úkoly:</a:t>
            </a:r>
            <a:endParaRPr lang="cs-CZ" sz="3600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K čemu se používá zlato?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Co víš o těžbě zlata u nás a ve světě?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Jakou chemickou značku má tuha, jakou diamant? Proč se jejich vlastnosti liší?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Slyšel jsi o umělých diamantech? K čemu se používají a proč?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Proč se síra používá na dezinfekci?</a:t>
            </a:r>
          </a:p>
          <a:p>
            <a:pPr marL="457200" indent="-457200">
              <a:buFont typeface="+mj-lt"/>
              <a:buAutoNum type="arabicParenR"/>
            </a:pP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68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zdroje: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obr. </a:t>
            </a:r>
            <a:r>
              <a:rPr lang="cs-CZ" sz="1600" dirty="0">
                <a:solidFill>
                  <a:schemeClr val="tx1"/>
                </a:solidFill>
              </a:rPr>
              <a:t>1: ŠKÁCHA, Pavel. </a:t>
            </a:r>
            <a:r>
              <a:rPr lang="cs-CZ" sz="1600" i="1" dirty="0">
                <a:solidFill>
                  <a:schemeClr val="tx1"/>
                </a:solidFill>
              </a:rPr>
              <a:t>www.muzeum-pribram.cz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http://www.muzeum-pribram.cz/akce/06celina/zlato.jpg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obr. 2: </a:t>
            </a:r>
            <a:r>
              <a:rPr lang="cs-CZ" sz="1600" dirty="0">
                <a:solidFill>
                  <a:schemeClr val="tx1"/>
                </a:solidFill>
              </a:rPr>
              <a:t>ČTK. </a:t>
            </a:r>
            <a:r>
              <a:rPr lang="cs-CZ" sz="1600" i="1" dirty="0">
                <a:solidFill>
                  <a:schemeClr val="tx1"/>
                </a:solidFill>
              </a:rPr>
              <a:t>byznys.lidovky.cz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</a:t>
            </a:r>
            <a:r>
              <a:rPr lang="cs-CZ" sz="1600" dirty="0">
                <a:solidFill>
                  <a:schemeClr val="tx1"/>
                </a:solidFill>
              </a:rPr>
              <a:t>]. 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i.lidovky.cz/10/082/lngal/KIM35370c_p201008180494901.jpg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3: </a:t>
            </a:r>
            <a:r>
              <a:rPr lang="cs-CZ" sz="1600" dirty="0">
                <a:solidFill>
                  <a:schemeClr val="tx1"/>
                </a:solidFill>
              </a:rPr>
              <a:t>GÉRY, </a:t>
            </a:r>
            <a:r>
              <a:rPr lang="cs-CZ" sz="1600" dirty="0" err="1">
                <a:solidFill>
                  <a:schemeClr val="tx1"/>
                </a:solidFill>
              </a:rPr>
              <a:t>Parent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>
                <a:solidFill>
                  <a:schemeClr val="tx1"/>
                </a:solidFill>
              </a:rPr>
              <a:t>Wikipedia.cz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http://cs.wikipedia.org/wiki/Soubor:Cullinan_copie_1%28R%C3%A9publique_d%27Afrique_du_Sud%29.jpg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obr.4: </a:t>
            </a:r>
            <a:r>
              <a:rPr lang="cs-CZ" sz="1600" dirty="0">
                <a:solidFill>
                  <a:schemeClr val="tx1"/>
                </a:solidFill>
              </a:rPr>
              <a:t>SARTO, Mario. </a:t>
            </a:r>
            <a:r>
              <a:rPr lang="cs-CZ" sz="1600" i="1" dirty="0">
                <a:solidFill>
                  <a:schemeClr val="tx1"/>
                </a:solidFill>
              </a:rPr>
              <a:t>Wikipedia.cz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http://cs.wikipedia.org/wiki/Soubor:Brillanten.jpg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obr. 5: </a:t>
            </a:r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web.natur.cuni.cz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</a:t>
            </a:r>
            <a:r>
              <a:rPr lang="cs-CZ" sz="1600" dirty="0">
                <a:solidFill>
                  <a:schemeClr val="tx1"/>
                </a:solidFill>
              </a:rPr>
              <a:t>]. Dostupný na WWW: http://web.natur.cuni.cz/ugmnz/mineral/mineral/fotv/grafit_2.jpg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6: </a:t>
            </a:r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web.natur.cuni.cz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http://web.natur.cuni.cz/ugmnz/mineral/mineral/gifv/grafit_1.gif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 obr. 7: </a:t>
            </a:r>
            <a:r>
              <a:rPr lang="cs-CZ" sz="1600" dirty="0">
                <a:solidFill>
                  <a:schemeClr val="tx1"/>
                </a:solidFill>
              </a:rPr>
              <a:t>DESCOUENS, </a:t>
            </a:r>
            <a:r>
              <a:rPr lang="cs-CZ" sz="1600" dirty="0" err="1">
                <a:solidFill>
                  <a:schemeClr val="tx1"/>
                </a:solidFill>
              </a:rPr>
              <a:t>Didier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>
                <a:solidFill>
                  <a:schemeClr val="tx1"/>
                </a:solidFill>
              </a:rPr>
              <a:t>Wikipedia.cz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http://cs.wikipedia.org/wiki/Soubor:Soufresicile2.jp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obr. 8: </a:t>
            </a:r>
            <a:r>
              <a:rPr lang="cs-CZ" sz="1600" dirty="0">
                <a:solidFill>
                  <a:schemeClr val="tx1"/>
                </a:solidFill>
              </a:rPr>
              <a:t>KANASHKEVICH, </a:t>
            </a:r>
            <a:r>
              <a:rPr lang="cs-CZ" sz="1600" dirty="0" err="1">
                <a:solidFill>
                  <a:schemeClr val="tx1"/>
                </a:solidFill>
              </a:rPr>
              <a:t>Mitchell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>
                <a:solidFill>
                  <a:schemeClr val="tx1"/>
                </a:solidFill>
              </a:rPr>
              <a:t>www.profimedia.cz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26.10.2012]. </a:t>
            </a:r>
            <a:r>
              <a:rPr lang="cs-CZ" sz="1600" dirty="0">
                <a:solidFill>
                  <a:schemeClr val="tx1"/>
                </a:solidFill>
              </a:rPr>
              <a:t>Dostupný na WWW: http://www.profimedia.cz/fotografie/tezba-siry-s-kovovou-tyci/profimedia-0075832369.jpg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81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142</TotalTime>
  <Words>621</Words>
  <Application>Microsoft Office PowerPoint</Application>
  <PresentationFormat>Předvádění na obrazovce (4:3)</PresentationFormat>
  <Paragraphs>146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Prvky</vt:lpstr>
      <vt:lpstr>Prvky</vt:lpstr>
      <vt:lpstr>zlato (Au)</vt:lpstr>
      <vt:lpstr>Prezentace aplikace PowerPoint</vt:lpstr>
      <vt:lpstr>diamant (C)</vt:lpstr>
      <vt:lpstr>Prezentace aplikace PowerPoint</vt:lpstr>
      <vt:lpstr>grafit - tuha (C)</vt:lpstr>
      <vt:lpstr>Prezentace aplikace PowerPoint</vt:lpstr>
      <vt:lpstr>síra (S)</vt:lpstr>
      <vt:lpstr>Prezentace aplikace PowerPoint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29</cp:revision>
  <dcterms:created xsi:type="dcterms:W3CDTF">2012-10-04T17:02:39Z</dcterms:created>
  <dcterms:modified xsi:type="dcterms:W3CDTF">2013-04-02T16:37:48Z</dcterms:modified>
</cp:coreProperties>
</file>