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8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3673" autoAdjust="0"/>
  </p:normalViewPr>
  <p:slideViewPr>
    <p:cSldViewPr>
      <p:cViewPr varScale="1">
        <p:scale>
          <a:sx n="70" d="100"/>
          <a:sy n="70" d="100"/>
        </p:scale>
        <p:origin x="-1170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16.3.2013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320731216"/>
              </p:ext>
            </p:extLst>
          </p:nvPr>
        </p:nvGraphicFramePr>
        <p:xfrm>
          <a:off x="539552" y="1691774"/>
          <a:ext cx="8064896" cy="491945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VY_32_INOVACE_266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 </a:t>
                      </a:r>
                      <a:r>
                        <a:rPr lang="cs-CZ" sz="1400" b="1" smtClean="0"/>
                        <a:t>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Sulfidy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 smtClean="0"/>
                    </a:p>
                    <a:p>
                      <a:r>
                        <a:rPr lang="cs-CZ" sz="1400" b="1" dirty="0" smtClean="0"/>
                        <a:t>Prezentace slouží k výkladu učiva – sulfidy. Žáci získají  a osvojí si nové poznatky o rudných nerostech:</a:t>
                      </a:r>
                      <a:r>
                        <a:rPr lang="cs-CZ" sz="1400" b="1" baseline="0" dirty="0" smtClean="0"/>
                        <a:t> pyrit, chalkopyrit, galenit a sfalerit</a:t>
                      </a:r>
                      <a:r>
                        <a:rPr lang="cs-CZ" sz="1400" b="1" baseline="0" dirty="0" smtClean="0"/>
                        <a:t>.</a:t>
                      </a:r>
                      <a:endParaRPr lang="cs-CZ" sz="1400" b="1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3. 11. 2012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7. 11.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708920"/>
            <a:ext cx="8229600" cy="1143000"/>
          </a:xfrm>
        </p:spPr>
        <p:txBody>
          <a:bodyPr>
            <a:noAutofit/>
          </a:bodyPr>
          <a:lstStyle/>
          <a:p>
            <a:r>
              <a:rPr lang="cs-CZ" sz="8800" b="1" dirty="0" smtClean="0">
                <a:solidFill>
                  <a:schemeClr val="accent1">
                    <a:lumMod val="50000"/>
                  </a:schemeClr>
                </a:solidFill>
              </a:rPr>
              <a:t>SULFIDY</a:t>
            </a:r>
            <a:endParaRPr lang="cs-CZ" sz="8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Sulfidy </a:t>
            </a:r>
            <a:r>
              <a:rPr lang="cs-CZ" b="1" i="1" dirty="0" smtClean="0"/>
              <a:t>(= sirníky)</a:t>
            </a:r>
            <a:endParaRPr lang="cs-CZ" b="1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vznikají při magmatické činnosti </a:t>
            </a:r>
            <a:endParaRPr lang="cs-CZ" sz="2800" u="sng" dirty="0" smtClean="0"/>
          </a:p>
          <a:p>
            <a:pPr marL="0" indent="0">
              <a:buNone/>
            </a:pPr>
            <a:r>
              <a:rPr lang="cs-CZ" sz="2800" dirty="0" smtClean="0"/>
              <a:t>     - v puklinách a trhlinách dochází ke krystalizaci 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   z horkých vodních roztoků, vznikají </a:t>
            </a:r>
            <a:r>
              <a:rPr lang="cs-CZ" sz="2800" u="sng" dirty="0" smtClean="0"/>
              <a:t>rudné žíly</a:t>
            </a:r>
          </a:p>
          <a:p>
            <a:r>
              <a:rPr lang="cs-CZ" sz="2800" dirty="0" smtClean="0"/>
              <a:t>nazývají se </a:t>
            </a:r>
            <a:r>
              <a:rPr lang="cs-CZ" sz="2800" u="sng" dirty="0" smtClean="0"/>
              <a:t>rudné nerosty</a:t>
            </a:r>
            <a:r>
              <a:rPr lang="cs-CZ" sz="2800" dirty="0" smtClean="0"/>
              <a:t> </a:t>
            </a:r>
          </a:p>
          <a:p>
            <a:r>
              <a:rPr lang="cs-CZ" sz="2800" dirty="0" smtClean="0"/>
              <a:t>získávají se z nich důležité kovy </a:t>
            </a:r>
            <a:r>
              <a:rPr lang="cs-CZ" sz="2800" dirty="0">
                <a:sym typeface="Symbol"/>
              </a:rPr>
              <a:t> </a:t>
            </a:r>
            <a:r>
              <a:rPr lang="cs-CZ" sz="2800" dirty="0" smtClean="0"/>
              <a:t>velký </a:t>
            </a:r>
            <a:r>
              <a:rPr lang="cs-CZ" sz="2800" dirty="0"/>
              <a:t>hospodářský </a:t>
            </a:r>
            <a:r>
              <a:rPr lang="cs-CZ" sz="2800" dirty="0" smtClean="0"/>
              <a:t>význam</a:t>
            </a:r>
          </a:p>
          <a:p>
            <a:r>
              <a:rPr lang="cs-CZ" sz="2800" dirty="0" smtClean="0"/>
              <a:t>nejvýznamnější: pyrit, chalkopyrit, galenit, sfalerit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 další: cinabarit, antimonit, bornit, molybdenit</a:t>
            </a:r>
            <a:endParaRPr lang="cs-CZ" sz="2800" dirty="0"/>
          </a:p>
          <a:p>
            <a:endParaRPr lang="cs-CZ" sz="2800" dirty="0" smtClean="0"/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Pyrit</a:t>
            </a:r>
            <a:r>
              <a:rPr lang="cs-CZ" sz="2800" b="1" dirty="0" smtClean="0"/>
              <a:t> – FeS</a:t>
            </a:r>
            <a:r>
              <a:rPr lang="cs-CZ" sz="2800" b="1" baseline="-25000" dirty="0" smtClean="0"/>
              <a:t>2</a:t>
            </a:r>
            <a:r>
              <a:rPr lang="cs-CZ" sz="2800" b="1" dirty="0" smtClean="0"/>
              <a:t> (kyz železný, kočičí zlato)</a:t>
            </a:r>
            <a:endParaRPr lang="cs-CZ" sz="28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zlatožlutá barva, černý vryp, krychlová soustava, tvrdost 6,5, hustota 5,1 g/cm</a:t>
            </a:r>
            <a:r>
              <a:rPr lang="cs-CZ" sz="2800" baseline="30000" dirty="0" smtClean="0"/>
              <a:t>3</a:t>
            </a:r>
          </a:p>
          <a:p>
            <a:r>
              <a:rPr lang="cs-CZ" sz="2800" dirty="0" smtClean="0"/>
              <a:t>hlavní sirná ruda železa</a:t>
            </a:r>
          </a:p>
          <a:p>
            <a:r>
              <a:rPr lang="cs-CZ" sz="2800" dirty="0" smtClean="0"/>
              <a:t>výroba kyseliny sírové</a:t>
            </a:r>
          </a:p>
          <a:p>
            <a:r>
              <a:rPr lang="cs-CZ" dirty="0" smtClean="0"/>
              <a:t>Zlaté Hory, Kutná Hora, Příbram</a:t>
            </a:r>
          </a:p>
          <a:p>
            <a:pPr marL="0" indent="0">
              <a:buNone/>
            </a:pPr>
            <a:r>
              <a:rPr lang="cs-CZ" sz="2800" dirty="0"/>
              <a:t> </a:t>
            </a:r>
            <a:r>
              <a:rPr lang="cs-CZ" sz="2800" dirty="0" smtClean="0"/>
              <a:t>   Slovensko, Španělsko</a:t>
            </a:r>
            <a:endParaRPr lang="cs-CZ" sz="28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sz="2000" dirty="0" smtClean="0"/>
              <a:t>obr. 1</a:t>
            </a:r>
            <a:endParaRPr lang="cs-CZ" sz="20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362" t="3431" r="7646" b="13368"/>
          <a:stretch/>
        </p:blipFill>
        <p:spPr bwMode="auto">
          <a:xfrm>
            <a:off x="4680000" y="2348880"/>
            <a:ext cx="3888000" cy="327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Chalkopyrit</a:t>
            </a:r>
            <a:r>
              <a:rPr lang="cs-CZ" sz="2800" b="1" dirty="0" smtClean="0"/>
              <a:t> </a:t>
            </a:r>
            <a:r>
              <a:rPr lang="cs-CZ" sz="2800" b="1" dirty="0"/>
              <a:t>- </a:t>
            </a:r>
            <a:r>
              <a:rPr lang="cs-CZ" sz="2800" b="1" dirty="0" smtClean="0"/>
              <a:t>CuFeS</a:t>
            </a:r>
            <a:r>
              <a:rPr lang="cs-CZ" sz="2800" b="1" baseline="-25000" dirty="0" smtClean="0"/>
              <a:t>2 </a:t>
            </a:r>
            <a:r>
              <a:rPr lang="cs-CZ" sz="2800" b="1" dirty="0" smtClean="0"/>
              <a:t>(kyz měděný)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78779" y="1683676"/>
            <a:ext cx="4546848" cy="4525963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barva mosazně žlutá, vryp zelenočerný, čtverečná soustava, tvrdost 4, hustota 4,3 g/cm</a:t>
            </a:r>
            <a:r>
              <a:rPr lang="cs-CZ" baseline="30000" dirty="0" smtClean="0"/>
              <a:t>3</a:t>
            </a:r>
            <a:r>
              <a:rPr lang="cs-CZ" dirty="0" smtClean="0"/>
              <a:t>, vede elektrický proud</a:t>
            </a:r>
          </a:p>
          <a:p>
            <a:r>
              <a:rPr lang="cs-CZ" dirty="0" smtClean="0"/>
              <a:t>ruda mědi i drahý kámen</a:t>
            </a:r>
            <a:endParaRPr lang="cs-CZ" baseline="30000" dirty="0"/>
          </a:p>
          <a:p>
            <a:r>
              <a:rPr lang="cs-CZ" dirty="0" smtClean="0"/>
              <a:t>Zlaté Hory, Příbram, Cínovec, Horní Slavkov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Slovensko, Německo, Rusko,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Španělsko, USA, Kanada, Chile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xfrm>
            <a:off x="5004048" y="1600200"/>
            <a:ext cx="3682752" cy="4525963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200" dirty="0" smtClean="0"/>
              <a:t>         obr. 2</a:t>
            </a:r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6200000">
            <a:off x="4826008" y="1734832"/>
            <a:ext cx="4248472" cy="27402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Galenit</a:t>
            </a:r>
            <a:r>
              <a:rPr lang="cs-CZ" sz="2800" b="1" dirty="0" smtClean="0"/>
              <a:t> – </a:t>
            </a:r>
            <a:r>
              <a:rPr lang="cs-CZ" sz="2800" b="1" dirty="0" err="1" smtClean="0"/>
              <a:t>PbS</a:t>
            </a:r>
            <a:r>
              <a:rPr lang="cs-CZ" sz="2800" b="1" dirty="0" smtClean="0"/>
              <a:t> (leštěnec olověný, blejno olověné)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268760"/>
            <a:ext cx="4546848" cy="485740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ocelově šedá barva, šedočerný vryp, krychlová soustava, tvrdost 3, hustota 7,5 g/cm</a:t>
            </a:r>
            <a:r>
              <a:rPr lang="cs-CZ" baseline="30000" dirty="0" smtClean="0"/>
              <a:t>3</a:t>
            </a:r>
            <a:endParaRPr lang="cs-CZ" dirty="0"/>
          </a:p>
          <a:p>
            <a:r>
              <a:rPr lang="cs-CZ" dirty="0" smtClean="0"/>
              <a:t>ruda olova i stříbra</a:t>
            </a:r>
          </a:p>
          <a:p>
            <a:r>
              <a:rPr lang="cs-CZ" dirty="0" smtClean="0"/>
              <a:t>v primitivních rozhlasových přijímačích – krystalka</a:t>
            </a:r>
          </a:p>
          <a:p>
            <a:r>
              <a:rPr lang="cs-CZ" dirty="0" smtClean="0"/>
              <a:t>Stříbro, Příbram, Kutná Hora, Zlaté Hory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Polsko, Německo, Austrálie,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Kanada, USA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    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  obr. 3</a:t>
            </a:r>
            <a:endParaRPr lang="cs-CZ" sz="20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2564904"/>
            <a:ext cx="3686175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800" b="1" u="sng" dirty="0" smtClean="0"/>
              <a:t>Sfalerit</a:t>
            </a:r>
            <a:r>
              <a:rPr lang="cs-CZ" sz="2800" b="1" dirty="0" smtClean="0"/>
              <a:t> – </a:t>
            </a:r>
            <a:r>
              <a:rPr lang="cs-CZ" sz="2800" b="1" dirty="0" err="1" smtClean="0"/>
              <a:t>ZnS</a:t>
            </a:r>
            <a:r>
              <a:rPr lang="cs-CZ" sz="2800" b="1" dirty="0" smtClean="0"/>
              <a:t> (blejno zinkové)</a:t>
            </a:r>
            <a:endParaRPr lang="cs-CZ" sz="2800" b="1" u="sng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67544" y="1340768"/>
            <a:ext cx="4320480" cy="4968552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barva podle příměsí – bílá, žlutá, červená, černá, vryp bílý, krychlová soustava, tvrdost 4, hustota 4,2 g/cm</a:t>
            </a:r>
            <a:r>
              <a:rPr lang="cs-CZ" baseline="30000" dirty="0" smtClean="0"/>
              <a:t>3</a:t>
            </a:r>
          </a:p>
          <a:p>
            <a:r>
              <a:rPr lang="cs-CZ" dirty="0" smtClean="0"/>
              <a:t>ruda zinku, odrůdy – drahé kameny</a:t>
            </a:r>
          </a:p>
          <a:p>
            <a:r>
              <a:rPr lang="cs-CZ" dirty="0" smtClean="0"/>
              <a:t>Kutná Hora, Příbram, Stříbro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Slovensko, Německo,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Rakousko, Rumunsko,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Španělsko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  </a:t>
            </a:r>
            <a:r>
              <a:rPr lang="cs-CZ" sz="2200" dirty="0" smtClean="0"/>
              <a:t>obr. 4</a:t>
            </a:r>
            <a:endParaRPr lang="cs-CZ" sz="22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1988840"/>
            <a:ext cx="3893770" cy="2917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pPr algn="l"/>
            <a:r>
              <a:rPr lang="cs-CZ" sz="2800" b="1" dirty="0" smtClean="0"/>
              <a:t>další sulfidy:</a:t>
            </a:r>
            <a:endParaRPr lang="cs-CZ" sz="28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836712"/>
            <a:ext cx="4038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Cinabarit</a:t>
            </a:r>
            <a:r>
              <a:rPr lang="cs-CZ" b="1" dirty="0" smtClean="0"/>
              <a:t> - </a:t>
            </a:r>
            <a:r>
              <a:rPr lang="cs-CZ" b="1" dirty="0" err="1" smtClean="0"/>
              <a:t>MgS</a:t>
            </a:r>
            <a:r>
              <a:rPr lang="cs-CZ" b="1" dirty="0" smtClean="0"/>
              <a:t> (rumělka)</a:t>
            </a:r>
          </a:p>
          <a:p>
            <a:r>
              <a:rPr lang="cs-CZ" dirty="0" smtClean="0"/>
              <a:t>ruda </a:t>
            </a:r>
            <a:r>
              <a:rPr lang="cs-CZ" dirty="0" smtClean="0"/>
              <a:t>rtuti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5</a:t>
            </a:r>
            <a:endParaRPr lang="cs-CZ" sz="2000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836712"/>
            <a:ext cx="4038600" cy="5289451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Antimonit</a:t>
            </a:r>
            <a:r>
              <a:rPr lang="cs-CZ" b="1" dirty="0" smtClean="0"/>
              <a:t> – Sb</a:t>
            </a:r>
            <a:r>
              <a:rPr lang="cs-CZ" b="1" baseline="-25000" dirty="0" smtClean="0"/>
              <a:t>2</a:t>
            </a:r>
            <a:r>
              <a:rPr lang="cs-CZ" b="1" dirty="0" smtClean="0"/>
              <a:t>S</a:t>
            </a:r>
            <a:r>
              <a:rPr lang="cs-CZ" b="1" baseline="-25000" dirty="0" smtClean="0"/>
              <a:t>3</a:t>
            </a:r>
          </a:p>
          <a:p>
            <a:r>
              <a:rPr lang="cs-CZ" dirty="0" smtClean="0"/>
              <a:t>ruda antimonu i zlata</a:t>
            </a:r>
          </a:p>
          <a:p>
            <a:r>
              <a:rPr lang="cs-CZ" dirty="0" smtClean="0"/>
              <a:t>legování ocelí, elektrolyt v autobateriích, výroba polovodičů</a:t>
            </a:r>
          </a:p>
          <a:p>
            <a:r>
              <a:rPr lang="cs-CZ" dirty="0" smtClean="0"/>
              <a:t>taje už v plameni </a:t>
            </a:r>
            <a:r>
              <a:rPr lang="cs-CZ" dirty="0" smtClean="0"/>
              <a:t>svíčky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6</a:t>
            </a:r>
            <a:endParaRPr lang="cs-CZ" sz="2000" dirty="0" smtClean="0"/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1888" y="2132856"/>
            <a:ext cx="3727213" cy="27942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774248"/>
            <a:ext cx="3168352" cy="2637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03137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1124744"/>
            <a:ext cx="4038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bornit</a:t>
            </a:r>
            <a:r>
              <a:rPr lang="cs-CZ" b="1" dirty="0" smtClean="0"/>
              <a:t> – Cu</a:t>
            </a:r>
            <a:r>
              <a:rPr lang="cs-CZ" b="1" baseline="-25000" dirty="0" smtClean="0"/>
              <a:t>5</a:t>
            </a:r>
            <a:r>
              <a:rPr lang="cs-CZ" b="1" dirty="0" smtClean="0"/>
              <a:t>FeS</a:t>
            </a:r>
            <a:r>
              <a:rPr lang="cs-CZ" b="1" baseline="-25000" dirty="0" smtClean="0"/>
              <a:t>4 </a:t>
            </a:r>
            <a:endParaRPr lang="cs-CZ" b="1" dirty="0" smtClean="0"/>
          </a:p>
          <a:p>
            <a:r>
              <a:rPr lang="cs-CZ" dirty="0" smtClean="0"/>
              <a:t>důležitější ruda mědi</a:t>
            </a:r>
          </a:p>
          <a:p>
            <a:r>
              <a:rPr lang="cs-CZ" dirty="0" smtClean="0"/>
              <a:t>pro barevnost – paví </a:t>
            </a:r>
            <a:r>
              <a:rPr lang="cs-CZ" dirty="0" smtClean="0"/>
              <a:t>ruda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obr. 7</a:t>
            </a:r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8200" y="1124744"/>
            <a:ext cx="4038600" cy="5001419"/>
          </a:xfrm>
        </p:spPr>
        <p:txBody>
          <a:bodyPr/>
          <a:lstStyle/>
          <a:p>
            <a:pPr marL="0" indent="0">
              <a:buNone/>
            </a:pPr>
            <a:r>
              <a:rPr lang="cs-CZ" b="1" u="sng" dirty="0" smtClean="0"/>
              <a:t>molybdenit</a:t>
            </a:r>
            <a:r>
              <a:rPr lang="cs-CZ" b="1" dirty="0" smtClean="0"/>
              <a:t> – MoS</a:t>
            </a:r>
            <a:r>
              <a:rPr lang="cs-CZ" b="1" baseline="-25000" dirty="0" smtClean="0"/>
              <a:t>2</a:t>
            </a:r>
          </a:p>
          <a:p>
            <a:r>
              <a:rPr lang="cs-CZ" dirty="0" smtClean="0"/>
              <a:t>ruda molybdenu</a:t>
            </a:r>
          </a:p>
          <a:p>
            <a:r>
              <a:rPr lang="cs-CZ" dirty="0" smtClean="0"/>
              <a:t>dříve olůvko na </a:t>
            </a:r>
            <a:r>
              <a:rPr lang="cs-CZ" dirty="0" smtClean="0"/>
              <a:t>psaní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obr. 8</a:t>
            </a:r>
            <a:endParaRPr lang="cs-CZ" sz="2000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b="1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4005" t="23844" r="24024" b="9415"/>
          <a:stretch/>
        </p:blipFill>
        <p:spPr bwMode="auto">
          <a:xfrm>
            <a:off x="892447" y="3105491"/>
            <a:ext cx="3022467" cy="2610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2755550"/>
            <a:ext cx="3634693" cy="26896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otázky a úkoly: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Popiš, jak vznikají sirníky.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Uveď, jaký mají význam.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Vyjmenuj, které jsi si zapamatoval.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/>
              <a:t>Doplň názvy sulfidů, z nichž se získávají tyto kovy:</a:t>
            </a:r>
          </a:p>
          <a:p>
            <a:pPr marL="0" indent="0">
              <a:buNone/>
            </a:pPr>
            <a:endParaRPr lang="cs-CZ" sz="2800" dirty="0"/>
          </a:p>
          <a:p>
            <a:pPr marL="0" indent="0">
              <a:buNone/>
            </a:pPr>
            <a:endParaRPr lang="cs-CZ" sz="2800" dirty="0" smtClean="0"/>
          </a:p>
          <a:p>
            <a:pPr marL="514350" indent="-514350">
              <a:buAutoNum type="arabicParenR" startAt="5"/>
            </a:pPr>
            <a:r>
              <a:rPr lang="cs-CZ" sz="2800" dirty="0" smtClean="0"/>
              <a:t>Které rudě se říká kočičí zlato a proč?</a:t>
            </a:r>
          </a:p>
          <a:p>
            <a:pPr marL="514350" indent="-514350">
              <a:buAutoNum type="arabicParenR" startAt="5"/>
            </a:pPr>
            <a:r>
              <a:rPr lang="cs-CZ" sz="2800" dirty="0" smtClean="0"/>
              <a:t>Zjisti, který z nerostů se dříve používal jako líčidlo?</a:t>
            </a:r>
          </a:p>
          <a:p>
            <a:pPr marL="514350" indent="-514350">
              <a:buAutoNum type="arabicParenR" startAt="5"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sz="2800" dirty="0" smtClean="0"/>
          </a:p>
          <a:p>
            <a:pPr marL="514350" indent="-514350">
              <a:buFont typeface="+mj-lt"/>
              <a:buAutoNum type="arabicParenR"/>
            </a:pPr>
            <a:endParaRPr lang="cs-CZ" sz="28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92947801"/>
              </p:ext>
            </p:extLst>
          </p:nvPr>
        </p:nvGraphicFramePr>
        <p:xfrm>
          <a:off x="1043608" y="3140968"/>
          <a:ext cx="7056784" cy="8890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64196"/>
                <a:gridCol w="1764196"/>
                <a:gridCol w="1764196"/>
                <a:gridCol w="1764196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železo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měď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olovo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tx1"/>
                          </a:solidFill>
                        </a:rPr>
                        <a:t>zinek</a:t>
                      </a:r>
                      <a:endParaRPr lang="cs-CZ" sz="280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3640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/>
          </a:bodyPr>
          <a:lstStyle/>
          <a:p>
            <a:pPr algn="l"/>
            <a:r>
              <a:rPr lang="cs-CZ" sz="3200" b="1" dirty="0" smtClean="0"/>
              <a:t>zdroje:</a:t>
            </a:r>
            <a:endParaRPr lang="cs-CZ" sz="3200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>
            <a:normAutofit fontScale="92500" lnSpcReduction="20000"/>
          </a:bodyPr>
          <a:lstStyle/>
          <a:p>
            <a:r>
              <a:rPr lang="cs-CZ" sz="2000" dirty="0" smtClean="0"/>
              <a:t>obr. </a:t>
            </a:r>
            <a:r>
              <a:rPr lang="cs-CZ" sz="2000" dirty="0"/>
              <a:t>1: RADTKE, </a:t>
            </a:r>
            <a:r>
              <a:rPr lang="cs-CZ" sz="2000" dirty="0" err="1"/>
              <a:t>Christoph</a:t>
            </a:r>
            <a:r>
              <a:rPr lang="cs-CZ" sz="2000" dirty="0"/>
              <a:t>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http://commons.wikimedia.org/wiki/File:Pyrit_2.jpg?uselang=cs </a:t>
            </a:r>
            <a:endParaRPr lang="cs-CZ" sz="2000" dirty="0" smtClean="0"/>
          </a:p>
          <a:p>
            <a:r>
              <a:rPr lang="cs-CZ" sz="2000" dirty="0" smtClean="0"/>
              <a:t>obr. 2</a:t>
            </a:r>
            <a:r>
              <a:rPr lang="cs-CZ" sz="2000" dirty="0"/>
              <a:t>: RA'IKE.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http://commons.wikimedia.org/wiki/File:Chalkopyrit-Chalcopyrite-Buntkupfer-Kupferkies1.jpg </a:t>
            </a:r>
            <a:endParaRPr lang="cs-CZ" sz="2000" dirty="0" smtClean="0"/>
          </a:p>
          <a:p>
            <a:r>
              <a:rPr lang="cs-CZ" sz="2000" dirty="0" smtClean="0"/>
              <a:t>obr. 3: </a:t>
            </a:r>
            <a:r>
              <a:rPr lang="cs-CZ" sz="2000" dirty="0"/>
              <a:t>AUTOR NEUVEDEN. Wikipedia.cz [online]. [cit. </a:t>
            </a:r>
            <a:r>
              <a:rPr lang="cs-CZ" sz="2000" dirty="0" smtClean="0"/>
              <a:t>3.11.2012</a:t>
            </a:r>
            <a:r>
              <a:rPr lang="cs-CZ" sz="2000" dirty="0"/>
              <a:t>]. Dostupný na WWW: http://cs.wikipedia.org/wiki/Soubor:Galenit_1.jpg </a:t>
            </a:r>
          </a:p>
          <a:p>
            <a:r>
              <a:rPr lang="cs-CZ" sz="2000" dirty="0" smtClean="0"/>
              <a:t>obr. 4</a:t>
            </a:r>
            <a:r>
              <a:rPr lang="cs-CZ" sz="2000" dirty="0"/>
              <a:t>: MENDUCKI, Piotr.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http://cs.wikipedia.org/wiki/Soubor:Sfaleryt,_Rumunia.jpg </a:t>
            </a:r>
            <a:endParaRPr lang="cs-CZ" sz="2000" dirty="0" smtClean="0"/>
          </a:p>
          <a:p>
            <a:r>
              <a:rPr lang="cs-CZ" sz="2000" dirty="0" smtClean="0"/>
              <a:t>obr. </a:t>
            </a:r>
            <a:r>
              <a:rPr lang="cs-CZ" sz="2000" dirty="0"/>
              <a:t>5: ZELL, H.. </a:t>
            </a:r>
            <a:r>
              <a:rPr lang="cs-CZ" sz="2000" i="1" dirty="0"/>
              <a:t>commons.wikimedia.org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http://commons.wikimedia.org/wiki/File:Cinnabarit_02.jpg </a:t>
            </a:r>
            <a:endParaRPr lang="cs-CZ" sz="2000" dirty="0" smtClean="0"/>
          </a:p>
          <a:p>
            <a:r>
              <a:rPr lang="cs-CZ" sz="2000" dirty="0" smtClean="0"/>
              <a:t>obr. 6</a:t>
            </a:r>
            <a:r>
              <a:rPr lang="cs-CZ" sz="2000" dirty="0"/>
              <a:t>: LAVINSKY, Rob.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http://cs.wikipedia.org/wiki/Soubor:Stibnite-271355.jpg </a:t>
            </a:r>
            <a:endParaRPr lang="cs-CZ" sz="2000" dirty="0" smtClean="0"/>
          </a:p>
          <a:p>
            <a:r>
              <a:rPr lang="cs-CZ" sz="2000" dirty="0" smtClean="0"/>
              <a:t>obr. 7</a:t>
            </a:r>
            <a:r>
              <a:rPr lang="cs-CZ" sz="2000" dirty="0"/>
              <a:t>: ZANDER, Jonathan.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3.11.2012]. </a:t>
            </a:r>
            <a:r>
              <a:rPr lang="cs-CZ" sz="2000" dirty="0"/>
              <a:t>Dostupný na WWW: http://cs.wikipedia.org/wiki/Soubor:Bornite_Mineral_Macro_Digon3.jpg </a:t>
            </a:r>
            <a:endParaRPr lang="cs-CZ" sz="2000" dirty="0" smtClean="0"/>
          </a:p>
          <a:p>
            <a:r>
              <a:rPr lang="cs-CZ" sz="2000" dirty="0" smtClean="0"/>
              <a:t>obr. 8</a:t>
            </a:r>
            <a:r>
              <a:rPr lang="cs-CZ" sz="2000" dirty="0"/>
              <a:t>: KARELJ. </a:t>
            </a:r>
            <a:r>
              <a:rPr lang="cs-CZ" sz="2000" i="1" dirty="0"/>
              <a:t>Wikipedia.cz</a:t>
            </a:r>
            <a:r>
              <a:rPr lang="cs-CZ" sz="2000" dirty="0"/>
              <a:t> [online]. [cit. </a:t>
            </a:r>
            <a:r>
              <a:rPr lang="cs-CZ" sz="2000" dirty="0" smtClean="0"/>
              <a:t>3.11.2023</a:t>
            </a:r>
            <a:r>
              <a:rPr lang="cs-CZ" sz="2000" dirty="0"/>
              <a:t>]. Dostupný na WWW: http://cs.wikipedia.org/wiki/Soubor:Molybdenit_1.jpg </a:t>
            </a:r>
          </a:p>
        </p:txBody>
      </p:sp>
    </p:spTree>
    <p:extLst>
      <p:ext uri="{BB962C8B-B14F-4D97-AF65-F5344CB8AC3E}">
        <p14:creationId xmlns:p14="http://schemas.microsoft.com/office/powerpoint/2010/main" val="29683333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250</TotalTime>
  <Words>714</Words>
  <Application>Microsoft Office PowerPoint</Application>
  <PresentationFormat>Předvádění na obrazovce (4:3)</PresentationFormat>
  <Paragraphs>174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SULFIDY</vt:lpstr>
      <vt:lpstr>Sulfidy (= sirníky)</vt:lpstr>
      <vt:lpstr>Pyrit – FeS2 (kyz železný, kočičí zlato)</vt:lpstr>
      <vt:lpstr>Chalkopyrit - CuFeS2 (kyz měděný)</vt:lpstr>
      <vt:lpstr>Galenit – PbS (leštěnec olověný, blejno olověné)</vt:lpstr>
      <vt:lpstr>Sfalerit – ZnS (blejno zinkové)</vt:lpstr>
      <vt:lpstr>další sulfidy:</vt:lpstr>
      <vt:lpstr>Prezentace aplikace PowerPoint</vt:lpstr>
      <vt:lpstr>otázky a úkoly: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nekdo</cp:lastModifiedBy>
  <cp:revision>37</cp:revision>
  <dcterms:created xsi:type="dcterms:W3CDTF">2012-10-04T17:02:39Z</dcterms:created>
  <dcterms:modified xsi:type="dcterms:W3CDTF">2013-03-16T13:36:16Z</dcterms:modified>
</cp:coreProperties>
</file>