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3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55011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43096714"/>
              </p:ext>
            </p:extLst>
          </p:nvPr>
        </p:nvGraphicFramePr>
        <p:xfrm>
          <a:off x="545181" y="1550741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VY_32_INOVACE_270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Výklad učiva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Křemičitany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</a:t>
                      </a:r>
                      <a:r>
                        <a:rPr lang="cs-CZ" sz="1400" b="1" baseline="0" dirty="0" smtClean="0"/>
                        <a:t> učiva – křemičitany. Žáci se seznámí s nejdůležitějšími zástupci křemičitanů, jejich vlastnostmi, významem a nalezišti.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18.</a:t>
                      </a:r>
                      <a:r>
                        <a:rPr lang="cs-CZ" sz="1400" b="1" baseline="0" dirty="0" smtClean="0"/>
                        <a:t> 11. 2012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21. 11. </a:t>
                      </a:r>
                      <a:r>
                        <a:rPr lang="cs-CZ" sz="1400" b="1" smtClean="0"/>
                        <a:t>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492896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003300"/>
                </a:solidFill>
              </a:rPr>
              <a:t>KŘEMIČITANY</a:t>
            </a:r>
            <a:endParaRPr lang="cs-CZ" sz="8000" b="1" dirty="0">
              <a:solidFill>
                <a:srgbClr val="00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Křemičitany (silikáty)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256584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složité kyslíkaté sloučeniny křemíku s jinými prvky – Al, </a:t>
            </a:r>
            <a:r>
              <a:rPr lang="cs-CZ" sz="2800" dirty="0"/>
              <a:t>M</a:t>
            </a:r>
            <a:r>
              <a:rPr lang="cs-CZ" sz="2800" dirty="0" smtClean="0"/>
              <a:t>g, Fe, Ca, K, Na </a:t>
            </a:r>
          </a:p>
          <a:p>
            <a:r>
              <a:rPr lang="cs-CZ" sz="2800" dirty="0" smtClean="0"/>
              <a:t>nejrozšířenější minerály, nejdůležitější součást zemské kůry</a:t>
            </a:r>
          </a:p>
          <a:p>
            <a:r>
              <a:rPr lang="cs-CZ" sz="2800" dirty="0" smtClean="0"/>
              <a:t>rozmanité vlastnosti, nekovový vzhled, nerozpustné ve vodě, ale v kyselinách a roztocích alkalických hydroxidů ano,</a:t>
            </a:r>
          </a:p>
          <a:p>
            <a:r>
              <a:rPr lang="cs-CZ" sz="2800" dirty="0" smtClean="0"/>
              <a:t>vznik z magmatu nebo zvětráváním</a:t>
            </a:r>
          </a:p>
          <a:p>
            <a:r>
              <a:rPr lang="cs-CZ" sz="2800" dirty="0" smtClean="0"/>
              <a:t>výroba skla, keramiky, porcelánu, stavební materiál, drahé kameny</a:t>
            </a:r>
          </a:p>
          <a:p>
            <a:r>
              <a:rPr lang="cs-CZ" sz="2800" dirty="0" smtClean="0"/>
              <a:t>živce, augit, amfibol, slídy, mastek, kaolinit, granáty, olivín, turmalín, beryl, topaz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/>
              <a:t>živce draselné </a:t>
            </a:r>
            <a:r>
              <a:rPr lang="cs-CZ" sz="2800" b="1" dirty="0"/>
              <a:t>(ortoklasy)</a:t>
            </a:r>
            <a:r>
              <a:rPr lang="cs-CZ" sz="2800" dirty="0"/>
              <a:t> – KAlSi</a:t>
            </a:r>
            <a:r>
              <a:rPr lang="cs-CZ" sz="2800" baseline="-25000" dirty="0"/>
              <a:t>3</a:t>
            </a:r>
            <a:r>
              <a:rPr lang="cs-CZ" sz="2800" dirty="0"/>
              <a:t>O</a:t>
            </a:r>
            <a:r>
              <a:rPr lang="cs-CZ" sz="2800" baseline="-25000" dirty="0"/>
              <a:t>8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258816" cy="5001419"/>
          </a:xfrm>
        </p:spPr>
        <p:txBody>
          <a:bodyPr>
            <a:normAutofit/>
          </a:bodyPr>
          <a:lstStyle/>
          <a:p>
            <a:r>
              <a:rPr lang="cs-CZ" dirty="0"/>
              <a:t>bělošedý až růžový, </a:t>
            </a:r>
            <a:r>
              <a:rPr lang="cs-CZ" dirty="0" smtClean="0"/>
              <a:t>bílý vryp, jednoklonná s.,        t </a:t>
            </a:r>
            <a:r>
              <a:rPr lang="cs-CZ" dirty="0"/>
              <a:t>= 6, </a:t>
            </a:r>
            <a:r>
              <a:rPr lang="cs-CZ" dirty="0">
                <a:sym typeface="Symbol"/>
              </a:rPr>
              <a:t></a:t>
            </a:r>
            <a:r>
              <a:rPr lang="cs-CZ" dirty="0"/>
              <a:t> = 2,5 </a:t>
            </a:r>
            <a:r>
              <a:rPr lang="cs-CZ" dirty="0" smtClean="0"/>
              <a:t>g/cm</a:t>
            </a:r>
            <a:r>
              <a:rPr lang="cs-CZ" baseline="30000" dirty="0" smtClean="0"/>
              <a:t>3</a:t>
            </a:r>
            <a:r>
              <a:rPr lang="cs-CZ" dirty="0" smtClean="0"/>
              <a:t>, velmi </a:t>
            </a:r>
            <a:r>
              <a:rPr lang="cs-CZ" dirty="0"/>
              <a:t>dobrá štěpnost</a:t>
            </a:r>
          </a:p>
          <a:p>
            <a:r>
              <a:rPr lang="cs-CZ" dirty="0" smtClean="0"/>
              <a:t>sklářská a keramická surovina</a:t>
            </a:r>
          </a:p>
          <a:p>
            <a:r>
              <a:rPr lang="cs-CZ" dirty="0"/>
              <a:t>Dolní Bory u </a:t>
            </a:r>
            <a:r>
              <a:rPr lang="cs-CZ" dirty="0" smtClean="0"/>
              <a:t>Vel. Meziříčí</a:t>
            </a:r>
            <a:r>
              <a:rPr lang="cs-CZ" dirty="0"/>
              <a:t>, </a:t>
            </a:r>
            <a:r>
              <a:rPr lang="cs-CZ" dirty="0" smtClean="0"/>
              <a:t>Domažlicko, Písek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Itálie, Madagaskar, Rusko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038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      obr. 1</a:t>
            </a:r>
            <a:endParaRPr lang="cs-CZ" sz="2000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382133" y="2244469"/>
            <a:ext cx="4039649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/>
              <a:t>živce sodnovápenaté </a:t>
            </a:r>
            <a:r>
              <a:rPr lang="cs-CZ" sz="2800" b="1" dirty="0"/>
              <a:t>(plagioklasy)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145435"/>
          </a:xfrm>
        </p:spPr>
        <p:txBody>
          <a:bodyPr>
            <a:normAutofit/>
          </a:bodyPr>
          <a:lstStyle/>
          <a:p>
            <a:r>
              <a:rPr lang="cs-CZ" dirty="0" smtClean="0"/>
              <a:t>skupina minerálů: albit, oligoklas, andezit, labradorit, bytownit, </a:t>
            </a:r>
          </a:p>
          <a:p>
            <a:r>
              <a:rPr lang="cs-CZ" dirty="0" smtClean="0"/>
              <a:t>bělošedá </a:t>
            </a:r>
            <a:r>
              <a:rPr lang="cs-CZ" dirty="0"/>
              <a:t>až </a:t>
            </a:r>
            <a:r>
              <a:rPr lang="cs-CZ" dirty="0" smtClean="0"/>
              <a:t>šedá, </a:t>
            </a:r>
            <a:r>
              <a:rPr lang="cs-CZ" dirty="0"/>
              <a:t>trojklonná </a:t>
            </a:r>
            <a:r>
              <a:rPr lang="cs-CZ" dirty="0" smtClean="0"/>
              <a:t>soustava,      </a:t>
            </a:r>
            <a:r>
              <a:rPr lang="cs-CZ" dirty="0"/>
              <a:t>t = 6, </a:t>
            </a:r>
            <a:r>
              <a:rPr lang="cs-CZ" dirty="0">
                <a:sym typeface="Symbol"/>
              </a:rPr>
              <a:t></a:t>
            </a:r>
            <a:r>
              <a:rPr lang="cs-CZ" dirty="0"/>
              <a:t> = 2,6 g/cm</a:t>
            </a:r>
            <a:r>
              <a:rPr lang="cs-CZ" baseline="30000" dirty="0"/>
              <a:t>3</a:t>
            </a:r>
            <a:r>
              <a:rPr lang="cs-CZ" dirty="0"/>
              <a:t>, velmi dobrá </a:t>
            </a:r>
            <a:r>
              <a:rPr lang="cs-CZ" dirty="0" smtClean="0"/>
              <a:t>štěpnost</a:t>
            </a:r>
          </a:p>
          <a:p>
            <a:r>
              <a:rPr lang="cs-CZ" dirty="0" smtClean="0"/>
              <a:t>pro dekorační a ozdobné účely</a:t>
            </a:r>
            <a:endParaRPr lang="cs-CZ" dirty="0"/>
          </a:p>
          <a:p>
            <a:r>
              <a:rPr lang="cs-CZ" dirty="0" smtClean="0"/>
              <a:t>u </a:t>
            </a:r>
            <a:r>
              <a:rPr lang="cs-CZ" dirty="0" err="1"/>
              <a:t>Ranska</a:t>
            </a:r>
            <a:r>
              <a:rPr lang="cs-CZ" dirty="0"/>
              <a:t> u </a:t>
            </a:r>
            <a:r>
              <a:rPr lang="cs-CZ" dirty="0" err="1"/>
              <a:t>Chotěbořic</a:t>
            </a:r>
            <a:r>
              <a:rPr lang="cs-CZ" dirty="0"/>
              <a:t>, v Posázaví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14543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obr. 2</a:t>
            </a:r>
            <a:endParaRPr lang="cs-CZ" sz="20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700808"/>
            <a:ext cx="4297660" cy="3473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augit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330824" cy="5001419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zelenočerné, černohnědé až černé sloupcovité krystaly, bílý vryp, jednoklonná s., t = 5–6,</a:t>
            </a:r>
            <a:r>
              <a:rPr lang="cs-CZ" dirty="0">
                <a:sym typeface="Symbol"/>
              </a:rPr>
              <a:t> </a:t>
            </a:r>
            <a:r>
              <a:rPr lang="cs-CZ" dirty="0" smtClean="0">
                <a:sym typeface="Symbol"/>
              </a:rPr>
              <a:t>  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3,4 </a:t>
            </a:r>
            <a:r>
              <a:rPr lang="cs-CZ" dirty="0"/>
              <a:t>g/cm</a:t>
            </a:r>
            <a:r>
              <a:rPr lang="cs-CZ" baseline="30000" dirty="0"/>
              <a:t>3</a:t>
            </a:r>
            <a:r>
              <a:rPr lang="cs-CZ" dirty="0"/>
              <a:t>,</a:t>
            </a:r>
            <a:r>
              <a:rPr lang="cs-CZ" sz="2800" dirty="0" smtClean="0"/>
              <a:t> dobrá štěpnost</a:t>
            </a:r>
          </a:p>
          <a:p>
            <a:r>
              <a:rPr lang="cs-CZ" dirty="0" smtClean="0"/>
              <a:t>dekorativní účely</a:t>
            </a:r>
            <a:r>
              <a:rPr lang="cs-CZ" sz="2800" dirty="0" smtClean="0"/>
              <a:t> </a:t>
            </a:r>
          </a:p>
          <a:p>
            <a:r>
              <a:rPr lang="cs-CZ" dirty="0"/>
              <a:t>Bořislav u Teplic, Vlčí hora u </a:t>
            </a:r>
            <a:r>
              <a:rPr lang="cs-CZ" dirty="0" smtClean="0"/>
              <a:t>Černošína, Radechov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Slovensko, Německo, Itálie                      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038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obr. 3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988840"/>
            <a:ext cx="3888432" cy="29133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amfibol</a:t>
            </a:r>
            <a:endParaRPr lang="cs-CZ" sz="28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929411"/>
          </a:xfrm>
        </p:spPr>
        <p:txBody>
          <a:bodyPr/>
          <a:lstStyle/>
          <a:p>
            <a:r>
              <a:rPr lang="cs-CZ" dirty="0" smtClean="0"/>
              <a:t>tmavozelený </a:t>
            </a:r>
            <a:r>
              <a:rPr lang="cs-CZ" dirty="0"/>
              <a:t>až černozelený, černohnědý až </a:t>
            </a:r>
            <a:r>
              <a:rPr lang="cs-CZ" dirty="0" smtClean="0"/>
              <a:t>černý,     t = 5-6, </a:t>
            </a:r>
            <a:r>
              <a:rPr lang="cs-CZ" dirty="0">
                <a:sym typeface="Symbol"/>
              </a:rPr>
              <a:t></a:t>
            </a:r>
            <a:r>
              <a:rPr lang="cs-CZ" dirty="0"/>
              <a:t> = </a:t>
            </a:r>
            <a:r>
              <a:rPr lang="cs-CZ" dirty="0" smtClean="0"/>
              <a:t>3,2 </a:t>
            </a:r>
            <a:r>
              <a:rPr lang="cs-CZ" dirty="0"/>
              <a:t>g/cm</a:t>
            </a:r>
            <a:r>
              <a:rPr lang="cs-CZ" baseline="30000" dirty="0"/>
              <a:t>3</a:t>
            </a:r>
            <a:r>
              <a:rPr lang="cs-CZ" dirty="0"/>
              <a:t>, </a:t>
            </a:r>
            <a:r>
              <a:rPr lang="cs-CZ" dirty="0" smtClean="0"/>
              <a:t>dokonalá štěpnost</a:t>
            </a:r>
          </a:p>
          <a:p>
            <a:r>
              <a:rPr lang="cs-CZ" dirty="0" smtClean="0"/>
              <a:t>dekorativní účely</a:t>
            </a:r>
          </a:p>
          <a:p>
            <a:r>
              <a:rPr lang="cs-CZ" dirty="0"/>
              <a:t>Vlčí hora u Černošína, České středohoří (Bílina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Slovensko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obr. 4</a:t>
            </a:r>
            <a:endParaRPr lang="cs-CZ" sz="20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132856"/>
            <a:ext cx="3960440" cy="2183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slídy</a:t>
            </a:r>
            <a:endParaRPr lang="cs-CZ" sz="28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929411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2 typy: </a:t>
            </a:r>
            <a:r>
              <a:rPr lang="cs-CZ" dirty="0" smtClean="0"/>
              <a:t>muskovit (světlá), biotit (tmavá)</a:t>
            </a:r>
            <a:endParaRPr lang="cs-CZ" dirty="0"/>
          </a:p>
          <a:p>
            <a:r>
              <a:rPr lang="cs-CZ" dirty="0"/>
              <a:t>jednoklonná s., dokonale štěpné, průhledné, pružné, ohebné, odlučování v šupinách nebo tabulkách, t = 2-3, </a:t>
            </a:r>
            <a:r>
              <a:rPr lang="cs-CZ" dirty="0" smtClean="0"/>
              <a:t>  </a:t>
            </a:r>
            <a:r>
              <a:rPr lang="cs-CZ" dirty="0" smtClean="0">
                <a:sym typeface="Symbol"/>
              </a:rPr>
              <a:t></a:t>
            </a:r>
            <a:r>
              <a:rPr lang="cs-CZ" dirty="0" smtClean="0"/>
              <a:t> </a:t>
            </a:r>
            <a:r>
              <a:rPr lang="cs-CZ" dirty="0"/>
              <a:t>= 2,8 – 3,4 g/cm</a:t>
            </a:r>
            <a:r>
              <a:rPr lang="cs-CZ" baseline="30000" dirty="0"/>
              <a:t>3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smtClean="0"/>
              <a:t>izolant, </a:t>
            </a:r>
            <a:r>
              <a:rPr lang="cs-CZ" dirty="0"/>
              <a:t>elektrotechnika, náhrada skel, okrasa – </a:t>
            </a:r>
            <a:r>
              <a:rPr lang="cs-CZ" dirty="0" smtClean="0"/>
              <a:t>omítky</a:t>
            </a:r>
          </a:p>
          <a:p>
            <a:r>
              <a:rPr lang="cs-CZ" dirty="0"/>
              <a:t>Domažlice, Velké Meziříčí</a:t>
            </a:r>
          </a:p>
          <a:p>
            <a:pPr marL="0" indent="0">
              <a:buNone/>
            </a:pPr>
            <a:r>
              <a:rPr lang="cs-CZ" dirty="0" smtClean="0"/>
              <a:t>     Ural</a:t>
            </a:r>
            <a:r>
              <a:rPr lang="cs-CZ" dirty="0"/>
              <a:t>, Indie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492941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obr. 5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obr. 6</a:t>
            </a:r>
            <a:endParaRPr lang="cs-CZ" sz="20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48680"/>
            <a:ext cx="3161928" cy="23714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140968"/>
            <a:ext cx="2717279" cy="29061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mastek</a:t>
            </a:r>
            <a:r>
              <a:rPr lang="cs-CZ" sz="2800" b="1" dirty="0" smtClean="0"/>
              <a:t> - </a:t>
            </a:r>
            <a:r>
              <a:rPr lang="cs-CZ" sz="2800" dirty="0"/>
              <a:t>Mg</a:t>
            </a:r>
            <a:r>
              <a:rPr lang="cs-CZ" sz="2800" baseline="-25000" dirty="0"/>
              <a:t>3</a:t>
            </a:r>
            <a:r>
              <a:rPr lang="cs-CZ" sz="2800" dirty="0"/>
              <a:t>Si</a:t>
            </a:r>
            <a:r>
              <a:rPr lang="cs-CZ" sz="2800" baseline="-25000" dirty="0"/>
              <a:t>4</a:t>
            </a:r>
            <a:r>
              <a:rPr lang="cs-CZ" sz="2800" dirty="0"/>
              <a:t>O</a:t>
            </a:r>
            <a:r>
              <a:rPr lang="cs-CZ" sz="2800" baseline="-25000" dirty="0"/>
              <a:t>10</a:t>
            </a:r>
            <a:r>
              <a:rPr lang="cs-CZ" sz="2800" dirty="0"/>
              <a:t>(OH)</a:t>
            </a:r>
            <a:r>
              <a:rPr lang="cs-CZ" sz="2800" baseline="-25000" dirty="0"/>
              <a:t>2</a:t>
            </a:r>
            <a:r>
              <a:rPr lang="cs-CZ" sz="2800" dirty="0"/>
              <a:t> </a:t>
            </a:r>
            <a:endParaRPr lang="cs-CZ" sz="28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258816" cy="485740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bílý, nazelenalá, bílý vryp, jednoklonná soustava,     t = 1, </a:t>
            </a:r>
            <a:r>
              <a:rPr lang="cs-CZ" dirty="0">
                <a:sym typeface="Symbol"/>
              </a:rPr>
              <a:t></a:t>
            </a:r>
            <a:r>
              <a:rPr lang="cs-CZ" dirty="0"/>
              <a:t> = </a:t>
            </a:r>
            <a:r>
              <a:rPr lang="cs-CZ" dirty="0" smtClean="0"/>
              <a:t>2,7 </a:t>
            </a:r>
            <a:r>
              <a:rPr lang="cs-CZ" dirty="0"/>
              <a:t>g/cm</a:t>
            </a:r>
            <a:r>
              <a:rPr lang="cs-CZ" baseline="30000" dirty="0"/>
              <a:t>3</a:t>
            </a:r>
            <a:r>
              <a:rPr lang="cs-CZ" dirty="0"/>
              <a:t>, </a:t>
            </a:r>
            <a:r>
              <a:rPr lang="cs-CZ" dirty="0" smtClean="0"/>
              <a:t>mastný až perleťový lesk</a:t>
            </a:r>
          </a:p>
          <a:p>
            <a:r>
              <a:rPr lang="cs-CZ" dirty="0" smtClean="0"/>
              <a:t>žáruvzdorný </a:t>
            </a:r>
            <a:r>
              <a:rPr lang="cs-CZ" dirty="0" smtClean="0">
                <a:sym typeface="Symbol"/>
              </a:rPr>
              <a:t> vyzdívka pecí, jemně mletý – kosmetika, krejčovská křída</a:t>
            </a:r>
          </a:p>
          <a:p>
            <a:r>
              <a:rPr lang="cs-CZ" dirty="0"/>
              <a:t>Sobotín v Hrubém </a:t>
            </a:r>
            <a:r>
              <a:rPr lang="cs-CZ" dirty="0" smtClean="0"/>
              <a:t>Jeseníku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/>
              <a:t>Turecko, Čína, USA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48574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obr. 7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44824"/>
            <a:ext cx="3936437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1216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kaolinit</a:t>
            </a:r>
            <a:r>
              <a:rPr lang="cs-CZ" sz="2800" b="1" dirty="0" smtClean="0"/>
              <a:t> - </a:t>
            </a:r>
            <a:r>
              <a:rPr lang="cs-CZ" sz="2800" dirty="0"/>
              <a:t>Al</a:t>
            </a:r>
            <a:r>
              <a:rPr lang="cs-CZ" sz="2800" baseline="-25000" dirty="0"/>
              <a:t>4</a:t>
            </a:r>
            <a:r>
              <a:rPr lang="cs-CZ" sz="2800" dirty="0"/>
              <a:t>(OH)</a:t>
            </a:r>
            <a:r>
              <a:rPr lang="cs-CZ" sz="2800" baseline="-25000" dirty="0"/>
              <a:t>8</a:t>
            </a:r>
            <a:r>
              <a:rPr lang="cs-CZ" sz="2800" dirty="0"/>
              <a:t>Si</a:t>
            </a:r>
            <a:r>
              <a:rPr lang="cs-CZ" sz="2800" baseline="-25000" dirty="0"/>
              <a:t>4</a:t>
            </a:r>
            <a:r>
              <a:rPr lang="cs-CZ" sz="2800" dirty="0"/>
              <a:t>O</a:t>
            </a:r>
            <a:r>
              <a:rPr lang="cs-CZ" sz="2800" baseline="-25000" dirty="0"/>
              <a:t>10</a:t>
            </a:r>
            <a:r>
              <a:rPr lang="cs-CZ" sz="2800" dirty="0"/>
              <a:t> 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4857403"/>
          </a:xfrm>
        </p:spPr>
        <p:txBody>
          <a:bodyPr/>
          <a:lstStyle/>
          <a:p>
            <a:r>
              <a:rPr lang="cs-CZ" dirty="0" smtClean="0"/>
              <a:t>bílá, bílý vryp, trojklonná soustava,      t = 1-2, </a:t>
            </a:r>
            <a:r>
              <a:rPr lang="cs-CZ" dirty="0">
                <a:sym typeface="Symbol"/>
              </a:rPr>
              <a:t></a:t>
            </a:r>
            <a:r>
              <a:rPr lang="cs-CZ" dirty="0"/>
              <a:t> = </a:t>
            </a:r>
            <a:r>
              <a:rPr lang="cs-CZ" dirty="0" smtClean="0"/>
              <a:t>2,6 </a:t>
            </a:r>
            <a:r>
              <a:rPr lang="cs-CZ" dirty="0"/>
              <a:t>g/cm</a:t>
            </a:r>
            <a:r>
              <a:rPr lang="cs-CZ" baseline="30000" dirty="0"/>
              <a:t>3</a:t>
            </a:r>
            <a:r>
              <a:rPr lang="cs-CZ" dirty="0"/>
              <a:t>, </a:t>
            </a:r>
            <a:r>
              <a:rPr lang="cs-CZ" dirty="0" smtClean="0"/>
              <a:t>otírá se o prsty</a:t>
            </a:r>
          </a:p>
          <a:p>
            <a:r>
              <a:rPr lang="cs-CZ" dirty="0"/>
              <a:t>výroba porcelánu, plnivo do papíru, barvy, zubní </a:t>
            </a:r>
            <a:r>
              <a:rPr lang="cs-CZ" dirty="0" smtClean="0"/>
              <a:t>pasty</a:t>
            </a:r>
          </a:p>
          <a:p>
            <a:r>
              <a:rPr lang="cs-CZ" dirty="0"/>
              <a:t>Karlovarsko, </a:t>
            </a:r>
            <a:r>
              <a:rPr lang="cs-CZ" dirty="0" smtClean="0"/>
              <a:t>Plzeňsko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Ural, Brazílie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obr. 8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44824"/>
            <a:ext cx="3761612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72736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granáty</a:t>
            </a:r>
            <a:r>
              <a:rPr lang="cs-CZ" sz="2800" b="1" dirty="0" smtClean="0"/>
              <a:t> - </a:t>
            </a:r>
            <a:r>
              <a:rPr lang="cs-CZ" sz="2800" dirty="0"/>
              <a:t>Fe</a:t>
            </a:r>
            <a:r>
              <a:rPr lang="cs-CZ" sz="2800" baseline="-25000" dirty="0"/>
              <a:t>3</a:t>
            </a:r>
            <a:r>
              <a:rPr lang="cs-CZ" sz="2800" dirty="0"/>
              <a:t>Al</a:t>
            </a:r>
            <a:r>
              <a:rPr lang="cs-CZ" sz="2800" baseline="-25000" dirty="0"/>
              <a:t>2</a:t>
            </a:r>
            <a:r>
              <a:rPr lang="cs-CZ" sz="2800" dirty="0"/>
              <a:t>(SiO</a:t>
            </a:r>
            <a:r>
              <a:rPr lang="cs-CZ" sz="2800" baseline="-25000" dirty="0"/>
              <a:t>4</a:t>
            </a:r>
            <a:r>
              <a:rPr lang="cs-CZ" sz="2800" dirty="0"/>
              <a:t>)</a:t>
            </a:r>
            <a:r>
              <a:rPr lang="cs-CZ" sz="2800" baseline="-25000" dirty="0"/>
              <a:t>3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258816" cy="492941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tmavě červená až červenofialová, bílý vryp, krychlová soustava, t =7, </a:t>
            </a:r>
            <a:r>
              <a:rPr lang="cs-CZ" dirty="0">
                <a:sym typeface="Symbol"/>
              </a:rPr>
              <a:t></a:t>
            </a:r>
            <a:r>
              <a:rPr lang="cs-CZ" dirty="0"/>
              <a:t> = </a:t>
            </a:r>
            <a:r>
              <a:rPr lang="cs-CZ" dirty="0" smtClean="0"/>
              <a:t>3,5-4,5 </a:t>
            </a:r>
            <a:r>
              <a:rPr lang="cs-CZ" dirty="0"/>
              <a:t>g/cm</a:t>
            </a:r>
            <a:r>
              <a:rPr lang="cs-CZ" baseline="30000" dirty="0"/>
              <a:t>3</a:t>
            </a:r>
            <a:r>
              <a:rPr lang="cs-CZ" dirty="0"/>
              <a:t>, </a:t>
            </a:r>
            <a:r>
              <a:rPr lang="cs-CZ" dirty="0" smtClean="0"/>
              <a:t>neštěpný</a:t>
            </a:r>
          </a:p>
          <a:p>
            <a:r>
              <a:rPr lang="cs-CZ" dirty="0"/>
              <a:t>šperkařství, brusivo, řezání vodním paprskem </a:t>
            </a:r>
            <a:endParaRPr lang="cs-CZ" dirty="0" smtClean="0"/>
          </a:p>
          <a:p>
            <a:r>
              <a:rPr lang="cs-CZ" dirty="0" smtClean="0"/>
              <a:t>Jeseníky, okolí Čáslavi a Třebenic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JAR, Rusko, Indie, Srí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Lanka, Madagaskar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obr. 9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32856"/>
            <a:ext cx="3840427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6013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95536" y="764704"/>
            <a:ext cx="4040188" cy="639762"/>
          </a:xfrm>
        </p:spPr>
        <p:txBody>
          <a:bodyPr>
            <a:normAutofit/>
          </a:bodyPr>
          <a:lstStyle/>
          <a:p>
            <a:r>
              <a:rPr lang="cs-CZ" sz="2800" u="sng" dirty="0" smtClean="0"/>
              <a:t>olivín</a:t>
            </a:r>
            <a:r>
              <a:rPr lang="cs-CZ" sz="2800" dirty="0" smtClean="0"/>
              <a:t> </a:t>
            </a:r>
            <a:r>
              <a:rPr lang="cs-CZ" sz="2800" dirty="0"/>
              <a:t>- (</a:t>
            </a:r>
            <a:r>
              <a:rPr lang="cs-CZ" sz="2800" dirty="0" err="1"/>
              <a:t>Mg,Fe</a:t>
            </a:r>
            <a:r>
              <a:rPr lang="cs-CZ" sz="2800" dirty="0"/>
              <a:t>)</a:t>
            </a:r>
            <a:r>
              <a:rPr lang="cs-CZ" sz="2800" baseline="-25000" dirty="0"/>
              <a:t>2</a:t>
            </a:r>
            <a:r>
              <a:rPr lang="cs-CZ" sz="2800" dirty="0"/>
              <a:t>SiO</a:t>
            </a:r>
            <a:r>
              <a:rPr lang="cs-CZ" sz="2800" baseline="-25000" dirty="0"/>
              <a:t>4</a:t>
            </a:r>
            <a:r>
              <a:rPr lang="cs-CZ" sz="2800" dirty="0"/>
              <a:t> </a:t>
            </a:r>
            <a:endParaRPr lang="cs-CZ" sz="2800" u="sng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57200" y="1556792"/>
            <a:ext cx="4040188" cy="4569371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šperkařství</a:t>
            </a:r>
          </a:p>
          <a:p>
            <a:endParaRPr lang="cs-CZ" sz="28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obr. 10</a:t>
            </a:r>
            <a:endParaRPr lang="cs-CZ" sz="2000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>
          <a:xfrm>
            <a:off x="4572000" y="764704"/>
            <a:ext cx="4041775" cy="639762"/>
          </a:xfrm>
        </p:spPr>
        <p:txBody>
          <a:bodyPr>
            <a:normAutofit/>
          </a:bodyPr>
          <a:lstStyle/>
          <a:p>
            <a:r>
              <a:rPr lang="cs-CZ" sz="2800" u="sng" dirty="0" smtClean="0"/>
              <a:t>turmalín</a:t>
            </a:r>
            <a:endParaRPr lang="cs-CZ" sz="2800" u="sng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4645025" y="1556792"/>
            <a:ext cx="4041775" cy="456937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šperkařství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obr. 11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88840"/>
            <a:ext cx="1761209" cy="35700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297685"/>
            <a:ext cx="4058183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34192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764704"/>
            <a:ext cx="4040188" cy="639762"/>
          </a:xfrm>
        </p:spPr>
        <p:txBody>
          <a:bodyPr>
            <a:normAutofit/>
          </a:bodyPr>
          <a:lstStyle/>
          <a:p>
            <a:r>
              <a:rPr lang="cs-CZ" sz="2800" u="sng" dirty="0" smtClean="0"/>
              <a:t>beryl</a:t>
            </a:r>
            <a:endParaRPr lang="cs-CZ" sz="2800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556792"/>
            <a:ext cx="4040188" cy="456937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šperkařství, optika, elektronika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obr. 12</a:t>
            </a:r>
          </a:p>
          <a:p>
            <a:endParaRPr lang="cs-CZ" sz="2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572000" y="764704"/>
            <a:ext cx="4041775" cy="639762"/>
          </a:xfrm>
        </p:spPr>
        <p:txBody>
          <a:bodyPr>
            <a:normAutofit/>
          </a:bodyPr>
          <a:lstStyle/>
          <a:p>
            <a:r>
              <a:rPr lang="cs-CZ" sz="2800" u="sng" dirty="0" smtClean="0"/>
              <a:t>topaz</a:t>
            </a:r>
            <a:endParaRPr lang="cs-CZ" sz="2800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56792"/>
            <a:ext cx="4041775" cy="456937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šperkařství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obr. 13</a:t>
            </a:r>
          </a:p>
          <a:p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974" y="2740307"/>
            <a:ext cx="3537181" cy="2652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132856"/>
            <a:ext cx="3531331" cy="3129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288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/>
              <a:t>otázky a úkoly: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Charakterizuj křemičitany.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Dříve se do fasády domů přidával lesklý nerost. Který to byl?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Švadleny používají ke značení krejčovskou křídu. O co se jedná?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Který nerost se používá k výrobě porcelánu?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Vyjmenuj křemičitany používané ve šperkařství.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Jako obkladový materiál se používají některé druhy křemičitanů. Které?</a:t>
            </a:r>
          </a:p>
          <a:p>
            <a:pPr marL="514350" indent="-514350">
              <a:buFont typeface="+mj-lt"/>
              <a:buAutoNum type="arabicParenR"/>
            </a:pPr>
            <a:endParaRPr lang="cs-CZ" sz="2800" dirty="0" smtClean="0"/>
          </a:p>
          <a:p>
            <a:pPr marL="514350" indent="-514350">
              <a:buFont typeface="+mj-lt"/>
              <a:buAutoNum type="arabicParenR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5811253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zdroje: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92500" lnSpcReduction="20000"/>
          </a:bodyPr>
          <a:lstStyle/>
          <a:p>
            <a:r>
              <a:rPr lang="cs-CZ" sz="2000" dirty="0" smtClean="0"/>
              <a:t>obr. </a:t>
            </a:r>
            <a:r>
              <a:rPr lang="cs-CZ" sz="2000" dirty="0"/>
              <a:t>1: 3.0 UNPORTED.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18.11.2012]. </a:t>
            </a:r>
            <a:r>
              <a:rPr lang="cs-CZ" sz="2000" dirty="0"/>
              <a:t>Dostupný na WWW: http://cs.wikipedia.org/wiki/Soubor:Mineraly.sk_-_ortoklas.jpg </a:t>
            </a:r>
            <a:endParaRPr lang="cs-CZ" sz="2000" dirty="0" smtClean="0"/>
          </a:p>
          <a:p>
            <a:r>
              <a:rPr lang="cs-CZ" sz="2000" dirty="0" smtClean="0"/>
              <a:t>obr. 2</a:t>
            </a:r>
            <a:r>
              <a:rPr lang="cs-CZ" sz="2000" dirty="0"/>
              <a:t>: LAVINSKY, Rob.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18.11.2012]. </a:t>
            </a:r>
            <a:r>
              <a:rPr lang="cs-CZ" sz="2000" dirty="0"/>
              <a:t>Dostupný na WWW: http://commons.wikimedia.org/wiki/File:Plagioclase-mz126a.jpg </a:t>
            </a:r>
            <a:endParaRPr lang="cs-CZ" sz="2000" dirty="0" smtClean="0"/>
          </a:p>
          <a:p>
            <a:r>
              <a:rPr lang="cs-CZ" sz="2000" dirty="0" smtClean="0"/>
              <a:t>obr. 3</a:t>
            </a:r>
            <a:r>
              <a:rPr lang="cs-CZ" sz="2000" dirty="0"/>
              <a:t>: 2.5 GENERIC.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18.11.2012]. </a:t>
            </a:r>
            <a:r>
              <a:rPr lang="cs-CZ" sz="2000" dirty="0"/>
              <a:t>Dostupný na WWW: http://commons.wikimedia.org/wiki/File:Fassait_%3D_augit,_W%C5%82ochy,_Toskania.JPG </a:t>
            </a:r>
            <a:endParaRPr lang="cs-CZ" sz="2000" dirty="0" smtClean="0"/>
          </a:p>
          <a:p>
            <a:r>
              <a:rPr lang="cs-CZ" sz="2000" dirty="0" smtClean="0"/>
              <a:t>obr. 4</a:t>
            </a:r>
            <a:r>
              <a:rPr lang="cs-CZ" sz="2000" dirty="0"/>
              <a:t>: KARELJ.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18.11.2012]. </a:t>
            </a:r>
            <a:r>
              <a:rPr lang="cs-CZ" sz="2000" dirty="0"/>
              <a:t>Dostupný na WWW: http://commons.wikimedia.org/wiki/File:Amfibol_2.jpg </a:t>
            </a:r>
            <a:endParaRPr lang="cs-CZ" sz="2000" dirty="0" smtClean="0"/>
          </a:p>
          <a:p>
            <a:r>
              <a:rPr lang="cs-CZ" sz="2000" dirty="0" smtClean="0"/>
              <a:t>obr. 5</a:t>
            </a:r>
            <a:r>
              <a:rPr lang="cs-CZ" sz="2000" dirty="0"/>
              <a:t>: BERGMINERALE/CLAAS SCHEMBOR.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18.11.2012]. </a:t>
            </a:r>
            <a:r>
              <a:rPr lang="cs-CZ" sz="2000" dirty="0"/>
              <a:t>Dostupný na WWW: http://commons.wikimedia.org/wiki/File:MUSKOVIT_aus_Otov_0067.jpg </a:t>
            </a:r>
            <a:endParaRPr lang="cs-CZ" sz="2000" dirty="0" smtClean="0"/>
          </a:p>
          <a:p>
            <a:r>
              <a:rPr lang="cs-CZ" sz="2000" dirty="0" smtClean="0"/>
              <a:t>obr. 6</a:t>
            </a:r>
            <a:r>
              <a:rPr lang="cs-CZ" sz="2000" dirty="0"/>
              <a:t>: LAVINSKY, Rob. </a:t>
            </a:r>
            <a:r>
              <a:rPr lang="cs-CZ" sz="2000" i="1" dirty="0"/>
              <a:t>commons.wikimedia.org</a:t>
            </a:r>
            <a:r>
              <a:rPr lang="cs-CZ" sz="2000" dirty="0"/>
              <a:t> [online]. [</a:t>
            </a:r>
            <a:r>
              <a:rPr lang="cs-CZ" sz="2000" dirty="0" smtClean="0"/>
              <a:t>cit. 18.11.2012]. </a:t>
            </a:r>
            <a:r>
              <a:rPr lang="cs-CZ" sz="2000" dirty="0"/>
              <a:t>Dostupný na WWW: http://commons.wikimedia.org/wiki/File:Biotite-Rutile-Siderite-231201.jpg </a:t>
            </a:r>
            <a:endParaRPr lang="cs-CZ" sz="2000" dirty="0" smtClean="0"/>
          </a:p>
          <a:p>
            <a:r>
              <a:rPr lang="cs-CZ" sz="2000" dirty="0" smtClean="0"/>
              <a:t>obr. 7: </a:t>
            </a:r>
            <a:r>
              <a:rPr lang="cs-CZ" sz="2000" dirty="0"/>
              <a:t>KRYGIER, John.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18.11.2012]. </a:t>
            </a:r>
            <a:r>
              <a:rPr lang="cs-CZ" sz="2000" dirty="0"/>
              <a:t>Dostupný na WWW: http://commons.wikimedia.org/wiki/File:Talc-386100.jpg </a:t>
            </a:r>
          </a:p>
        </p:txBody>
      </p:sp>
    </p:spTree>
    <p:extLst>
      <p:ext uri="{BB962C8B-B14F-4D97-AF65-F5344CB8AC3E}">
        <p14:creationId xmlns:p14="http://schemas.microsoft.com/office/powerpoint/2010/main" xmlns="" val="2471413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 fontScale="92500" lnSpcReduction="10000"/>
          </a:bodyPr>
          <a:lstStyle/>
          <a:p>
            <a:r>
              <a:rPr lang="cs-CZ" sz="2000" dirty="0" smtClean="0"/>
              <a:t>obr. </a:t>
            </a:r>
            <a:r>
              <a:rPr lang="cs-CZ" sz="2000" dirty="0"/>
              <a:t>8: MURCH, Beatrice.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18.11.2012]. </a:t>
            </a:r>
            <a:r>
              <a:rPr lang="cs-CZ" sz="2000" dirty="0"/>
              <a:t>Dostupný na WWW: http://commons.wikimedia.org/wiki/File:Museo_de_La_Plata_-_Caol%C3%ADn.jpg </a:t>
            </a:r>
            <a:endParaRPr lang="cs-CZ" sz="2000" dirty="0" smtClean="0"/>
          </a:p>
          <a:p>
            <a:r>
              <a:rPr lang="cs-CZ" sz="2000" dirty="0" smtClean="0"/>
              <a:t>obr. 9: </a:t>
            </a:r>
            <a:r>
              <a:rPr lang="pl-PL" sz="2000" dirty="0"/>
              <a:t>ZDJĘCIA STOWARZYSZENIE SPIRIFER. </a:t>
            </a:r>
            <a:r>
              <a:rPr lang="pl-PL" sz="2000" i="1" dirty="0"/>
              <a:t>Wikipedia.cz</a:t>
            </a:r>
            <a:r>
              <a:rPr lang="pl-PL" sz="2000" dirty="0"/>
              <a:t> [online]. [cit. </a:t>
            </a:r>
            <a:r>
              <a:rPr lang="pl-PL" sz="2000" dirty="0" smtClean="0"/>
              <a:t>18.11.2012]. </a:t>
            </a:r>
            <a:r>
              <a:rPr lang="pl-PL" sz="2000" dirty="0"/>
              <a:t>Dostupný na WWW: http://cs.wikipedia.org/wiki/Soubor:Granat,_Madagaskar.JPG </a:t>
            </a:r>
            <a:endParaRPr lang="pl-PL" sz="2000" dirty="0" smtClean="0"/>
          </a:p>
          <a:p>
            <a:r>
              <a:rPr lang="pl-PL" sz="2000" dirty="0" smtClean="0"/>
              <a:t>obr.10: </a:t>
            </a:r>
            <a:r>
              <a:rPr lang="cs-CZ" sz="2000" dirty="0"/>
              <a:t>LAVINSKY, Rob.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18.11.2012]. </a:t>
            </a:r>
            <a:r>
              <a:rPr lang="cs-CZ" sz="2000" dirty="0"/>
              <a:t>Dostupný na WWW: http://commons.wikimedia.org/wiki/File:Ludwigite-Olivine-t5127a.jpg </a:t>
            </a:r>
            <a:endParaRPr lang="cs-CZ" sz="2000" dirty="0" smtClean="0"/>
          </a:p>
          <a:p>
            <a:r>
              <a:rPr lang="cs-CZ" sz="2000" dirty="0" smtClean="0"/>
              <a:t>obr. 11</a:t>
            </a:r>
            <a:r>
              <a:rPr lang="cs-CZ" sz="2000" dirty="0"/>
              <a:t>: GD BERLIN.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18.11.2012]. </a:t>
            </a:r>
            <a:r>
              <a:rPr lang="cs-CZ" sz="2000" dirty="0"/>
              <a:t>Dostupný na WWW: http://commons.wikimedia.org/wiki/File:Schwarzer_Turmalin.jpg </a:t>
            </a:r>
            <a:endParaRPr lang="cs-CZ" sz="2000" dirty="0" smtClean="0"/>
          </a:p>
          <a:p>
            <a:r>
              <a:rPr lang="cs-CZ" sz="2000" dirty="0" smtClean="0"/>
              <a:t>obr</a:t>
            </a:r>
            <a:r>
              <a:rPr lang="cs-CZ" sz="2000" dirty="0"/>
              <a:t>. 12:ELADE53.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18.11.2012]. </a:t>
            </a:r>
            <a:r>
              <a:rPr lang="cs-CZ" sz="2000" dirty="0"/>
              <a:t>Dostupný na WWW: http://commons.wikimedia.org/wiki/File:Beryl_w_pegmatycie_-_Siedlimowice.jpg </a:t>
            </a:r>
            <a:endParaRPr lang="cs-CZ" sz="2000" dirty="0" smtClean="0"/>
          </a:p>
          <a:p>
            <a:r>
              <a:rPr lang="cs-CZ" sz="2000" dirty="0" smtClean="0"/>
              <a:t>obr. 13</a:t>
            </a:r>
            <a:r>
              <a:rPr lang="cs-CZ" sz="2000" dirty="0"/>
              <a:t>: </a:t>
            </a:r>
            <a:r>
              <a:rPr lang="cs-CZ" sz="2000" dirty="0" smtClean="0"/>
              <a:t>DESCOUENS</a:t>
            </a:r>
            <a:r>
              <a:rPr lang="cs-CZ" sz="2000" dirty="0"/>
              <a:t>, </a:t>
            </a:r>
            <a:r>
              <a:rPr lang="cs-CZ" sz="2000" dirty="0" err="1"/>
              <a:t>Didier</a:t>
            </a:r>
            <a:r>
              <a:rPr lang="cs-CZ" sz="2000" dirty="0"/>
              <a:t>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87113.2012]. </a:t>
            </a:r>
            <a:r>
              <a:rPr lang="cs-CZ" sz="2000" dirty="0"/>
              <a:t>Dostupný na WWW: http://cs.wikipedia.org/wiki/Soubor:Topaze_Br%C3%A9sil.jpg </a:t>
            </a:r>
          </a:p>
        </p:txBody>
      </p:sp>
    </p:spTree>
    <p:extLst>
      <p:ext uri="{BB962C8B-B14F-4D97-AF65-F5344CB8AC3E}">
        <p14:creationId xmlns:p14="http://schemas.microsoft.com/office/powerpoint/2010/main" xmlns="" val="625728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968</Words>
  <Application>Microsoft Office PowerPoint</Application>
  <PresentationFormat>Předvádění na obrazovce (4:3)</PresentationFormat>
  <Paragraphs>245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KŘEMIČITANY</vt:lpstr>
      <vt:lpstr>Křemičitany (silikáty)</vt:lpstr>
      <vt:lpstr>živce draselné (ortoklasy) – KAlSi3O8 </vt:lpstr>
      <vt:lpstr>živce sodnovápenaté (plagioklasy) </vt:lpstr>
      <vt:lpstr>augit</vt:lpstr>
      <vt:lpstr>amfibol</vt:lpstr>
      <vt:lpstr>slídy</vt:lpstr>
      <vt:lpstr>mastek - Mg3Si4O10(OH)2 </vt:lpstr>
      <vt:lpstr>kaolinit - Al4(OH)8Si4O10 </vt:lpstr>
      <vt:lpstr>granáty - Fe3Al2(SiO4)3</vt:lpstr>
      <vt:lpstr>Snímek 12</vt:lpstr>
      <vt:lpstr>Snímek 13</vt:lpstr>
      <vt:lpstr>otázky a úkoly:</vt:lpstr>
      <vt:lpstr>zdroje: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38</cp:revision>
  <dcterms:created xsi:type="dcterms:W3CDTF">2012-10-04T17:02:39Z</dcterms:created>
  <dcterms:modified xsi:type="dcterms:W3CDTF">2014-09-08T16:47:59Z</dcterms:modified>
</cp:coreProperties>
</file>