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95" r:id="rId2"/>
    <p:sldId id="296" r:id="rId3"/>
    <p:sldId id="277" r:id="rId4"/>
    <p:sldId id="285" r:id="rId5"/>
    <p:sldId id="262" r:id="rId6"/>
    <p:sldId id="267" r:id="rId7"/>
    <p:sldId id="274" r:id="rId8"/>
    <p:sldId id="281" r:id="rId9"/>
    <p:sldId id="271" r:id="rId10"/>
    <p:sldId id="284" r:id="rId11"/>
    <p:sldId id="292" r:id="rId12"/>
    <p:sldId id="294" r:id="rId13"/>
    <p:sldId id="293" r:id="rId14"/>
    <p:sldId id="297" r:id="rId15"/>
    <p:sldId id="28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DA805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12" autoAdjust="0"/>
    <p:restoredTop sz="94660"/>
  </p:normalViewPr>
  <p:slideViewPr>
    <p:cSldViewPr>
      <p:cViewPr>
        <p:scale>
          <a:sx n="75" d="100"/>
          <a:sy n="75" d="100"/>
        </p:scale>
        <p:origin x="-882" y="-6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D8F0C-3CA5-47E6-BB22-5DEDD93D231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9467CA-BD68-46EA-ABBA-49EA4BF4B2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08376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45DF14-4A1E-415C-9FA0-209CACF4E28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8271C1-5AA4-4F72-B65C-2C84EC7C2E1B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45DF14-4A1E-415C-9FA0-209CACF4E28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9467CA-BD68-46EA-ABBA-49EA4BF4B2BA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8271C1-5AA4-4F72-B65C-2C84EC7C2E1B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jpe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png"/><Relationship Id="rId5" Type="http://schemas.openxmlformats.org/officeDocument/2006/relationships/image" Target="../media/image7.jpeg"/><Relationship Id="rId15" Type="http://schemas.openxmlformats.org/officeDocument/2006/relationships/image" Target="../media/image17.png"/><Relationship Id="rId10" Type="http://schemas.openxmlformats.org/officeDocument/2006/relationships/image" Target="../media/image12.jpeg"/><Relationship Id="rId4" Type="http://schemas.openxmlformats.org/officeDocument/2006/relationships/image" Target="../media/image6.wmf"/><Relationship Id="rId9" Type="http://schemas.openxmlformats.org/officeDocument/2006/relationships/image" Target="../media/image11.png"/><Relationship Id="rId1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43608" y="1412776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9" name="Zástupný symbol pro obsah 1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653633957"/>
              </p:ext>
            </p:extLst>
          </p:nvPr>
        </p:nvGraphicFramePr>
        <p:xfrm>
          <a:off x="468313" y="1844675"/>
          <a:ext cx="8229600" cy="4683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VY_32_INOVACE_05_01_rodinný</a:t>
                      </a:r>
                      <a:r>
                        <a:rPr lang="cs-CZ" sz="1400" baseline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rozpočet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Odborné činnosti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Rodinná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Domácnost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Ekonomická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činnost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 rodiny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Eva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70C0"/>
                          </a:solidFill>
                        </a:rPr>
                        <a:t>Pitelková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Červen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ekonomickým rozpočtem rodiny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Příjmy, výdaje,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rodinný rozpočet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556792"/>
            <a:ext cx="8496944" cy="45243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4400" i="1" dirty="0" smtClean="0">
              <a:ln w="50800"/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0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Prezentace slouží k opakování látky. </a:t>
            </a:r>
          </a:p>
          <a:p>
            <a:r>
              <a:rPr lang="cs-CZ" sz="40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Příjmy a výdaje lze upravit dle možností a schopností žáků. Možnost vytvoření pracovního listu ve WORDU.</a:t>
            </a:r>
            <a:endParaRPr lang="cs-CZ" sz="40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2857500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Elipsa 5"/>
          <p:cNvSpPr/>
          <p:nvPr/>
        </p:nvSpPr>
        <p:spPr>
          <a:xfrm>
            <a:off x="323528" y="24928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332656"/>
            <a:ext cx="506741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OPAKOVÁNÍ</a:t>
            </a:r>
          </a:p>
        </p:txBody>
      </p:sp>
      <p:pic>
        <p:nvPicPr>
          <p:cNvPr id="5" name="Picture 10" descr="C:\Users\Owner\AppData\Local\Microsoft\Windows\Temporary Internet Files\Content.IE5\81HF6LFK\MM90035678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348880"/>
            <a:ext cx="3240360" cy="3499589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476672"/>
            <a:ext cx="810991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 rodina BÍLÁ hospodaří?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Obrázek 56" descr="ZEĎ1.png"/>
          <p:cNvPicPr>
            <a:picLocks noChangeAspect="1"/>
          </p:cNvPicPr>
          <p:nvPr/>
        </p:nvPicPr>
        <p:blipFill>
          <a:blip r:embed="rId3" cstate="print">
            <a:lum bright="21000"/>
          </a:blip>
          <a:srcRect t="26734"/>
          <a:stretch>
            <a:fillRect/>
          </a:stretch>
        </p:blipFill>
        <p:spPr>
          <a:xfrm>
            <a:off x="971600" y="980728"/>
            <a:ext cx="7488832" cy="5457467"/>
          </a:xfrm>
          <a:prstGeom prst="rect">
            <a:avLst/>
          </a:prstGeom>
          <a:ln w="3492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3" name="Elipsa 2"/>
          <p:cNvSpPr/>
          <p:nvPr/>
        </p:nvSpPr>
        <p:spPr>
          <a:xfrm>
            <a:off x="1403648" y="5013176"/>
            <a:ext cx="1152128" cy="1080120"/>
          </a:xfrm>
          <a:prstGeom prst="ellipse">
            <a:avLst/>
          </a:prstGeom>
          <a:solidFill>
            <a:srgbClr val="E0A26E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3" descr="C:\Users\Owner\AppData\Local\Microsoft\Windows\Temporary Internet Files\Content.IE5\CI13UUOI\MC9001936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861048"/>
            <a:ext cx="4176464" cy="2569960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971600" y="3861048"/>
            <a:ext cx="1224136" cy="1080120"/>
          </a:xfrm>
          <a:prstGeom prst="ellipse">
            <a:avLst/>
          </a:prstGeom>
          <a:blipFill>
            <a:blip r:embed="rId5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6732240" y="4941168"/>
            <a:ext cx="1152128" cy="1152128"/>
          </a:xfrm>
          <a:prstGeom prst="ellipse">
            <a:avLst/>
          </a:prstGeom>
          <a:blipFill>
            <a:blip r:embed="rId6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164288" y="3789040"/>
            <a:ext cx="1152128" cy="1152128"/>
          </a:xfrm>
          <a:prstGeom prst="ellipse">
            <a:avLst/>
          </a:prstGeom>
          <a:solidFill>
            <a:srgbClr val="DA805C"/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339752" y="1844824"/>
            <a:ext cx="1152128" cy="1152128"/>
          </a:xfrm>
          <a:prstGeom prst="ellipse">
            <a:avLst/>
          </a:prstGeom>
          <a:blipFill>
            <a:blip r:embed="rId7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948264" y="2564904"/>
            <a:ext cx="1152128" cy="1080120"/>
          </a:xfrm>
          <a:prstGeom prst="ellipse">
            <a:avLst/>
          </a:prstGeom>
          <a:solidFill>
            <a:srgbClr val="E0A26E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403648" y="5013176"/>
            <a:ext cx="1224136" cy="1080120"/>
          </a:xfrm>
          <a:prstGeom prst="ellipse">
            <a:avLst/>
          </a:prstGeom>
          <a:blipFill>
            <a:blip r:embed="rId8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5868144" y="1844824"/>
            <a:ext cx="1152128" cy="1080120"/>
          </a:xfrm>
          <a:prstGeom prst="ellipse">
            <a:avLst/>
          </a:prstGeom>
          <a:solidFill>
            <a:srgbClr val="DA805C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7092280" y="2636912"/>
            <a:ext cx="864096" cy="864096"/>
          </a:xfrm>
          <a:prstGeom prst="ellipse">
            <a:avLst/>
          </a:prstGeom>
          <a:blipFill>
            <a:blip r:embed="rId9" cstate="print"/>
            <a:stretch>
              <a:fillRect/>
            </a:stretch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547664" y="0"/>
            <a:ext cx="467147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Rodina BÍLÁ</a:t>
            </a:r>
            <a:endParaRPr lang="cs-CZ" sz="5400" dirty="0">
              <a:solidFill>
                <a:srgbClr val="C00000"/>
              </a:solidFill>
            </a:endParaRPr>
          </a:p>
        </p:txBody>
      </p:sp>
      <p:cxnSp>
        <p:nvCxnSpPr>
          <p:cNvPr id="22" name="Přímá spojovací šipka 21"/>
          <p:cNvCxnSpPr/>
          <p:nvPr/>
        </p:nvCxnSpPr>
        <p:spPr>
          <a:xfrm>
            <a:off x="5292080" y="3789040"/>
            <a:ext cx="1656184" cy="129614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21" idx="1"/>
          </p:cNvCxnSpPr>
          <p:nvPr/>
        </p:nvCxnSpPr>
        <p:spPr>
          <a:xfrm flipH="1">
            <a:off x="2267744" y="3735272"/>
            <a:ext cx="1656184" cy="55782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21" idx="1"/>
          </p:cNvCxnSpPr>
          <p:nvPr/>
        </p:nvCxnSpPr>
        <p:spPr>
          <a:xfrm flipH="1" flipV="1">
            <a:off x="2483768" y="3645024"/>
            <a:ext cx="1440160" cy="9024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H="1" flipV="1">
            <a:off x="2699792" y="2780928"/>
            <a:ext cx="1440160" cy="936104"/>
          </a:xfrm>
          <a:prstGeom prst="straightConnector1">
            <a:avLst/>
          </a:prstGeom>
          <a:ln w="28575">
            <a:noFill/>
            <a:tailEnd type="arrow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H="1">
            <a:off x="2483768" y="3789040"/>
            <a:ext cx="1512168" cy="129614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>
            <a:off x="5220072" y="3645024"/>
            <a:ext cx="2088232" cy="64807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flipV="1">
            <a:off x="4788024" y="2780928"/>
            <a:ext cx="1440160" cy="83857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šipka 53"/>
          <p:cNvCxnSpPr/>
          <p:nvPr/>
        </p:nvCxnSpPr>
        <p:spPr>
          <a:xfrm flipV="1">
            <a:off x="5148064" y="3356992"/>
            <a:ext cx="1872208" cy="21602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Obrázek 20" descr="peníze.jpg"/>
          <p:cNvPicPr>
            <a:picLocks noChangeAspect="1"/>
          </p:cNvPicPr>
          <p:nvPr/>
        </p:nvPicPr>
        <p:blipFill>
          <a:blip r:embed="rId10" cstate="print"/>
          <a:srcRect l="22444" r="369" b="20464"/>
          <a:stretch>
            <a:fillRect/>
          </a:stretch>
        </p:blipFill>
        <p:spPr>
          <a:xfrm>
            <a:off x="3923928" y="3068960"/>
            <a:ext cx="1805779" cy="133262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62" name="Šipka dolů 61"/>
          <p:cNvSpPr/>
          <p:nvPr/>
        </p:nvSpPr>
        <p:spPr>
          <a:xfrm rot="15484515">
            <a:off x="5285347" y="2867387"/>
            <a:ext cx="1037579" cy="1416353"/>
          </a:xfrm>
          <a:prstGeom prst="downArrow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rgbClr val="F474A5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 rot="390962">
            <a:off x="3453962" y="3688333"/>
            <a:ext cx="800082" cy="64633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txBody>
          <a:bodyPr wrap="square">
            <a:spAutoFit/>
          </a:bodyPr>
          <a:lstStyle/>
          <a:p>
            <a:r>
              <a:rPr lang="cs-CZ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vydání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49" name="Šipka dolů 48"/>
          <p:cNvSpPr/>
          <p:nvPr/>
        </p:nvSpPr>
        <p:spPr>
          <a:xfrm rot="16200000" flipV="1">
            <a:off x="6660232" y="44624"/>
            <a:ext cx="864096" cy="2448272"/>
          </a:xfrm>
          <a:prstGeom prst="downArrow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 rot="10800000" flipV="1">
            <a:off x="6156176" y="971146"/>
            <a:ext cx="33123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příspěvky</a:t>
            </a:r>
            <a:endParaRPr lang="cs-CZ" sz="2800" dirty="0">
              <a:latin typeface="Franklin Gothic Medium" pitchFamily="34" charset="0"/>
            </a:endParaRPr>
          </a:p>
        </p:txBody>
      </p:sp>
      <p:cxnSp>
        <p:nvCxnSpPr>
          <p:cNvPr id="47" name="Přímá spojovací šipka 46"/>
          <p:cNvCxnSpPr/>
          <p:nvPr/>
        </p:nvCxnSpPr>
        <p:spPr>
          <a:xfrm flipH="1" flipV="1">
            <a:off x="2987824" y="2924944"/>
            <a:ext cx="936104" cy="864096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Šipka dolů 64"/>
          <p:cNvSpPr/>
          <p:nvPr/>
        </p:nvSpPr>
        <p:spPr>
          <a:xfrm rot="6286666">
            <a:off x="2999264" y="2920490"/>
            <a:ext cx="1088994" cy="1281914"/>
          </a:xfrm>
          <a:prstGeom prst="downArrow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 rot="11575208" flipH="1" flipV="1">
            <a:off x="2956676" y="3290082"/>
            <a:ext cx="139304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63" name="Vývojový diagram: zpoždění 62"/>
          <p:cNvSpPr/>
          <p:nvPr/>
        </p:nvSpPr>
        <p:spPr>
          <a:xfrm>
            <a:off x="4211960" y="3429000"/>
            <a:ext cx="72008" cy="504056"/>
          </a:xfrm>
          <a:prstGeom prst="flowChartDelay">
            <a:avLst/>
          </a:prstGeom>
          <a:blipFill>
            <a:blip r:embed="rId11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zpoždění 65"/>
          <p:cNvSpPr/>
          <p:nvPr/>
        </p:nvSpPr>
        <p:spPr>
          <a:xfrm>
            <a:off x="4067944" y="1628800"/>
            <a:ext cx="72008" cy="432048"/>
          </a:xfrm>
          <a:prstGeom prst="flowChartDelay">
            <a:avLst/>
          </a:prstGeom>
          <a:blipFill>
            <a:blip r:embed="rId12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3563888" y="836712"/>
            <a:ext cx="2304256" cy="2232248"/>
          </a:xfrm>
          <a:prstGeom prst="ellipse">
            <a:avLst/>
          </a:prstGeom>
          <a:blipFill>
            <a:blip r:embed="rId13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 rot="5591450">
            <a:off x="4165413" y="2656320"/>
            <a:ext cx="11967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příjmy</a:t>
            </a:r>
            <a:endParaRPr lang="cs-CZ" sz="2400" dirty="0">
              <a:latin typeface="Forte" pitchFamily="66" charset="0"/>
            </a:endParaRPr>
          </a:p>
        </p:txBody>
      </p:sp>
      <p:sp>
        <p:nvSpPr>
          <p:cNvPr id="43" name="Šipka dolů 42"/>
          <p:cNvSpPr/>
          <p:nvPr/>
        </p:nvSpPr>
        <p:spPr>
          <a:xfrm>
            <a:off x="4283968" y="1844824"/>
            <a:ext cx="864096" cy="1584176"/>
          </a:xfrm>
          <a:prstGeom prst="downArrow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 rot="5591450">
            <a:off x="3995931" y="2478199"/>
            <a:ext cx="153332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příjmy</a:t>
            </a:r>
            <a:endParaRPr lang="cs-CZ" sz="3200" dirty="0">
              <a:latin typeface="Franklin Gothic Medium" pitchFamily="34" charset="0"/>
            </a:endParaRPr>
          </a:p>
        </p:txBody>
      </p:sp>
      <p:sp>
        <p:nvSpPr>
          <p:cNvPr id="52" name="Obdélník 51"/>
          <p:cNvSpPr/>
          <p:nvPr/>
        </p:nvSpPr>
        <p:spPr>
          <a:xfrm rot="9902402" flipH="1" flipV="1">
            <a:off x="5111546" y="3303557"/>
            <a:ext cx="132837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7740352" y="764704"/>
            <a:ext cx="1043608" cy="1008112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740352" y="908720"/>
            <a:ext cx="10374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i="1" dirty="0" smtClean="0">
                <a:ln w="50800"/>
                <a:latin typeface="Franklin Gothic Medium" pitchFamily="34" charset="0"/>
                <a:ea typeface="SimSun-ExtB" pitchFamily="49" charset="-122"/>
                <a:cs typeface="Verdana" pitchFamily="34" charset="0"/>
              </a:rPr>
              <a:t>STÁT</a:t>
            </a:r>
            <a:endParaRPr lang="cs-CZ" sz="3200" b="1" dirty="0">
              <a:latin typeface="Franklin Gothic Medium" pitchFamily="34" charset="0"/>
              <a:ea typeface="SimSun-ExtB" pitchFamily="49" charset="-122"/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6732240" y="4941168"/>
            <a:ext cx="1152128" cy="1152128"/>
          </a:xfrm>
          <a:prstGeom prst="ellipse">
            <a:avLst/>
          </a:prstGeom>
          <a:blipFill>
            <a:blip r:embed="rId14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7164288" y="3933056"/>
            <a:ext cx="1152128" cy="1152128"/>
          </a:xfrm>
          <a:prstGeom prst="ellipse">
            <a:avLst/>
          </a:prstGeom>
          <a:blipFill>
            <a:blip r:embed="rId15" cstate="print"/>
            <a:stretch>
              <a:fillRect/>
            </a:stretch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6" name="Picture 2" descr="C:\Users\Owner\AppData\Local\Microsoft\Windows\Temporary Internet Files\Content.IE5\3GHTXPFK\MC900441315[1]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flipH="1">
            <a:off x="5868144" y="1700808"/>
            <a:ext cx="936104" cy="1111624"/>
          </a:xfrm>
          <a:prstGeom prst="rect">
            <a:avLst/>
          </a:prstGeom>
          <a:noFill/>
        </p:spPr>
      </p:pic>
      <p:sp>
        <p:nvSpPr>
          <p:cNvPr id="64" name="Elipsa 63"/>
          <p:cNvSpPr/>
          <p:nvPr/>
        </p:nvSpPr>
        <p:spPr>
          <a:xfrm>
            <a:off x="1115616" y="2636912"/>
            <a:ext cx="1152128" cy="1080120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9" name="Picture 13" descr="C:\Users\Owner\AppData\Local\Microsoft\Windows\Temporary Internet Files\Content.IE5\GS2PI68L\MC900441711[1]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043608" y="2708920"/>
            <a:ext cx="1152128" cy="870055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395536" y="188640"/>
            <a:ext cx="3464410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Spočítejte jejich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PŘÍJMY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932040" y="188640"/>
            <a:ext cx="3464410" cy="138499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Spočítejte jejich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VÝDAJE</a:t>
            </a:r>
          </a:p>
          <a:p>
            <a:endParaRPr lang="cs-CZ" sz="2800" b="1" dirty="0" smtClean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1520" y="1700808"/>
            <a:ext cx="432048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MZDA………………………………25000,-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VÝDĚLEK Z BRIGÁDY……..13000,-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PŘÍJMY ZE SPOŘENÍ…………1000,-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RODIČOVSKÝ PŘÍSP………….5000,-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PŘÍSPĚVEK NA DĚTI…………1000,-</a:t>
            </a: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Celkem…………………………..     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72000" y="1772816"/>
            <a:ext cx="4572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ŠK. POMŮCKY………………………….500,-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POTRAVINY………………………….10000,-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BĚŽNÉ OBLEČENÍ………………….2500,-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DROGERIE, KOSMETIKA……….1000,-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INKASO………………………………….4500,-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SPLÁCENÍ HYPOTÉKY………..…12000,-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LÉKY…………………………………………500,-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POJIŠTĚNÍ…………………………….3000,-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KONÍČKY, ZÁBAVA…………………2000,-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AUTO……………………………………..4000,-</a:t>
            </a: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4283968" y="1700808"/>
            <a:ext cx="0" cy="460851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4716016" y="4941168"/>
            <a:ext cx="41764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323528" y="3284984"/>
            <a:ext cx="38884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4644008" y="5085184"/>
            <a:ext cx="34814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Celkem………………………………..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1916832"/>
            <a:ext cx="792088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SPOČÍTALI JSTE TO SPRÁVNĚ?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467544" y="332656"/>
            <a:ext cx="283122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PŘÍJMY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004048" y="332656"/>
            <a:ext cx="285847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VÝDAJE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51520" y="1700808"/>
            <a:ext cx="432048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MZDA………………………………25000,-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VÝDĚLEK Z BRIGÁDY……..13000,-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PŘÍJMY ZE SPOŘENÍ…………1000,-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RODIČOVSKÝ PŘÍSP………….5000,-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PŘÍSPĚVEK NA DĚTI…………1000,-</a:t>
            </a: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Celkem………………………….. 45000,-     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72000" y="1772816"/>
            <a:ext cx="4572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ŠK. POMŮCKY………………………….500,-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POTRAVINY………………………….10000,-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BĚŽNÉ OBLEČENÍ………………….2500,-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DROGERIE, KOSMETIKA……….1000,-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INKASO………………………………….4500,-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SPLÁCENÍ HYPOTÉKY………..…12000,-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LÉKY…………………………………………500,-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POJIŠTĚNÍ…………………………….3000,-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KONÍČKY, ZÁBAVA…………………2000,-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AUTO……………………………………..4000,-</a:t>
            </a: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4283968" y="1700808"/>
            <a:ext cx="0" cy="460851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4716016" y="4941168"/>
            <a:ext cx="41764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323528" y="3284984"/>
            <a:ext cx="38884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4644008" y="5085184"/>
            <a:ext cx="44063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Celkem………………………………..40000,-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C:\Users\Owner\AppData\Local\Microsoft\Windows\Temporary Internet Files\Content.IE5\3GHTXPFK\MC90044131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2483768" y="2132856"/>
            <a:ext cx="3168352" cy="2880320"/>
          </a:xfrm>
          <a:prstGeom prst="rect">
            <a:avLst/>
          </a:prstGeom>
          <a:noFill/>
        </p:spPr>
      </p:pic>
      <p:sp>
        <p:nvSpPr>
          <p:cNvPr id="5" name="Šipka doprava 4"/>
          <p:cNvSpPr/>
          <p:nvPr/>
        </p:nvSpPr>
        <p:spPr>
          <a:xfrm>
            <a:off x="827584" y="4365104"/>
            <a:ext cx="2415191" cy="4668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508104" y="4365104"/>
            <a:ext cx="2107013" cy="53396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99592" y="4869160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508104" y="4797152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27584" y="4869160"/>
            <a:ext cx="16161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PŘÍJMY</a:t>
            </a:r>
            <a:endParaRPr lang="cs-CZ" sz="2800" dirty="0"/>
          </a:p>
        </p:txBody>
      </p:sp>
      <p:sp>
        <p:nvSpPr>
          <p:cNvPr id="19" name="Obdélník 18"/>
          <p:cNvSpPr/>
          <p:nvPr/>
        </p:nvSpPr>
        <p:spPr>
          <a:xfrm>
            <a:off x="5508104" y="4797152"/>
            <a:ext cx="15632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827584" y="3789040"/>
            <a:ext cx="2304256" cy="646331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endParaRPr lang="cs-CZ" sz="3600" dirty="0"/>
          </a:p>
        </p:txBody>
      </p:sp>
      <p:sp>
        <p:nvSpPr>
          <p:cNvPr id="22" name="Obdélník 21"/>
          <p:cNvSpPr/>
          <p:nvPr/>
        </p:nvSpPr>
        <p:spPr>
          <a:xfrm>
            <a:off x="5436096" y="3789040"/>
            <a:ext cx="2191666" cy="646331"/>
          </a:xfrm>
          <a:prstGeom prst="rect">
            <a:avLst/>
          </a:prstGeom>
          <a:ln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endParaRPr lang="cs-CZ" sz="3600" dirty="0"/>
          </a:p>
        </p:txBody>
      </p:sp>
      <p:sp>
        <p:nvSpPr>
          <p:cNvPr id="13" name="Obdélník 12"/>
          <p:cNvSpPr/>
          <p:nvPr/>
        </p:nvSpPr>
        <p:spPr>
          <a:xfrm>
            <a:off x="3275856" y="908720"/>
            <a:ext cx="3113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113964" y="260648"/>
            <a:ext cx="910537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1890713"/>
            <a:r>
              <a:rPr lang="cs-CZ" sz="2400" i="1" dirty="0" smtClean="0">
                <a:ln w="50800"/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ZAPIŠTE A </a:t>
            </a:r>
            <a:r>
              <a:rPr lang="cs-CZ" sz="2400" i="1" dirty="0" smtClean="0">
                <a:ln w="50800"/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POROVNEJTE  </a:t>
            </a:r>
            <a:r>
              <a:rPr lang="cs-CZ" sz="24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PŘÍJMY </a:t>
            </a:r>
            <a:r>
              <a:rPr lang="cs-CZ" sz="2400" i="1" dirty="0" smtClean="0">
                <a:ln w="50800"/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 </a:t>
            </a:r>
            <a:r>
              <a:rPr lang="cs-CZ" sz="2400" i="1" dirty="0" smtClean="0">
                <a:ln w="50800"/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VÝDAJI. </a:t>
            </a:r>
          </a:p>
          <a:p>
            <a:pPr defTabSz="1890713"/>
            <a:r>
              <a:rPr lang="cs-CZ" sz="2400" i="1" dirty="0" smtClean="0">
                <a:ln w="50800"/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PŘIPIŠTE ZNAK</a:t>
            </a:r>
            <a:r>
              <a:rPr lang="cs-CZ" sz="24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r>
              <a:rPr lang="cs-CZ" sz="2400" i="1" dirty="0" smtClean="0">
                <a:ln w="50800"/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,</a:t>
            </a:r>
            <a:r>
              <a:rPr lang="cs-CZ" sz="24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r>
              <a:rPr lang="cs-CZ" sz="2400" i="1" dirty="0" smtClean="0">
                <a:ln w="50800"/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nebo</a:t>
            </a:r>
            <a:r>
              <a:rPr lang="cs-CZ" sz="24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</a:t>
            </a:r>
            <a:r>
              <a:rPr lang="cs-CZ" sz="2400" i="1" dirty="0" smtClean="0">
                <a:ln w="50800"/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 RÁMEČKU NA PRASÁTKU 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6" name="Je rovno 25"/>
          <p:cNvSpPr/>
          <p:nvPr/>
        </p:nvSpPr>
        <p:spPr>
          <a:xfrm>
            <a:off x="4139952" y="692696"/>
            <a:ext cx="288032" cy="288032"/>
          </a:xfrm>
          <a:prstGeom prst="mathEqual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Dvojitá šipka 26"/>
          <p:cNvSpPr/>
          <p:nvPr/>
        </p:nvSpPr>
        <p:spPr>
          <a:xfrm>
            <a:off x="2699792" y="764704"/>
            <a:ext cx="144016" cy="216024"/>
          </a:xfrm>
          <a:prstGeom prst="chevron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Dvojitá šipka 27"/>
          <p:cNvSpPr/>
          <p:nvPr/>
        </p:nvSpPr>
        <p:spPr>
          <a:xfrm flipH="1">
            <a:off x="2987824" y="764704"/>
            <a:ext cx="144016" cy="216024"/>
          </a:xfrm>
          <a:prstGeom prst="chevron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139952" y="3429000"/>
            <a:ext cx="720080" cy="648072"/>
          </a:xfrm>
          <a:prstGeom prst="rect">
            <a:avLst/>
          </a:prstGeom>
          <a:noFill/>
          <a:ln w="127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Obdélník 97"/>
          <p:cNvSpPr/>
          <p:nvPr/>
        </p:nvSpPr>
        <p:spPr>
          <a:xfrm>
            <a:off x="1619672" y="2204864"/>
            <a:ext cx="5616624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  <a:latin typeface="Forte" pitchFamily="66" charset="0"/>
                <a:ea typeface="FangSong" pitchFamily="49" charset="-122"/>
                <a:cs typeface="BrowalliaUPC" pitchFamily="34" charset="-34"/>
              </a:rPr>
              <a:t>Rodina Bílá</a:t>
            </a:r>
            <a:endParaRPr lang="cs-CZ" sz="5400" dirty="0"/>
          </a:p>
        </p:txBody>
      </p:sp>
      <p:sp>
        <p:nvSpPr>
          <p:cNvPr id="100" name="Rovnoramenný trojúhelník 99"/>
          <p:cNvSpPr/>
          <p:nvPr/>
        </p:nvSpPr>
        <p:spPr>
          <a:xfrm>
            <a:off x="1187624" y="1700808"/>
            <a:ext cx="6768752" cy="1296144"/>
          </a:xfrm>
          <a:prstGeom prst="triangle">
            <a:avLst>
              <a:gd name="adj" fmla="val 46841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3" name="Obdélník 102"/>
          <p:cNvSpPr/>
          <p:nvPr/>
        </p:nvSpPr>
        <p:spPr>
          <a:xfrm>
            <a:off x="899592" y="6525344"/>
            <a:ext cx="482453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b="1" dirty="0" smtClean="0">
              <a:latin typeface="Brush Script MT" pitchFamily="66" charset="0"/>
              <a:ea typeface="FangSong" pitchFamily="49" charset="-122"/>
              <a:cs typeface="BrowalliaUPC" pitchFamily="34" charset="-34"/>
            </a:endParaRPr>
          </a:p>
          <a:p>
            <a:r>
              <a:rPr lang="cs-CZ" sz="3200" dirty="0" smtClean="0">
                <a:latin typeface="Brush Script MT" pitchFamily="66" charset="0"/>
                <a:ea typeface="FangSong" pitchFamily="49" charset="-122"/>
                <a:cs typeface="BrowalliaUPC" pitchFamily="34" charset="-34"/>
              </a:rPr>
              <a:t>.</a:t>
            </a:r>
            <a:endParaRPr lang="cs-CZ" sz="3200" dirty="0">
              <a:latin typeface="Brush Script MT" pitchFamily="66" charset="0"/>
              <a:ea typeface="FangSong" pitchFamily="49" charset="-122"/>
              <a:cs typeface="BrowalliaUPC" pitchFamily="34" charset="-34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285852" y="0"/>
            <a:ext cx="4752528" cy="9361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2123728" y="2924944"/>
            <a:ext cx="0" cy="1872208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6660232" y="2924944"/>
            <a:ext cx="0" cy="1872208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H="1">
            <a:off x="5796136" y="4797152"/>
            <a:ext cx="86409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2123728" y="4797152"/>
            <a:ext cx="15121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Srdce 37"/>
          <p:cNvSpPr/>
          <p:nvPr/>
        </p:nvSpPr>
        <p:spPr>
          <a:xfrm>
            <a:off x="6228184" y="1916832"/>
            <a:ext cx="432048" cy="504056"/>
          </a:xfrm>
          <a:prstGeom prst="hear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28596" y="142852"/>
            <a:ext cx="914501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Jaká částka rodině zbyla? </a:t>
            </a:r>
          </a:p>
          <a:p>
            <a:r>
              <a:rPr lang="cs-CZ" sz="32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Zapište do domečku.</a:t>
            </a:r>
          </a:p>
          <a:p>
            <a:endParaRPr lang="cs-CZ" sz="3200" i="1" dirty="0" smtClean="0">
              <a:ln w="50800"/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928794" y="4714884"/>
            <a:ext cx="526137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Mají zisk nebo ztrátu?</a:t>
            </a:r>
            <a:endParaRPr lang="cs-CZ" sz="3600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8596" y="2285992"/>
            <a:ext cx="1091677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Může rodina BÍLÁ ještě nějak</a:t>
            </a:r>
          </a:p>
          <a:p>
            <a:r>
              <a:rPr lang="cs-CZ" sz="4000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ušetřit na výdajích rodiny? </a:t>
            </a:r>
          </a:p>
          <a:p>
            <a:r>
              <a:rPr lang="cs-CZ" sz="4000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40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467544" y="332656"/>
            <a:ext cx="283122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PŘÍJMY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143504" y="357166"/>
            <a:ext cx="241444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VÝDAJE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51520" y="1700808"/>
            <a:ext cx="432048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MZDA………………………………25000,-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VÝDĚLEK Z BRIGÁDY……..13000,-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PŘÍJMY ZE SPOŘENÍ…………1000,-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RODIČOVSKÝ PŘÍSP………….5000,-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PŘÍSPĚVEK NA DĚTI…………1000,-</a:t>
            </a: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Celkem………………………….. 45000,-     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72000" y="1772816"/>
            <a:ext cx="4572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ŠK. POMŮCKY………………………….500,-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POTRAVINY………………………….10000,-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BĚŽNÉ OBLEČENÍ………………….2500,-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DROGERIE, KOSMETIKA……….1000,-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INKASO………………………………….4500,-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SPLÁCENÍ HYPOTÉKY………..…12000,-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LÉKY…………………………………………500,-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POJIŠTĚNÍ…………………………….3000,-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KONÍČKY, ZÁBAVA…………………2000,-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AUTO……………………………………..4000,-</a:t>
            </a: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4283968" y="1700808"/>
            <a:ext cx="0" cy="460851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4716016" y="4941168"/>
            <a:ext cx="41764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323528" y="3284984"/>
            <a:ext cx="38884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4570953" y="5072074"/>
            <a:ext cx="45730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Celkem…..…………………………….40000,-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572000" y="535782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ÚSPORA ………………………………</a:t>
            </a:r>
          </a:p>
          <a:p>
            <a:r>
              <a:rPr lang="cs-CZ" b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NUTNÉ VÝDAJE……...........</a:t>
            </a:r>
            <a:endParaRPr lang="cs-CZ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930731" y="928670"/>
            <a:ext cx="42132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Označ zeleně méně nutné výdaje. 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467544" y="332656"/>
            <a:ext cx="283122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PŘÍJMY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004048" y="332656"/>
            <a:ext cx="285847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VÝDAJE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51520" y="1700808"/>
            <a:ext cx="432048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MZDA………………………………25000,-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VÝDĚLEK Z BRIGÁDY……..13000,-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PŘÍJMY ZE SPOŘENÍ…………1000,-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RODIČOVSKÝ PŘÍSP………….5000,-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PŘÍSPĚVEK NA DĚTI…………1000,-</a:t>
            </a: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Celkem………………………….. 45000,-     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72000" y="1772817"/>
            <a:ext cx="540060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ŠK. POMŮCKY………………………….500,-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POTRAVINY………………………….10000,-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BĚŽNÉ OBLEČENÍ………………….2500,-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DROGERIE, KOSMETIKA……….1000,-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INKASO………………………………….4500,-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SPLÁCENÍ HYPOTÉKY………..…12000,-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LÉKY…………………………………………500,-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POJIŠTĚNÍ…………………………….3000,-</a:t>
            </a:r>
          </a:p>
          <a:p>
            <a:r>
              <a:rPr lang="cs-CZ" b="1" dirty="0" smtClean="0">
                <a:solidFill>
                  <a:srgbClr val="00B05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KONÍČKY, ZÁBAVA…………2000,-</a:t>
            </a:r>
          </a:p>
          <a:p>
            <a:r>
              <a:rPr lang="cs-CZ" b="1" dirty="0" smtClean="0">
                <a:solidFill>
                  <a:srgbClr val="00B05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AUTO…………………………...4000,-</a:t>
            </a: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4283968" y="1700808"/>
            <a:ext cx="0" cy="460851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4716016" y="4941168"/>
            <a:ext cx="41764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323528" y="3284984"/>
            <a:ext cx="38884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4665658" y="4941168"/>
            <a:ext cx="447834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Celkem………………………………..40000,-</a:t>
            </a:r>
          </a:p>
          <a:p>
            <a:r>
              <a:rPr lang="cs-CZ" dirty="0" smtClean="0">
                <a:solidFill>
                  <a:srgbClr val="00B05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ÚSPORA………………………………...6000,-</a:t>
            </a:r>
          </a:p>
          <a:p>
            <a:endParaRPr lang="cs-CZ" dirty="0" smtClean="0">
              <a:solidFill>
                <a:srgbClr val="00B05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b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NUTNÉ VÝDAJE…….........34000,-</a:t>
            </a:r>
            <a:endParaRPr lang="cs-CZ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7308304" y="5589240"/>
            <a:ext cx="154766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Mínus 11"/>
          <p:cNvSpPr/>
          <p:nvPr/>
        </p:nvSpPr>
        <p:spPr>
          <a:xfrm>
            <a:off x="7740352" y="5301208"/>
            <a:ext cx="216024" cy="7200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576" y="3255367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STŮL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://encryptedtbn0.gstatic.com/images?q=tbn:ANd9GcSsq8vrLUmWqLqPzjiKva820dEWeOoZLYsr9qETSlOHjiWg0kKiJ0i5Nw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Vývojový diagram: spojka 6"/>
          <p:cNvSpPr/>
          <p:nvPr/>
        </p:nvSpPr>
        <p:spPr>
          <a:xfrm flipH="1">
            <a:off x="683568" y="2895327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 flipH="1">
            <a:off x="683568" y="3327375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 flipH="1">
            <a:off x="683568" y="3759423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 flipH="1">
            <a:off x="683568" y="4119463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55576" y="3687415"/>
            <a:ext cx="885698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PENÍZE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 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\Content.IE5\81HF6LFK\MP900439315[1].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5576" y="4479503"/>
            <a:ext cx="92170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VOZÍK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\Content.IE5\GS2PI68L\MC900441711[1].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png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55576" y="4047455"/>
            <a:ext cx="90547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ŽÁK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 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\Content.IE5\81HF6LFK\MP900422514[1].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Vývojový diagram: spojka 13"/>
          <p:cNvSpPr/>
          <p:nvPr/>
        </p:nvSpPr>
        <p:spPr>
          <a:xfrm flipH="1">
            <a:off x="611560" y="4551511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55576" y="2823319"/>
            <a:ext cx="100091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RODINA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 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\Content.IE5\3GHTXPFK\MP900439315[2].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Arial" charset="0"/>
              <a:buNone/>
              <a:tabLst/>
              <a:defRPr/>
            </a:pPr>
            <a:r>
              <a:rPr kumimoji="0" lang="cs-CZ" sz="27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27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755576" y="4653136"/>
            <a:ext cx="87849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PRASE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\Content.IE5\3GHTXPFK\MC900441315[1].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png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2852936"/>
            <a:ext cx="83884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DŮM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\Content.IE5\GS2PI68L\MC900441738[1].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png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55576" y="4221088"/>
            <a:ext cx="91450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AUTO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\Content.IE5\3GHTXPFK\MP900422133[2].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Vývojový diagram: spojka 14"/>
          <p:cNvSpPr/>
          <p:nvPr/>
        </p:nvSpPr>
        <p:spPr>
          <a:xfrm flipH="1">
            <a:off x="611560" y="3356992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 flipH="1">
            <a:off x="611560" y="3861048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 flipH="1">
            <a:off x="611560" y="2492896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55576" y="3284984"/>
            <a:ext cx="77048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LÉKY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 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\Content.IE5\Q35GV4A6\MP900398845[1].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55576" y="2420888"/>
            <a:ext cx="705678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NÁKUP: 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C:\Users\Owner\AppData\Local\Microsoft\Windows\Temporary Internet </a:t>
            </a:r>
            <a:r>
              <a:rPr lang="cs-CZ" sz="1200" b="1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\Content.IE5\3GHTXPFK\MP900422831[2].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6" name="Vývojový diagram: spojka 25"/>
          <p:cNvSpPr/>
          <p:nvPr/>
        </p:nvSpPr>
        <p:spPr>
          <a:xfrm flipH="1">
            <a:off x="611560" y="4365104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55576" y="3717032"/>
            <a:ext cx="81724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ÚVĚR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\Content.IE5\Q35GV4A6\MC900441317[1].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png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8" name="Vývojový diagram: spojka 27"/>
          <p:cNvSpPr/>
          <p:nvPr/>
        </p:nvSpPr>
        <p:spPr>
          <a:xfrm flipH="1">
            <a:off x="611560" y="4725144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ka 31"/>
          <p:cNvSpPr/>
          <p:nvPr/>
        </p:nvSpPr>
        <p:spPr>
          <a:xfrm flipH="1">
            <a:off x="611560" y="2924944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ka 34"/>
          <p:cNvSpPr/>
          <p:nvPr/>
        </p:nvSpPr>
        <p:spPr>
          <a:xfrm flipH="1">
            <a:off x="611560" y="5229200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55576" y="5013176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ZEĎ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://encryptedtbn0.gstatic.com/images?q=tbn:ANd9GcSsq8vrLUmWqLqPzjiKva820dEWeOoZLYsr9qETSlOHjiWg0kKiJ0i5Nw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8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Arial" charset="0"/>
              <a:buNone/>
              <a:tabLst/>
              <a:defRPr/>
            </a:pPr>
            <a:r>
              <a:rPr kumimoji="0" lang="cs-CZ" sz="27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27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1029</TotalTime>
  <Words>634</Words>
  <Application>Microsoft Office PowerPoint</Application>
  <PresentationFormat>Předvádění na obrazovce (4:3)</PresentationFormat>
  <Paragraphs>170</Paragraphs>
  <Slides>15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Administrativní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MJ</dc:creator>
  <cp:lastModifiedBy>Dum</cp:lastModifiedBy>
  <cp:revision>111</cp:revision>
  <dcterms:created xsi:type="dcterms:W3CDTF">2013-06-12T15:18:23Z</dcterms:created>
  <dcterms:modified xsi:type="dcterms:W3CDTF">2014-09-09T12:20:07Z</dcterms:modified>
</cp:coreProperties>
</file>