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369" r:id="rId2"/>
    <p:sldId id="370" r:id="rId3"/>
    <p:sldId id="305" r:id="rId4"/>
    <p:sldId id="306" r:id="rId5"/>
    <p:sldId id="280" r:id="rId6"/>
    <p:sldId id="274" r:id="rId7"/>
    <p:sldId id="275" r:id="rId8"/>
    <p:sldId id="276" r:id="rId9"/>
    <p:sldId id="327" r:id="rId10"/>
    <p:sldId id="323" r:id="rId11"/>
    <p:sldId id="289" r:id="rId12"/>
    <p:sldId id="365" r:id="rId13"/>
    <p:sldId id="355" r:id="rId14"/>
    <p:sldId id="364" r:id="rId15"/>
    <p:sldId id="362" r:id="rId16"/>
    <p:sldId id="334" r:id="rId17"/>
    <p:sldId id="348" r:id="rId18"/>
    <p:sldId id="347" r:id="rId19"/>
    <p:sldId id="346" r:id="rId20"/>
    <p:sldId id="345" r:id="rId21"/>
    <p:sldId id="349" r:id="rId22"/>
    <p:sldId id="359" r:id="rId23"/>
    <p:sldId id="361" r:id="rId24"/>
    <p:sldId id="350" r:id="rId25"/>
    <p:sldId id="358" r:id="rId26"/>
    <p:sldId id="360" r:id="rId27"/>
    <p:sldId id="368" r:id="rId28"/>
    <p:sldId id="367" r:id="rId29"/>
    <p:sldId id="371" r:id="rId30"/>
    <p:sldId id="333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41CA2"/>
    <a:srgbClr val="E242CF"/>
    <a:srgbClr val="F474A5"/>
    <a:srgbClr val="FFE1FB"/>
    <a:srgbClr val="CDDEF3"/>
    <a:srgbClr val="14BCBC"/>
    <a:srgbClr val="F7FED6"/>
    <a:srgbClr val="D2FEF7"/>
    <a:srgbClr val="6C4D36"/>
    <a:srgbClr val="AD444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20074" autoAdjust="0"/>
    <p:restoredTop sz="99826" autoAdjust="0"/>
  </p:normalViewPr>
  <p:slideViewPr>
    <p:cSldViewPr>
      <p:cViewPr>
        <p:scale>
          <a:sx n="100" d="100"/>
          <a:sy n="100" d="100"/>
        </p:scale>
        <p:origin x="-78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1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79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26E7D0-12D6-4213-95AD-E193000DC6CD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45DF14-4A1E-415C-9FA0-209CACF4E2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02394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gif"/><Relationship Id="rId3" Type="http://schemas.openxmlformats.org/officeDocument/2006/relationships/image" Target="../media/image10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gi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gi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gi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412776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               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713665564"/>
              </p:ext>
            </p:extLst>
          </p:nvPr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VY_32_INOVACE_06_01_rodina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úplná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Rodina a rodinné soužití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Rodina úplná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Červen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rodinou a její funkcí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Rodina úplná, funkce rodiny, 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899592" y="3429000"/>
            <a:ext cx="216024" cy="144016"/>
          </a:xfrm>
          <a:prstGeom prst="ellipse">
            <a:avLst/>
          </a:prstGeom>
          <a:blipFill>
            <a:blip r:embed="rId2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2564904"/>
            <a:ext cx="7812868" cy="28007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4400" i="1" dirty="0" smtClean="0">
              <a:ln w="50800"/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Prezentace slouží </a:t>
            </a:r>
          </a:p>
          <a:p>
            <a:r>
              <a:rPr lang="cs-CZ" sz="4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k výkladu a procvičení   </a:t>
            </a:r>
          </a:p>
          <a:p>
            <a:r>
              <a:rPr lang="cs-CZ" sz="4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nové látky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2276872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2420888"/>
            <a:ext cx="1022513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i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ÚPLNÁ  RODINA</a:t>
            </a:r>
            <a:endParaRPr lang="cs-CZ" sz="66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3275856" y="1124744"/>
            <a:ext cx="4392488" cy="40324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  <a:softEdge rad="317500"/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3608" y="5229200"/>
            <a:ext cx="276710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Máma</a:t>
            </a:r>
            <a:endParaRPr lang="cs-CZ" sz="66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869368" flipH="1">
            <a:off x="232511" y="2420599"/>
            <a:ext cx="5069341" cy="274530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3563888" y="1196752"/>
            <a:ext cx="4104456" cy="41044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  <a:softEdge rad="317500"/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9632" y="5301208"/>
            <a:ext cx="468052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Ahoj, </a:t>
            </a:r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táto</a:t>
            </a:r>
            <a:endParaRPr lang="cs-CZ" sz="6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395357" flipH="1">
            <a:off x="-210639" y="2118306"/>
            <a:ext cx="4108485" cy="324737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95736" y="1268760"/>
            <a:ext cx="5544616" cy="38884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  <a:softEdge rad="317500"/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31640" y="5301209"/>
            <a:ext cx="386824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Svatba</a:t>
            </a:r>
            <a:endParaRPr lang="cs-CZ" sz="8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93479" y="2492896"/>
            <a:ext cx="3530449" cy="2808312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35696" y="1124744"/>
            <a:ext cx="5544616" cy="38884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  <a:softEdge rad="317500"/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3568" y="5157192"/>
            <a:ext cx="698477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Čekají rodinu</a:t>
            </a:r>
            <a:endParaRPr lang="cs-CZ" sz="6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9482" flipH="1">
            <a:off x="568290" y="539591"/>
            <a:ext cx="3580333" cy="3519975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1196752"/>
            <a:ext cx="5544616" cy="3600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  <a:softEdge rad="317500"/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15616" y="5229201"/>
            <a:ext cx="8885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Mají dvě mimina..</a:t>
            </a:r>
            <a:endParaRPr lang="cs-CZ" sz="6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175673" flipH="1">
            <a:off x="924215" y="2724227"/>
            <a:ext cx="3942201" cy="2983059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Obdélník 76"/>
          <p:cNvSpPr/>
          <p:nvPr/>
        </p:nvSpPr>
        <p:spPr>
          <a:xfrm>
            <a:off x="1835696" y="3789040"/>
            <a:ext cx="1368152" cy="12241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317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699792" y="2420888"/>
            <a:ext cx="1368152" cy="122413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317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427984" y="2420888"/>
            <a:ext cx="1368152" cy="122413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317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292080" y="3789040"/>
            <a:ext cx="1351622" cy="122413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317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563888" y="3789040"/>
            <a:ext cx="1368152" cy="122413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317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1475656" y="1340768"/>
            <a:ext cx="5616624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  <a:latin typeface="Forte" pitchFamily="66" charset="0"/>
                <a:ea typeface="FangSong" pitchFamily="49" charset="-122"/>
                <a:cs typeface="BrowalliaUPC" pitchFamily="34" charset="-34"/>
              </a:rPr>
              <a:t>úplná rodina</a:t>
            </a:r>
            <a:endParaRPr lang="cs-CZ" sz="5400" dirty="0"/>
          </a:p>
        </p:txBody>
      </p:sp>
      <p:sp>
        <p:nvSpPr>
          <p:cNvPr id="100" name="Rovnoramenný trojúhelník 99"/>
          <p:cNvSpPr/>
          <p:nvPr/>
        </p:nvSpPr>
        <p:spPr>
          <a:xfrm>
            <a:off x="1043608" y="980728"/>
            <a:ext cx="6768752" cy="1296144"/>
          </a:xfrm>
          <a:prstGeom prst="triangle">
            <a:avLst>
              <a:gd name="adj" fmla="val 46841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3" name="Obdélník 102"/>
          <p:cNvSpPr/>
          <p:nvPr/>
        </p:nvSpPr>
        <p:spPr>
          <a:xfrm>
            <a:off x="899592" y="6525344"/>
            <a:ext cx="48245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latin typeface="Brush Script MT" pitchFamily="66" charset="0"/>
              <a:ea typeface="FangSong" pitchFamily="49" charset="-122"/>
              <a:cs typeface="BrowalliaUPC" pitchFamily="34" charset="-34"/>
            </a:endParaRPr>
          </a:p>
          <a:p>
            <a:r>
              <a:rPr lang="cs-CZ" sz="3200" dirty="0" smtClean="0">
                <a:latin typeface="Brush Script MT" pitchFamily="66" charset="0"/>
                <a:ea typeface="FangSong" pitchFamily="49" charset="-122"/>
                <a:cs typeface="BrowalliaUPC" pitchFamily="34" charset="-34"/>
              </a:rPr>
              <a:t>.</a:t>
            </a:r>
            <a:endParaRPr lang="cs-CZ" sz="3200" dirty="0">
              <a:latin typeface="Brush Script MT" pitchFamily="66" charset="0"/>
              <a:ea typeface="FangSong" pitchFamily="49" charset="-122"/>
              <a:cs typeface="BrowalliaUPC" pitchFamily="34" charset="-34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576" y="5589240"/>
            <a:ext cx="79208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vzájemně si pomáhají, mají se rádi. 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331640" y="0"/>
            <a:ext cx="4752528" cy="9361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1475656" y="2276872"/>
            <a:ext cx="0" cy="266429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7164288" y="2276872"/>
            <a:ext cx="0" cy="266429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6372200" y="5157192"/>
            <a:ext cx="79208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1475656" y="5157192"/>
            <a:ext cx="15121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899592" y="5085184"/>
            <a:ext cx="8568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Všichni žijí ve společné domácnosti,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8" name="Srdce 37"/>
          <p:cNvSpPr/>
          <p:nvPr/>
        </p:nvSpPr>
        <p:spPr>
          <a:xfrm>
            <a:off x="6084168" y="1124744"/>
            <a:ext cx="432048" cy="576064"/>
          </a:xfrm>
          <a:prstGeom prst="hear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3384832">
            <a:off x="6830251" y="2124742"/>
            <a:ext cx="2647337" cy="303822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827584" y="3356992"/>
            <a:ext cx="3672408" cy="58477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Sylfaen" pitchFamily="18" charset="0"/>
                <a:ea typeface="Verdana" pitchFamily="34" charset="0"/>
                <a:cs typeface="Utsaah" pitchFamily="34" charset="0"/>
              </a:rPr>
              <a:t>Výchovná</a:t>
            </a:r>
            <a:endParaRPr lang="cs-CZ" sz="3200" dirty="0">
              <a:latin typeface="Sylfaen" pitchFamily="18" charset="0"/>
              <a:ea typeface="Verdana" pitchFamily="34" charset="0"/>
              <a:cs typeface="Utsaah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27584" y="4221088"/>
            <a:ext cx="3672408" cy="58477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Sylfaen" pitchFamily="18" charset="0"/>
                <a:ea typeface="Verdana" pitchFamily="34" charset="0"/>
                <a:cs typeface="Verdana" pitchFamily="34" charset="0"/>
              </a:rPr>
              <a:t>Ekonomická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27584" y="2420888"/>
            <a:ext cx="3672408" cy="64807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s-CZ" sz="3600" dirty="0" smtClean="0">
                <a:ln w="50800"/>
                <a:latin typeface="Sylfaen" pitchFamily="18" charset="0"/>
                <a:ea typeface="Verdana" pitchFamily="34" charset="0"/>
                <a:cs typeface="Verdana" pitchFamily="34" charset="0"/>
              </a:rPr>
              <a:t>Ochranná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827584" y="5877272"/>
            <a:ext cx="7704856" cy="58477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Sylfaen" pitchFamily="18" charset="0"/>
                <a:ea typeface="Verdana" pitchFamily="34" charset="0"/>
                <a:cs typeface="Verdana" pitchFamily="34" charset="0"/>
              </a:rPr>
              <a:t>Dodává pocit bezpečí, porozumění</a:t>
            </a:r>
            <a:endParaRPr lang="cs-CZ" sz="3200" dirty="0">
              <a:latin typeface="Sylfaen" pitchFamily="18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3" name="Obrázek 22" descr="rodinka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6016" y="404664"/>
            <a:ext cx="3672408" cy="4536504"/>
          </a:xfrm>
          <a:prstGeom prst="rect">
            <a:avLst/>
          </a:prstGeom>
          <a:effectLst/>
        </p:spPr>
      </p:pic>
      <p:sp>
        <p:nvSpPr>
          <p:cNvPr id="14" name="Obdélník 13"/>
          <p:cNvSpPr/>
          <p:nvPr/>
        </p:nvSpPr>
        <p:spPr>
          <a:xfrm>
            <a:off x="827584" y="5085184"/>
            <a:ext cx="7704856" cy="58477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Sylfaen" pitchFamily="18" charset="0"/>
                <a:ea typeface="Verdana" pitchFamily="34" charset="0"/>
                <a:cs typeface="Verdana" pitchFamily="34" charset="0"/>
              </a:rPr>
              <a:t>Biologická a reprodukční</a:t>
            </a:r>
          </a:p>
        </p:txBody>
      </p:sp>
      <p:sp>
        <p:nvSpPr>
          <p:cNvPr id="25" name="Vývojový diagram: spojka 24"/>
          <p:cNvSpPr/>
          <p:nvPr/>
        </p:nvSpPr>
        <p:spPr>
          <a:xfrm>
            <a:off x="611560" y="357301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611560" y="422108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611560" y="522920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611560" y="594928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3568" y="764704"/>
            <a:ext cx="56166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Funkce rodiny</a:t>
            </a:r>
            <a:endParaRPr lang="cs-CZ" sz="5400" i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Vývojový diagram: spojka 14"/>
          <p:cNvSpPr/>
          <p:nvPr/>
        </p:nvSpPr>
        <p:spPr>
          <a:xfrm>
            <a:off x="611560" y="263691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31640" y="2924944"/>
            <a:ext cx="748883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Všichni členové rodiny se podílí</a:t>
            </a:r>
          </a:p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na </a:t>
            </a:r>
            <a:r>
              <a:rPr lang="cs-CZ" sz="3200" dirty="0" smtClean="0">
                <a:ln w="50800"/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zajištění chodu domácnosti</a:t>
            </a:r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, podle svých možnosti</a:t>
            </a:r>
          </a:p>
          <a:p>
            <a:r>
              <a:rPr lang="cs-CZ" sz="3200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a schopnosti.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87624" y="1556792"/>
            <a:ext cx="66062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Dělba práce v rodině</a:t>
            </a:r>
          </a:p>
        </p:txBody>
      </p:sp>
      <p:sp>
        <p:nvSpPr>
          <p:cNvPr id="9" name="Rovnoramenný trojúhelník 8"/>
          <p:cNvSpPr/>
          <p:nvPr/>
        </p:nvSpPr>
        <p:spPr>
          <a:xfrm>
            <a:off x="395536" y="980728"/>
            <a:ext cx="8136904" cy="1512168"/>
          </a:xfrm>
          <a:prstGeom prst="triangle">
            <a:avLst>
              <a:gd name="adj" fmla="val 46841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1259632" y="2492896"/>
            <a:ext cx="0" cy="266429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8028384" y="2564904"/>
            <a:ext cx="0" cy="259228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rdce 11"/>
          <p:cNvSpPr/>
          <p:nvPr/>
        </p:nvSpPr>
        <p:spPr>
          <a:xfrm>
            <a:off x="6084168" y="1124744"/>
            <a:ext cx="432048" cy="576064"/>
          </a:xfrm>
          <a:prstGeom prst="hear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403648" y="5157192"/>
            <a:ext cx="136815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516216" y="5157192"/>
            <a:ext cx="136815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1560" y="620688"/>
            <a:ext cx="4158825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Táta</a:t>
            </a:r>
            <a:endParaRPr lang="cs-CZ" sz="6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098" name="Picture 2" descr="C:\Users\pc\AppData\Local\Microsoft\Windows\Temporary Internet Files\Content.IE5\UYD9JJKQ\MP900448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428604"/>
            <a:ext cx="3571900" cy="4418931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1560" y="620688"/>
            <a:ext cx="4158825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Táta</a:t>
            </a:r>
            <a:endParaRPr lang="cs-CZ" sz="6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3608" y="1628800"/>
            <a:ext cx="32784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Chodí do práce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755576" y="177281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C:\Users\pc\AppData\Local\Microsoft\Windows\Temporary Internet Files\Content.IE5\UYD9JJKQ\MP900448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428604"/>
            <a:ext cx="3571900" cy="4418931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1560" y="620688"/>
            <a:ext cx="4158825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Táta</a:t>
            </a:r>
            <a:endParaRPr lang="cs-CZ" sz="6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3608" y="1628800"/>
            <a:ext cx="32784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Chodí do práce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15616" y="2348881"/>
            <a:ext cx="468052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Věnuje se rodině 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výchově dětí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755576" y="177281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755576" y="249289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C:\Users\pc\AppData\Local\Microsoft\Windows\Temporary Internet Files\Content.IE5\UYD9JJKQ\MP900448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428604"/>
            <a:ext cx="3571900" cy="4418931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1560" y="620688"/>
            <a:ext cx="4158825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Táta</a:t>
            </a:r>
            <a:endParaRPr lang="cs-CZ" sz="6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3608" y="1628800"/>
            <a:ext cx="32784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Chodí do práce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15616" y="2348881"/>
            <a:ext cx="468052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Věnuje se rodině 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výchově dětí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15616" y="4581128"/>
            <a:ext cx="77426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 partnerce a svým dětem oporou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755576" y="177281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755576" y="249289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827584" y="4797152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C:\Users\pc\AppData\Local\Microsoft\Windows\Temporary Internet Files\Content.IE5\UYD9JJKQ\MP900448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428604"/>
            <a:ext cx="3571900" cy="4418931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2" name="Obdélník 11"/>
          <p:cNvSpPr/>
          <p:nvPr/>
        </p:nvSpPr>
        <p:spPr>
          <a:xfrm>
            <a:off x="1643042" y="5143512"/>
            <a:ext cx="2286016" cy="14287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5286388"/>
            <a:ext cx="1285884" cy="100010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  <a:ln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332656"/>
            <a:ext cx="276710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Máma</a:t>
            </a:r>
            <a:endParaRPr lang="cs-CZ" sz="6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074" name="Picture 2" descr="C:\Users\pc\AppData\Local\Microsoft\Windows\Temporary Internet Files\Content.IE5\UYD9JJKQ\MP900442520[1].jpg"/>
          <p:cNvPicPr>
            <a:picLocks noChangeAspect="1" noChangeArrowheads="1"/>
          </p:cNvPicPr>
          <p:nvPr/>
        </p:nvPicPr>
        <p:blipFill>
          <a:blip r:embed="rId2" cstate="print"/>
          <a:srcRect b="26501"/>
          <a:stretch>
            <a:fillRect/>
          </a:stretch>
        </p:blipFill>
        <p:spPr bwMode="auto">
          <a:xfrm flipH="1">
            <a:off x="4499992" y="908719"/>
            <a:ext cx="3960439" cy="4849517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332656"/>
            <a:ext cx="276710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Máma</a:t>
            </a:r>
            <a:endParaRPr lang="cs-CZ" sz="6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4" y="1556792"/>
            <a:ext cx="101531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Chodí do práce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55576" y="177281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Users\pc\AppData\Local\Microsoft\Windows\Temporary Internet Files\Content.IE5\UYD9JJKQ\MP900442520[1].jpg"/>
          <p:cNvPicPr>
            <a:picLocks noChangeAspect="1" noChangeArrowheads="1"/>
          </p:cNvPicPr>
          <p:nvPr/>
        </p:nvPicPr>
        <p:blipFill>
          <a:blip r:embed="rId2" cstate="print"/>
          <a:srcRect b="26501"/>
          <a:stretch>
            <a:fillRect/>
          </a:stretch>
        </p:blipFill>
        <p:spPr bwMode="auto">
          <a:xfrm flipH="1">
            <a:off x="4499992" y="908719"/>
            <a:ext cx="3960439" cy="4849517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332656"/>
            <a:ext cx="276710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Máma</a:t>
            </a:r>
            <a:endParaRPr lang="cs-CZ" sz="6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4" y="1556792"/>
            <a:ext cx="101531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Chodí do práce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71600" y="2204864"/>
            <a:ext cx="33742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Pečuje o rodinu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55576" y="249289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755576" y="177281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Users\pc\AppData\Local\Microsoft\Windows\Temporary Internet Files\Content.IE5\UYD9JJKQ\MP900442520[1].jpg"/>
          <p:cNvPicPr>
            <a:picLocks noChangeAspect="1" noChangeArrowheads="1"/>
          </p:cNvPicPr>
          <p:nvPr/>
        </p:nvPicPr>
        <p:blipFill>
          <a:blip r:embed="rId2" cstate="print"/>
          <a:srcRect b="26501"/>
          <a:stretch>
            <a:fillRect/>
          </a:stretch>
        </p:blipFill>
        <p:spPr bwMode="auto">
          <a:xfrm flipH="1">
            <a:off x="4499992" y="908719"/>
            <a:ext cx="3960439" cy="4849517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9" name="Obdélník 8"/>
          <p:cNvSpPr/>
          <p:nvPr/>
        </p:nvSpPr>
        <p:spPr>
          <a:xfrm>
            <a:off x="714348" y="3643314"/>
            <a:ext cx="2714644" cy="242889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00430" y="4000504"/>
            <a:ext cx="1785950" cy="107157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332656"/>
            <a:ext cx="276710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Máma</a:t>
            </a:r>
            <a:endParaRPr lang="cs-CZ" sz="6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4" y="1556792"/>
            <a:ext cx="101531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Chodí do práce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71600" y="2204864"/>
            <a:ext cx="33742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Pečuje o rodinu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55576" y="249289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755576" y="177281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43608" y="2996952"/>
            <a:ext cx="36984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Vychovává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děti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55576" y="3140968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Users\pc\AppData\Local\Microsoft\Windows\Temporary Internet Files\Content.IE5\UYD9JJKQ\MP900442520[1].jpg"/>
          <p:cNvPicPr>
            <a:picLocks noChangeAspect="1" noChangeArrowheads="1"/>
          </p:cNvPicPr>
          <p:nvPr/>
        </p:nvPicPr>
        <p:blipFill>
          <a:blip r:embed="rId2" cstate="print"/>
          <a:srcRect b="26501"/>
          <a:stretch>
            <a:fillRect/>
          </a:stretch>
        </p:blipFill>
        <p:spPr bwMode="auto">
          <a:xfrm flipH="1">
            <a:off x="4500562" y="642918"/>
            <a:ext cx="3960439" cy="4849517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332656"/>
            <a:ext cx="276710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Máma</a:t>
            </a:r>
            <a:endParaRPr lang="cs-CZ" sz="6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4581128"/>
            <a:ext cx="35838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Vede domácnost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4" y="1556792"/>
            <a:ext cx="101531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Chodí do práce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71600" y="2204864"/>
            <a:ext cx="33742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Pečuje o rodinu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55576" y="249289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755576" y="4797152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755576" y="177281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43608" y="2996952"/>
            <a:ext cx="36984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Vychovává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děti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55576" y="3140968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Users\pc\AppData\Local\Microsoft\Windows\Temporary Internet Files\Content.IE5\UYD9JJKQ\MP900442520[1].jpg"/>
          <p:cNvPicPr>
            <a:picLocks noChangeAspect="1" noChangeArrowheads="1"/>
          </p:cNvPicPr>
          <p:nvPr/>
        </p:nvPicPr>
        <p:blipFill>
          <a:blip r:embed="rId2" cstate="print"/>
          <a:srcRect b="26501"/>
          <a:stretch>
            <a:fillRect/>
          </a:stretch>
        </p:blipFill>
        <p:spPr bwMode="auto">
          <a:xfrm flipH="1">
            <a:off x="4500562" y="642918"/>
            <a:ext cx="3960439" cy="4849517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332656"/>
            <a:ext cx="276710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Máma</a:t>
            </a:r>
            <a:endParaRPr lang="cs-CZ" sz="6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4581128"/>
            <a:ext cx="35838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Vede domácnost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4" y="1556792"/>
            <a:ext cx="101531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Chodí do práce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71600" y="2204864"/>
            <a:ext cx="33742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Pečuje o rodinu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55576" y="249289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755576" y="4797152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755576" y="177281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755576" y="5445224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971600" y="5229200"/>
            <a:ext cx="75490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 oporou partnerovi a svým dětem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43608" y="2996952"/>
            <a:ext cx="36984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Vychovává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děti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55576" y="3140968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Users\pc\AppData\Local\Microsoft\Windows\Temporary Internet Files\Content.IE5\UYD9JJKQ\MP900442520[1].jpg"/>
          <p:cNvPicPr>
            <a:picLocks noChangeAspect="1" noChangeArrowheads="1"/>
          </p:cNvPicPr>
          <p:nvPr/>
        </p:nvPicPr>
        <p:blipFill>
          <a:blip r:embed="rId2" cstate="print"/>
          <a:srcRect b="26501"/>
          <a:stretch>
            <a:fillRect/>
          </a:stretch>
        </p:blipFill>
        <p:spPr bwMode="auto">
          <a:xfrm flipH="1">
            <a:off x="4500562" y="642918"/>
            <a:ext cx="3960439" cy="4849517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Owner\AppData\Local\Microsoft\Windows\Temporary Internet Files\Content.IE5\CI13UUOI\MP900442388[1].jpg"/>
          <p:cNvPicPr>
            <a:picLocks noChangeAspect="1" noChangeArrowheads="1"/>
          </p:cNvPicPr>
          <p:nvPr/>
        </p:nvPicPr>
        <p:blipFill>
          <a:blip r:embed="rId2" cstate="print"/>
          <a:srcRect l="9259" r="9259" b="25000"/>
          <a:stretch>
            <a:fillRect/>
          </a:stretch>
        </p:blipFill>
        <p:spPr bwMode="auto">
          <a:xfrm>
            <a:off x="3491880" y="1988840"/>
            <a:ext cx="5256584" cy="3384376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0" name="Obdélník 9"/>
          <p:cNvSpPr/>
          <p:nvPr/>
        </p:nvSpPr>
        <p:spPr>
          <a:xfrm>
            <a:off x="683568" y="476672"/>
            <a:ext cx="206338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Děti</a:t>
            </a:r>
            <a:endParaRPr lang="cs-CZ" sz="7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Owner\AppData\Local\Microsoft\Windows\Temporary Internet Files\Content.IE5\CI13UUOI\MP900442388[1].jpg"/>
          <p:cNvPicPr>
            <a:picLocks noChangeAspect="1" noChangeArrowheads="1"/>
          </p:cNvPicPr>
          <p:nvPr/>
        </p:nvPicPr>
        <p:blipFill>
          <a:blip r:embed="rId2" cstate="print"/>
          <a:srcRect l="9259" r="9259" b="25000"/>
          <a:stretch>
            <a:fillRect/>
          </a:stretch>
        </p:blipFill>
        <p:spPr bwMode="auto">
          <a:xfrm>
            <a:off x="3491880" y="1988840"/>
            <a:ext cx="5256584" cy="3384376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0" name="Obdélník 9"/>
          <p:cNvSpPr/>
          <p:nvPr/>
        </p:nvSpPr>
        <p:spPr>
          <a:xfrm>
            <a:off x="683568" y="476672"/>
            <a:ext cx="206338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Děti</a:t>
            </a:r>
            <a:endParaRPr lang="cs-CZ" sz="7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1" name="Picture 8" descr="C:\Users\Owner\AppData\Local\Microsoft\Windows\Temporary Internet Files\Content.IE5\VWWYET2K\MC900290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00171">
            <a:off x="6362678" y="4071050"/>
            <a:ext cx="1410832" cy="1697525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714348" y="1643050"/>
            <a:ext cx="31990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Chodí do školy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8" name="Picture 8" descr="C:\Users\Owner\AppData\Local\Microsoft\Windows\Temporary Internet Files\Content.IE5\VWWYET2K\MC900290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669797">
            <a:off x="7389560" y="4178334"/>
            <a:ext cx="1410832" cy="1697525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500034" y="1857364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Owner\AppData\Local\Microsoft\Windows\Temporary Internet Files\Content.IE5\CI13UUOI\MP900442388[1].jpg"/>
          <p:cNvPicPr>
            <a:picLocks noChangeAspect="1" noChangeArrowheads="1"/>
          </p:cNvPicPr>
          <p:nvPr/>
        </p:nvPicPr>
        <p:blipFill>
          <a:blip r:embed="rId2" cstate="print"/>
          <a:srcRect l="9259" r="9259" b="25000"/>
          <a:stretch>
            <a:fillRect/>
          </a:stretch>
        </p:blipFill>
        <p:spPr bwMode="auto">
          <a:xfrm>
            <a:off x="3491880" y="1988840"/>
            <a:ext cx="5256584" cy="3384376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0" name="Obdélník 9"/>
          <p:cNvSpPr/>
          <p:nvPr/>
        </p:nvSpPr>
        <p:spPr>
          <a:xfrm>
            <a:off x="683568" y="476672"/>
            <a:ext cx="206338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Děti</a:t>
            </a:r>
            <a:endParaRPr lang="cs-CZ" sz="7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1" name="Picture 8" descr="C:\Users\Owner\AppData\Local\Microsoft\Windows\Temporary Internet Files\Content.IE5\VWWYET2K\MC900290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00171">
            <a:off x="6362678" y="4071050"/>
            <a:ext cx="1410832" cy="1697525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714348" y="1643050"/>
            <a:ext cx="31990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Chodí do školy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14348" y="2071678"/>
            <a:ext cx="45960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Připravují se do školy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8" name="Picture 8" descr="C:\Users\Owner\AppData\Local\Microsoft\Windows\Temporary Internet Files\Content.IE5\VWWYET2K\MC900290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669797">
            <a:off x="7389560" y="4178334"/>
            <a:ext cx="1410832" cy="1697525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500034" y="1857364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500034" y="2285992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14348" y="2643182"/>
            <a:ext cx="3071834" cy="221457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Owner\AppData\Local\Microsoft\Windows\Temporary Internet Files\Content.IE5\CI13UUOI\MP900442388[1].jpg"/>
          <p:cNvPicPr>
            <a:picLocks noChangeAspect="1" noChangeArrowheads="1"/>
          </p:cNvPicPr>
          <p:nvPr/>
        </p:nvPicPr>
        <p:blipFill>
          <a:blip r:embed="rId2" cstate="print"/>
          <a:srcRect l="9259" r="9259" b="25000"/>
          <a:stretch>
            <a:fillRect/>
          </a:stretch>
        </p:blipFill>
        <p:spPr bwMode="auto">
          <a:xfrm>
            <a:off x="3491880" y="1988840"/>
            <a:ext cx="5256584" cy="3384376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0" name="Obdélník 9"/>
          <p:cNvSpPr/>
          <p:nvPr/>
        </p:nvSpPr>
        <p:spPr>
          <a:xfrm>
            <a:off x="683568" y="476672"/>
            <a:ext cx="206338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Děti</a:t>
            </a:r>
            <a:endParaRPr lang="cs-CZ" sz="7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1" name="Picture 8" descr="C:\Users\Owner\AppData\Local\Microsoft\Windows\Temporary Internet Files\Content.IE5\VWWYET2K\MC900290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00171">
            <a:off x="6362678" y="4071050"/>
            <a:ext cx="1410832" cy="1697525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714348" y="1643050"/>
            <a:ext cx="31990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Chodí do školy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14348" y="2071678"/>
            <a:ext cx="45960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Připravují se do školy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0" y="5214950"/>
            <a:ext cx="61561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Uklízí si svůj pokoj a věci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8" name="Picture 8" descr="C:\Users\Owner\AppData\Local\Microsoft\Windows\Temporary Internet Files\Content.IE5\VWWYET2K\MC900290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669797">
            <a:off x="7389560" y="4178334"/>
            <a:ext cx="1410832" cy="1697525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500034" y="1857364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500034" y="2285992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428596" y="5429264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14348" y="2643182"/>
            <a:ext cx="3071834" cy="221457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Owner\AppData\Local\Microsoft\Windows\Temporary Internet Files\Content.IE5\CI13UUOI\MP900442388[1].jpg"/>
          <p:cNvPicPr>
            <a:picLocks noChangeAspect="1" noChangeArrowheads="1"/>
          </p:cNvPicPr>
          <p:nvPr/>
        </p:nvPicPr>
        <p:blipFill>
          <a:blip r:embed="rId2" cstate="print"/>
          <a:srcRect l="9259" r="9259" b="25000"/>
          <a:stretch>
            <a:fillRect/>
          </a:stretch>
        </p:blipFill>
        <p:spPr bwMode="auto">
          <a:xfrm>
            <a:off x="3491880" y="1988840"/>
            <a:ext cx="5256584" cy="3384376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0" name="Obdélník 9"/>
          <p:cNvSpPr/>
          <p:nvPr/>
        </p:nvSpPr>
        <p:spPr>
          <a:xfrm>
            <a:off x="683568" y="476672"/>
            <a:ext cx="206338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Děti</a:t>
            </a:r>
            <a:endParaRPr lang="cs-CZ" sz="7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1" name="Picture 8" descr="C:\Users\Owner\AppData\Local\Microsoft\Windows\Temporary Internet Files\Content.IE5\VWWYET2K\MC900290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00171">
            <a:off x="6362678" y="4071050"/>
            <a:ext cx="1410832" cy="1697525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714348" y="1643050"/>
            <a:ext cx="31990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Chodí do školy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14348" y="2071678"/>
            <a:ext cx="45960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Připravují se do školy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0" y="5214950"/>
            <a:ext cx="61561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Uklízí si svůj pokoj a věci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8" name="Picture 8" descr="C:\Users\Owner\AppData\Local\Microsoft\Windows\Temporary Internet Files\Content.IE5\VWWYET2K\MC900290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669797">
            <a:off x="7389560" y="4178334"/>
            <a:ext cx="1410832" cy="1697525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500034" y="1857364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500034" y="2285992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428596" y="5429264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14348" y="5786454"/>
            <a:ext cx="69056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Pomáhají rodičům, ctí své rodiče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28596" y="5929330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14348" y="2643182"/>
            <a:ext cx="3071834" cy="221457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7356" y="1571612"/>
            <a:ext cx="431560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i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DOMÁCÍ ÚKOL</a:t>
            </a:r>
            <a:endParaRPr lang="cs-CZ" sz="44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57422" y="2928934"/>
            <a:ext cx="465063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JAKÉ RODINĚ ŽIJEŠ TY?</a:t>
            </a:r>
          </a:p>
          <a:p>
            <a:r>
              <a:rPr lang="cs-CZ" b="1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KOLIK MÁ TVOJE RODNA ČLENŮ?</a:t>
            </a:r>
          </a:p>
          <a:p>
            <a:r>
              <a:rPr lang="cs-CZ" b="1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JAKÉ MÁŠ TY A ONI POVINNOSTI?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85852" y="2571744"/>
            <a:ext cx="1000132" cy="92869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28860" y="2500306"/>
            <a:ext cx="10518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B41CA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napiš</a:t>
            </a:r>
            <a:r>
              <a:rPr lang="cs-CZ" b="1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endParaRPr lang="cs-CZ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28662" y="857232"/>
            <a:ext cx="785818" cy="107157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857356" y="714356"/>
            <a:ext cx="67151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ROZDĚLTE SI ROLE A ZKUSTE SITUACI V RODINĚ ZAHRÁT.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/>
        </p:nvSpPr>
        <p:spPr>
          <a:xfrm>
            <a:off x="457200" y="170152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3850" y="18864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785786" y="4263479"/>
            <a:ext cx="81729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DVOJČATA: 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\Content.IE5\Q35GV4A6\MP900422303[1].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5786" y="3834851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TĚHOTNÁ: 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\Content.IE5\GS2PI68L\MP900448533[1].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85786" y="3477661"/>
            <a:ext cx="7776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SVATBA: 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\Content.IE5\3GHTXPFK\MP900448421[1].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642910" y="3906289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642910" y="3191909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642910" y="4334917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11560" y="2387851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55576" y="2315843"/>
            <a:ext cx="108173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ČÁP</a:t>
            </a: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Content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IE5\CI13UUOI\MM900296987[1].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gif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85786" y="2691843"/>
            <a:ext cx="817414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MATKA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:C:\Users\pc\AppData\Local\Microsoft\Windows\Temporary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\Content.IE5\UYD9JJKQ\MP900442520[1].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85786" y="3120471"/>
            <a:ext cx="67687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MUŽ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Users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pc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AppData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Local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\Microsoft\Windows\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Temporary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\Content.IE5\UYD9JJKQ\MP900448736[1].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42910" y="3549099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642910" y="2763281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785786" y="3278144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ŠKOLÁCI: 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\Content.IE5\81HF6LFK\MP900442388[1].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85786" y="3635334"/>
            <a:ext cx="835821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TAŠKY: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Users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Owner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AppData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Local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\Microsoft\Windows\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Temporary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InterneFiles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\Content.IE5\Q35GV4A6\MC900290903[1].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wmf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642910" y="3349582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642910" y="3778210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85786" y="2420888"/>
            <a:ext cx="9429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RODINA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:C:\Users\pc\AppData\Local\Microsoft\Windows\Temporary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\Content.IE5\GXL5PCAE\MP900426559[1].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642910" y="2920954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642910" y="2492326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23" name="AutoShape 3" descr="http://www.gify.nou.cz/lid_auto_soubory/muz55.gif"/>
          <p:cNvSpPr>
            <a:spLocks noChangeAspect="1" noChangeArrowheads="1"/>
          </p:cNvSpPr>
          <p:nvPr/>
        </p:nvSpPr>
        <p:spPr bwMode="auto">
          <a:xfrm>
            <a:off x="1071538" y="0"/>
            <a:ext cx="1123950" cy="11715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2" name="AutoShape 2" descr="http://www.gify.nou.cz/lid_auto_soubory/garaz.gif"/>
          <p:cNvSpPr>
            <a:spLocks noChangeAspect="1" noChangeArrowheads="1"/>
          </p:cNvSpPr>
          <p:nvPr/>
        </p:nvSpPr>
        <p:spPr bwMode="auto">
          <a:xfrm>
            <a:off x="79375" y="-204788"/>
            <a:ext cx="857250" cy="5715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85786" y="3063830"/>
            <a:ext cx="362535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AUTO: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http://www.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gify.nou.cz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/lid_auto.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htm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642910" y="3135268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85786" y="2849516"/>
            <a:ext cx="397641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KUCHYŇ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http://www.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gify.nou.cz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/r_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kuchyn.htm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14348" y="4063963"/>
            <a:ext cx="38068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KNIHY: 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http://www.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gify.nou.cz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/r_knihy.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htm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642910" y="4135400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785786" y="4492590"/>
            <a:ext cx="378231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KLAPKA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:http://www.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gify.nou.cz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/lid_film.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htm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642910" y="4564028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714348" y="4278276"/>
            <a:ext cx="10429948" cy="2857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SMAJL: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http://office.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cz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images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results.aspx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qu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=SMAJL%C3%8DCI&amp;ex=1#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pg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:5|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642910" y="4349714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457200" y="170152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3850" y="18864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>
          <a:blip xmlns:r="http://schemas.openxmlformats.org/officeDocument/2006/relationships" r:embed="rId1"/>
          <a:stretch>
            <a:fillRect/>
          </a:stretch>
        </a:blip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3313</TotalTime>
  <Words>430</Words>
  <Application>Microsoft Office PowerPoint</Application>
  <PresentationFormat>Předvádění na obrazovce (4:3)</PresentationFormat>
  <Paragraphs>124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Dum</cp:lastModifiedBy>
  <cp:revision>364</cp:revision>
  <dcterms:created xsi:type="dcterms:W3CDTF">2013-05-05T17:35:07Z</dcterms:created>
  <dcterms:modified xsi:type="dcterms:W3CDTF">2014-09-09T12:17:53Z</dcterms:modified>
</cp:coreProperties>
</file>