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47" r:id="rId2"/>
    <p:sldId id="348" r:id="rId3"/>
    <p:sldId id="298" r:id="rId4"/>
    <p:sldId id="302" r:id="rId5"/>
    <p:sldId id="341" r:id="rId6"/>
    <p:sldId id="304" r:id="rId7"/>
    <p:sldId id="271" r:id="rId8"/>
    <p:sldId id="344" r:id="rId9"/>
    <p:sldId id="343" r:id="rId10"/>
    <p:sldId id="322" r:id="rId11"/>
    <p:sldId id="313" r:id="rId12"/>
    <p:sldId id="327" r:id="rId13"/>
    <p:sldId id="326" r:id="rId14"/>
    <p:sldId id="325" r:id="rId15"/>
    <p:sldId id="346" r:id="rId16"/>
    <p:sldId id="279" r:id="rId17"/>
    <p:sldId id="340" r:id="rId18"/>
    <p:sldId id="337" r:id="rId19"/>
    <p:sldId id="339" r:id="rId20"/>
    <p:sldId id="328" r:id="rId21"/>
    <p:sldId id="331" r:id="rId22"/>
    <p:sldId id="330" r:id="rId23"/>
    <p:sldId id="329" r:id="rId24"/>
    <p:sldId id="286" r:id="rId25"/>
    <p:sldId id="296" r:id="rId26"/>
    <p:sldId id="332" r:id="rId27"/>
    <p:sldId id="342" r:id="rId28"/>
    <p:sldId id="334" r:id="rId29"/>
    <p:sldId id="333" r:id="rId30"/>
    <p:sldId id="336" r:id="rId31"/>
    <p:sldId id="287" r:id="rId32"/>
    <p:sldId id="267" r:id="rId33"/>
    <p:sldId id="349" r:id="rId34"/>
    <p:sldId id="311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50" autoAdjust="0"/>
    <p:restoredTop sz="89513" autoAdjust="0"/>
  </p:normalViewPr>
  <p:slideViewPr>
    <p:cSldViewPr>
      <p:cViewPr>
        <p:scale>
          <a:sx n="100" d="100"/>
          <a:sy n="100" d="100"/>
        </p:scale>
        <p:origin x="-270" y="150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116DAF-5AA5-4784-8B7F-357E8C17E016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256AA3-2972-4FAC-B025-25DDEE4022A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3697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56AA3-2972-4FAC-B025-25DDEE4022AD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56AA3-2972-4FAC-B025-25DDEE4022AD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56AA3-2972-4FAC-B025-25DDEE4022AD}" type="slidenum">
              <a:rPr lang="cs-CZ" smtClean="0"/>
              <a:pPr/>
              <a:t>31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256AA3-2972-4FAC-B025-25DDEE4022AD}" type="slidenum">
              <a:rPr lang="cs-CZ" smtClean="0"/>
              <a:pPr/>
              <a:t>34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9.9.2014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gif"/><Relationship Id="rId4" Type="http://schemas.openxmlformats.org/officeDocument/2006/relationships/image" Target="../media/image8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1412776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/>
              <a:t>           </a:t>
            </a:r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77440607"/>
              </p:ext>
            </p:extLst>
          </p:nvPr>
        </p:nvGraphicFramePr>
        <p:xfrm>
          <a:off x="468313" y="1844675"/>
          <a:ext cx="8229600" cy="4597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VY_32_INOVACE_07_01_rodina  neúplná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Odborné činnosti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Rodinná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Rodina a rodinné soužití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Rodina neúplná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Eva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rgbClr val="0070C0"/>
                          </a:solidFill>
                        </a:rPr>
                        <a:t>Pitelková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Červen </a:t>
                      </a: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je určený  k seznámení žáků  s rodinou neúplnou</a:t>
                      </a:r>
                      <a:endParaRPr lang="cs-CZ" sz="12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Rodina neúplná, dysfunkce rodiny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971600" y="2780928"/>
            <a:ext cx="216024" cy="360040"/>
          </a:xfrm>
          <a:prstGeom prst="ellipse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27584" y="1628800"/>
            <a:ext cx="7812868" cy="214194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4400" i="1" dirty="0" smtClean="0">
              <a:ln w="50800"/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44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Prezentace slouží </a:t>
            </a:r>
          </a:p>
          <a:p>
            <a:r>
              <a:rPr lang="cs-CZ" sz="4400" i="1" dirty="0" smtClean="0">
                <a:ln w="50800"/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k výkladu nové látky</a:t>
            </a:r>
            <a:endParaRPr lang="cs-CZ" sz="4400" dirty="0">
              <a:solidFill>
                <a:srgbClr val="002060"/>
              </a:solidFill>
            </a:endParaRPr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357188" y="1785938"/>
            <a:ext cx="8229600" cy="2857500"/>
          </a:xfrm>
        </p:spPr>
        <p:txBody>
          <a:bodyPr/>
          <a:lstStyle/>
          <a:p>
            <a:pPr algn="ctr" eaLnBrk="1" hangingPunct="1">
              <a:buFont typeface="Arial" charset="0"/>
              <a:buNone/>
              <a:defRPr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METODICKÝ POPIS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0" y="1628800"/>
            <a:ext cx="883286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i="1" dirty="0" smtClean="0">
                <a:solidFill>
                  <a:schemeClr val="tx2">
                    <a:lumMod val="7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  NEÚPLNÁ RODINA</a:t>
            </a:r>
            <a:endParaRPr lang="cs-CZ" sz="6600" i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23528" y="2060848"/>
            <a:ext cx="914400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dirty="0" smtClean="0">
                <a:ea typeface="Verdana" pitchFamily="34" charset="0"/>
                <a:cs typeface="Times New Roman" pitchFamily="18" charset="0"/>
              </a:rPr>
              <a:t> DĚTI SE ROZVÍJÍ HŮŘE NEŽ DĚTI  Z ÚPLNÝCH RODIN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Verdana" pitchFamily="34" charset="0"/>
                <a:cs typeface="Times New Roman" pitchFamily="18" charset="0"/>
              </a:rPr>
              <a:t>              CHLAPCŮM</a:t>
            </a:r>
            <a:r>
              <a:rPr kumimoji="0" lang="cs-CZ" sz="3200" b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ea typeface="Verdana" pitchFamily="34" charset="0"/>
                <a:cs typeface="Times New Roman" pitchFamily="18" charset="0"/>
              </a:rPr>
              <a:t>  C</a:t>
            </a:r>
            <a:r>
              <a:rPr kumimoji="0" lang="cs-CZ" sz="32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Verdana" pitchFamily="34" charset="0"/>
                <a:cs typeface="Times New Roman" pitchFamily="18" charset="0"/>
              </a:rPr>
              <a:t>HYBÍ</a:t>
            </a:r>
            <a:r>
              <a:rPr kumimoji="0" lang="cs-CZ" sz="3200" b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ea typeface="Verdana" pitchFamily="34" charset="0"/>
                <a:cs typeface="Times New Roman" pitchFamily="18" charset="0"/>
              </a:rPr>
              <a:t>  VZOR</a:t>
            </a:r>
            <a:r>
              <a:rPr kumimoji="0" lang="cs-CZ" sz="32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Verdana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                   nekontrolují</a:t>
            </a:r>
            <a:r>
              <a:rPr kumimoji="0" lang="cs-CZ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 se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                   </a:t>
            </a:r>
            <a:r>
              <a:rPr lang="cs-CZ" sz="3200" dirty="0" smtClean="0">
                <a:ea typeface="Verdana" pitchFamily="34" charset="0"/>
                <a:cs typeface="Times New Roman" pitchFamily="18" charset="0"/>
              </a:rPr>
              <a:t>j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sou nezodpovědní a</a:t>
            </a:r>
            <a:r>
              <a:rPr kumimoji="0" lang="cs-CZ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 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úzkostní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                   </a:t>
            </a:r>
            <a:r>
              <a:rPr lang="cs-CZ" sz="3200" dirty="0" smtClean="0">
                <a:ea typeface="Verdana" pitchFamily="34" charset="0"/>
                <a:cs typeface="Times New Roman" pitchFamily="18" charset="0"/>
              </a:rPr>
              <a:t>d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okazují svou mužnost </a:t>
            </a:r>
            <a:endParaRPr lang="cs-CZ" sz="3200" dirty="0" smtClean="0">
              <a:ea typeface="Verdana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                   </a:t>
            </a:r>
            <a:r>
              <a:rPr lang="cs-CZ" sz="3200" dirty="0" smtClean="0">
                <a:ea typeface="Verdana" pitchFamily="34" charset="0"/>
                <a:cs typeface="Times New Roman" pitchFamily="18" charset="0"/>
              </a:rPr>
              <a:t>nev</a:t>
            </a: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Times New Roman" pitchFamily="18" charset="0"/>
              </a:rPr>
              <a:t>ycházejí s vrstevníky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3200" dirty="0" smtClean="0">
                <a:ea typeface="Verdana" pitchFamily="34" charset="0"/>
                <a:cs typeface="Times New Roman" pitchFamily="18" charset="0"/>
              </a:rPr>
              <a:t>        </a:t>
            </a:r>
            <a:r>
              <a:rPr kumimoji="0" lang="cs-CZ" sz="3200" b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ea typeface="Verdana" pitchFamily="34" charset="0"/>
                <a:cs typeface="Times New Roman" pitchFamily="18" charset="0"/>
              </a:rPr>
              <a:t>DÍVKY</a:t>
            </a:r>
            <a:r>
              <a:rPr kumimoji="0" lang="cs-CZ" sz="3200" b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ea typeface="Verdana" pitchFamily="34" charset="0"/>
                <a:cs typeface="Times New Roman" pitchFamily="18" charset="0"/>
              </a:rPr>
              <a:t> JSOU NEUKÁZNĚNÉ A </a:t>
            </a:r>
            <a:r>
              <a:rPr lang="cs-CZ" sz="3200" b="1" dirty="0" smtClean="0">
                <a:solidFill>
                  <a:srgbClr val="C00000"/>
                </a:solidFill>
                <a:ea typeface="Verdana" pitchFamily="34" charset="0"/>
                <a:cs typeface="Times New Roman" pitchFamily="18" charset="0"/>
              </a:rPr>
              <a:t> </a:t>
            </a:r>
            <a:r>
              <a:rPr kumimoji="0" lang="cs-CZ" sz="3200" b="1" u="none" strike="noStrike" cap="none" normalizeH="0" dirty="0" smtClean="0">
                <a:ln>
                  <a:noFill/>
                </a:ln>
                <a:solidFill>
                  <a:srgbClr val="C00000"/>
                </a:solidFill>
                <a:effectLst/>
                <a:ea typeface="Verdana" pitchFamily="34" charset="0"/>
                <a:cs typeface="Times New Roman" pitchFamily="18" charset="0"/>
              </a:rPr>
              <a:t>NESLUŠNÉ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Verdana" pitchFamily="34" charset="0"/>
                <a:cs typeface="Verdana" pitchFamily="34" charset="0"/>
              </a:rPr>
              <a:t> </a:t>
            </a:r>
          </a:p>
        </p:txBody>
      </p:sp>
      <p:sp>
        <p:nvSpPr>
          <p:cNvPr id="5" name="Elipsa 4"/>
          <p:cNvSpPr/>
          <p:nvPr/>
        </p:nvSpPr>
        <p:spPr>
          <a:xfrm>
            <a:off x="1907704" y="3140968"/>
            <a:ext cx="144016" cy="14401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Elipsa 6"/>
          <p:cNvSpPr/>
          <p:nvPr/>
        </p:nvSpPr>
        <p:spPr>
          <a:xfrm>
            <a:off x="1907704" y="3645024"/>
            <a:ext cx="144016" cy="14401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Elipsa 8"/>
          <p:cNvSpPr/>
          <p:nvPr/>
        </p:nvSpPr>
        <p:spPr>
          <a:xfrm>
            <a:off x="1907704" y="4149080"/>
            <a:ext cx="144016" cy="14401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Elipsa 9"/>
          <p:cNvSpPr/>
          <p:nvPr/>
        </p:nvSpPr>
        <p:spPr>
          <a:xfrm>
            <a:off x="1907704" y="4653136"/>
            <a:ext cx="144016" cy="14401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Rovnoramenný trojúhelník 10"/>
          <p:cNvSpPr/>
          <p:nvPr/>
        </p:nvSpPr>
        <p:spPr>
          <a:xfrm>
            <a:off x="395536" y="476672"/>
            <a:ext cx="8064896" cy="1368152"/>
          </a:xfrm>
          <a:prstGeom prst="triangle">
            <a:avLst>
              <a:gd name="adj" fmla="val 5015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ovací čára 11"/>
          <p:cNvCxnSpPr/>
          <p:nvPr/>
        </p:nvCxnSpPr>
        <p:spPr>
          <a:xfrm>
            <a:off x="827584" y="1988840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7956376" y="1988840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bdélník 7"/>
          <p:cNvSpPr/>
          <p:nvPr/>
        </p:nvSpPr>
        <p:spPr>
          <a:xfrm>
            <a:off x="1547664" y="404664"/>
            <a:ext cx="115212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    DŮSLEDKY </a:t>
            </a:r>
          </a:p>
          <a:p>
            <a:r>
              <a:rPr lang="cs-CZ" sz="4400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NEÚPLNÉ RODINY</a:t>
            </a:r>
            <a:endParaRPr lang="cs-CZ" sz="4400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419872" y="2564904"/>
            <a:ext cx="1944215" cy="145044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6" name="Obdélník 5"/>
          <p:cNvSpPr/>
          <p:nvPr/>
        </p:nvSpPr>
        <p:spPr>
          <a:xfrm>
            <a:off x="4499992" y="4077072"/>
            <a:ext cx="1944216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1763688" y="1340768"/>
            <a:ext cx="5328592" cy="1152128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267744" y="2492896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6516216" y="2564904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796136" y="558924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267744" y="5589240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rdce 18"/>
          <p:cNvSpPr/>
          <p:nvPr/>
        </p:nvSpPr>
        <p:spPr>
          <a:xfrm>
            <a:off x="5796136" y="1484784"/>
            <a:ext cx="504056" cy="432048"/>
          </a:xfrm>
          <a:prstGeom prst="hear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Picture 4" descr="C:\Users\Owner\AppData\Local\Microsoft\Windows\Temporary Internet Files\Content.IE5\8EX3DBN8\MM9002969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384832">
            <a:off x="6254187" y="2916830"/>
            <a:ext cx="2647337" cy="3038224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1727176" y="404664"/>
            <a:ext cx="74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Trvale </a:t>
            </a:r>
            <a:r>
              <a:rPr lang="cs-CZ" sz="4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chybí otec </a:t>
            </a:r>
            <a:endParaRPr lang="cs-CZ" sz="4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699792" y="1844824"/>
            <a:ext cx="32127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  <a:ea typeface="FangSong" pitchFamily="49" charset="-122"/>
                <a:cs typeface="BrowalliaUPC" pitchFamily="34" charset="-34"/>
              </a:rPr>
              <a:t>neúplná rodina</a:t>
            </a:r>
            <a:endParaRPr lang="cs-CZ" sz="3600" dirty="0"/>
          </a:p>
        </p:txBody>
      </p:sp>
      <p:pic>
        <p:nvPicPr>
          <p:cNvPr id="18" name="Picture 2" descr="C:\Users\pc\AppData\Local\Microsoft\Windows\Temporary Internet Files\Content.IE5\UYD9JJKQ\MP900442520[1].jpg"/>
          <p:cNvPicPr>
            <a:picLocks noChangeAspect="1" noChangeArrowheads="1"/>
          </p:cNvPicPr>
          <p:nvPr/>
        </p:nvPicPr>
        <p:blipFill>
          <a:blip r:embed="rId4" cstate="print"/>
          <a:srcRect l="10811" t="10837" r="19691" b="34503"/>
          <a:stretch>
            <a:fillRect/>
          </a:stretch>
        </p:blipFill>
        <p:spPr bwMode="auto">
          <a:xfrm flipH="1">
            <a:off x="2411760" y="4077072"/>
            <a:ext cx="2016224" cy="1512168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419872" y="2564904"/>
            <a:ext cx="1944215" cy="145044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6" name="Obdélník 5"/>
          <p:cNvSpPr/>
          <p:nvPr/>
        </p:nvSpPr>
        <p:spPr>
          <a:xfrm>
            <a:off x="4499992" y="4077072"/>
            <a:ext cx="1944216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1763688" y="1340768"/>
            <a:ext cx="5328592" cy="1152128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267744" y="2492896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6516216" y="2564904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796136" y="558924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267744" y="5589240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rdce 18"/>
          <p:cNvSpPr/>
          <p:nvPr/>
        </p:nvSpPr>
        <p:spPr>
          <a:xfrm>
            <a:off x="5796136" y="1484784"/>
            <a:ext cx="504056" cy="432048"/>
          </a:xfrm>
          <a:prstGeom prst="hear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Picture 4" descr="C:\Users\Owner\AppData\Local\Microsoft\Windows\Temporary Internet Files\Content.IE5\8EX3DBN8\MM90029698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384832">
            <a:off x="6254187" y="2916830"/>
            <a:ext cx="2647337" cy="3038224"/>
          </a:xfrm>
          <a:prstGeom prst="rect">
            <a:avLst/>
          </a:prstGeom>
          <a:noFill/>
        </p:spPr>
      </p:pic>
      <p:sp>
        <p:nvSpPr>
          <p:cNvPr id="21" name="Obdélník 20"/>
          <p:cNvSpPr/>
          <p:nvPr/>
        </p:nvSpPr>
        <p:spPr>
          <a:xfrm>
            <a:off x="1727176" y="404664"/>
            <a:ext cx="74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Trvale </a:t>
            </a:r>
            <a:r>
              <a:rPr lang="cs-CZ" sz="4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chybí otec </a:t>
            </a:r>
            <a:endParaRPr lang="cs-CZ" sz="4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899592" y="5445224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latin typeface="Cambria" pitchFamily="18" charset="0"/>
              </a:rPr>
              <a:t>svobodná matka    rozvedení rodiče</a:t>
            </a:r>
          </a:p>
          <a:p>
            <a:r>
              <a:rPr lang="cs-CZ" sz="3600" dirty="0" smtClean="0">
                <a:solidFill>
                  <a:srgbClr val="002060"/>
                </a:solidFill>
                <a:latin typeface="Cambria" pitchFamily="18" charset="0"/>
              </a:rPr>
              <a:t>           otec zemřel    otec odešel</a:t>
            </a:r>
            <a:endParaRPr lang="cs-CZ" sz="3600" dirty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755576" y="5733256"/>
            <a:ext cx="144016" cy="144016"/>
          </a:xfrm>
          <a:prstGeom prst="ellips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5" name="Elipsa 24"/>
          <p:cNvSpPr/>
          <p:nvPr/>
        </p:nvSpPr>
        <p:spPr>
          <a:xfrm>
            <a:off x="4355976" y="5733256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Elipsa 25"/>
          <p:cNvSpPr/>
          <p:nvPr/>
        </p:nvSpPr>
        <p:spPr>
          <a:xfrm>
            <a:off x="4427984" y="6237312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2699792" y="1844824"/>
            <a:ext cx="32127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  <a:ea typeface="FangSong" pitchFamily="49" charset="-122"/>
                <a:cs typeface="BrowalliaUPC" pitchFamily="34" charset="-34"/>
              </a:rPr>
              <a:t>neúplná rodina</a:t>
            </a:r>
            <a:endParaRPr lang="cs-CZ" sz="3600" dirty="0"/>
          </a:p>
        </p:txBody>
      </p:sp>
      <p:pic>
        <p:nvPicPr>
          <p:cNvPr id="18" name="Picture 2" descr="C:\Users\pc\AppData\Local\Microsoft\Windows\Temporary Internet Files\Content.IE5\UYD9JJKQ\MP900442520[1].jpg"/>
          <p:cNvPicPr>
            <a:picLocks noChangeAspect="1" noChangeArrowheads="1"/>
          </p:cNvPicPr>
          <p:nvPr/>
        </p:nvPicPr>
        <p:blipFill>
          <a:blip r:embed="rId4" cstate="print"/>
          <a:srcRect l="10811" t="10837" r="19691" b="34503"/>
          <a:stretch>
            <a:fillRect/>
          </a:stretch>
        </p:blipFill>
        <p:spPr bwMode="auto">
          <a:xfrm flipH="1">
            <a:off x="2411760" y="4077072"/>
            <a:ext cx="2016224" cy="1512168"/>
          </a:xfrm>
          <a:prstGeom prst="rect">
            <a:avLst/>
          </a:prstGeom>
          <a:noFill/>
          <a:effectLst/>
        </p:spPr>
      </p:pic>
      <p:sp>
        <p:nvSpPr>
          <p:cNvPr id="29" name="Elipsa 28"/>
          <p:cNvSpPr/>
          <p:nvPr/>
        </p:nvSpPr>
        <p:spPr>
          <a:xfrm>
            <a:off x="1835696" y="6237312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5008" y="2060848"/>
            <a:ext cx="3955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a příprava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395536" y="234888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142976" y="2428868"/>
            <a:ext cx="2786082" cy="1785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5008" y="2060848"/>
            <a:ext cx="3955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a příprava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437112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Úklid svého pokoje a věcí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23528" y="450912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395536" y="234888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142976" y="2428868"/>
            <a:ext cx="2786082" cy="1785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3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5008" y="2060848"/>
            <a:ext cx="3955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a příprava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7158" y="4214818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Úklid svého pokoje a věcí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71472" y="4786322"/>
            <a:ext cx="10009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Více povinností, pomoc </a:t>
            </a:r>
            <a:r>
              <a:rPr lang="cs-CZ" sz="3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MATCE</a:t>
            </a:r>
          </a:p>
          <a:p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 domácností</a:t>
            </a:r>
          </a:p>
        </p:txBody>
      </p:sp>
      <p:sp>
        <p:nvSpPr>
          <p:cNvPr id="14" name="Elipsa 13"/>
          <p:cNvSpPr/>
          <p:nvPr/>
        </p:nvSpPr>
        <p:spPr>
          <a:xfrm>
            <a:off x="357158" y="450057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357158" y="5000636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395536" y="234888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142976" y="2428868"/>
            <a:ext cx="2786082" cy="17859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857752" y="4929198"/>
            <a:ext cx="2714644" cy="15001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3635896" y="1340768"/>
            <a:ext cx="4180308" cy="3816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99592" y="1556792"/>
            <a:ext cx="27671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Máma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3635896" y="1340768"/>
            <a:ext cx="4180308" cy="3816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99592" y="1556792"/>
            <a:ext cx="27671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Máma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3501008"/>
            <a:ext cx="30187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atin typeface="Segoe UI Semibold" pitchFamily="34" charset="0"/>
              </a:rPr>
              <a:t>Chodí do práce</a:t>
            </a:r>
            <a:endParaRPr lang="cs-CZ" sz="3200" b="1" dirty="0">
              <a:latin typeface="Segoe UI Semibold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683568" y="3645024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3635896" y="1340768"/>
            <a:ext cx="4180308" cy="3816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99592" y="1556792"/>
            <a:ext cx="27671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Máma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3501008"/>
            <a:ext cx="30187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atin typeface="Segoe UI Semibold" pitchFamily="34" charset="0"/>
              </a:rPr>
              <a:t>Chodí do práce</a:t>
            </a:r>
            <a:endParaRPr lang="cs-CZ" sz="3200" b="1" dirty="0">
              <a:latin typeface="Segoe UI Semibold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683568" y="3645024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99592" y="4221088"/>
            <a:ext cx="31031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atin typeface="Segoe UI Semibold" pitchFamily="34" charset="0"/>
              </a:rPr>
              <a:t>Vychovává děti</a:t>
            </a:r>
            <a:endParaRPr lang="cs-CZ" sz="3200" dirty="0">
              <a:latin typeface="Segoe UI Semibold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683568" y="4365104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3635896" y="1340768"/>
            <a:ext cx="4180308" cy="38164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899592" y="1556792"/>
            <a:ext cx="276710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Máma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99592" y="3501008"/>
            <a:ext cx="30187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atin typeface="Segoe UI Semibold" pitchFamily="34" charset="0"/>
              </a:rPr>
              <a:t>Chodí do práce</a:t>
            </a:r>
            <a:endParaRPr lang="cs-CZ" sz="3200" b="1" dirty="0">
              <a:latin typeface="Segoe UI Semibold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683568" y="3645024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99592" y="4221088"/>
            <a:ext cx="310315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 smtClean="0">
                <a:latin typeface="Segoe UI Semibold" pitchFamily="34" charset="0"/>
              </a:rPr>
              <a:t>Vychovává děti</a:t>
            </a:r>
            <a:endParaRPr lang="cs-CZ" sz="3200" dirty="0">
              <a:latin typeface="Segoe UI Semibold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683568" y="4365104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899592" y="4797152"/>
            <a:ext cx="6412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latin typeface="Segoe UI Semibold" pitchFamily="34" charset="0"/>
              </a:rPr>
              <a:t>Musí zvládnout roli matky i otce </a:t>
            </a:r>
          </a:p>
          <a:p>
            <a:r>
              <a:rPr lang="cs-CZ" sz="3200" dirty="0" smtClean="0">
                <a:latin typeface="Segoe UI Semibold" pitchFamily="34" charset="0"/>
              </a:rPr>
              <a:t>jako v rodině úplné</a:t>
            </a:r>
            <a:endParaRPr lang="cs-CZ" sz="3200" dirty="0"/>
          </a:p>
        </p:txBody>
      </p:sp>
      <p:sp>
        <p:nvSpPr>
          <p:cNvPr id="10" name="Elipsa 9"/>
          <p:cNvSpPr/>
          <p:nvPr/>
        </p:nvSpPr>
        <p:spPr>
          <a:xfrm>
            <a:off x="683568" y="4941168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857752" y="5500702"/>
            <a:ext cx="2643206" cy="107157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347864" y="2564904"/>
            <a:ext cx="1944215" cy="145044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6" name="Obdélník 5"/>
          <p:cNvSpPr/>
          <p:nvPr/>
        </p:nvSpPr>
        <p:spPr>
          <a:xfrm>
            <a:off x="4499992" y="4077072"/>
            <a:ext cx="1872208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1763688" y="1340768"/>
            <a:ext cx="5328592" cy="1152128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267744" y="2492896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6516216" y="2564904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796136" y="558924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rdce 18"/>
          <p:cNvSpPr/>
          <p:nvPr/>
        </p:nvSpPr>
        <p:spPr>
          <a:xfrm>
            <a:off x="5796136" y="1484784"/>
            <a:ext cx="504056" cy="432048"/>
          </a:xfrm>
          <a:prstGeom prst="hear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1403648" y="404664"/>
            <a:ext cx="74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Trvale </a:t>
            </a:r>
            <a:r>
              <a:rPr lang="cs-CZ" sz="4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chybí matka</a:t>
            </a:r>
            <a:endParaRPr lang="cs-CZ" sz="4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483768" y="1772816"/>
            <a:ext cx="35493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  <a:ea typeface="FangSong" pitchFamily="49" charset="-122"/>
                <a:cs typeface="BrowalliaUPC" pitchFamily="34" charset="-34"/>
              </a:rPr>
              <a:t>neúplná rodina</a:t>
            </a:r>
            <a:endParaRPr lang="cs-CZ" sz="4000" dirty="0"/>
          </a:p>
        </p:txBody>
      </p:sp>
      <p:pic>
        <p:nvPicPr>
          <p:cNvPr id="23" name="Picture 2" descr="C:\Users\pc\AppData\Local\Microsoft\Windows\Temporary Internet Files\Content.IE5\UYD9JJKQ\MP900448736[1].jpg"/>
          <p:cNvPicPr>
            <a:picLocks noChangeAspect="1" noChangeArrowheads="1"/>
          </p:cNvPicPr>
          <p:nvPr/>
        </p:nvPicPr>
        <p:blipFill>
          <a:blip r:embed="rId3" cstate="print"/>
          <a:srcRect l="-5388" t="3383" b="8029"/>
          <a:stretch>
            <a:fillRect/>
          </a:stretch>
        </p:blipFill>
        <p:spPr bwMode="auto">
          <a:xfrm>
            <a:off x="2267744" y="4077072"/>
            <a:ext cx="1804190" cy="1440160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347864" y="2564904"/>
            <a:ext cx="1944215" cy="145044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6" name="Obdélník 5"/>
          <p:cNvSpPr/>
          <p:nvPr/>
        </p:nvSpPr>
        <p:spPr>
          <a:xfrm>
            <a:off x="4499992" y="4077072"/>
            <a:ext cx="1872208" cy="144016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1763688" y="1340768"/>
            <a:ext cx="5328592" cy="1152128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267744" y="2492896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6516216" y="2564904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796136" y="558924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267744" y="5589240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rdce 18"/>
          <p:cNvSpPr/>
          <p:nvPr/>
        </p:nvSpPr>
        <p:spPr>
          <a:xfrm>
            <a:off x="5796136" y="1484784"/>
            <a:ext cx="504056" cy="432048"/>
          </a:xfrm>
          <a:prstGeom prst="hear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1043608" y="5517232"/>
            <a:ext cx="85689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rozvedení rodiče   matka zemřela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1187624" y="6237312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Elipsa 17"/>
          <p:cNvSpPr/>
          <p:nvPr/>
        </p:nvSpPr>
        <p:spPr>
          <a:xfrm flipH="1">
            <a:off x="4572000" y="5733256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1331640" y="5949280"/>
            <a:ext cx="46939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matka opustila rodinu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1403648" y="404664"/>
            <a:ext cx="74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Trvale </a:t>
            </a:r>
            <a:r>
              <a:rPr lang="cs-CZ" sz="4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chybí matka</a:t>
            </a:r>
            <a:endParaRPr lang="cs-CZ" sz="4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2483768" y="1772816"/>
            <a:ext cx="354937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  <a:ea typeface="FangSong" pitchFamily="49" charset="-122"/>
                <a:cs typeface="BrowalliaUPC" pitchFamily="34" charset="-34"/>
              </a:rPr>
              <a:t>neúplná rodina</a:t>
            </a:r>
            <a:endParaRPr lang="cs-CZ" sz="4000" dirty="0"/>
          </a:p>
        </p:txBody>
      </p:sp>
      <p:pic>
        <p:nvPicPr>
          <p:cNvPr id="23" name="Picture 2" descr="C:\Users\pc\AppData\Local\Microsoft\Windows\Temporary Internet Files\Content.IE5\UYD9JJKQ\MP900448736[1].jpg"/>
          <p:cNvPicPr>
            <a:picLocks noChangeAspect="1" noChangeArrowheads="1"/>
          </p:cNvPicPr>
          <p:nvPr/>
        </p:nvPicPr>
        <p:blipFill>
          <a:blip r:embed="rId3" cstate="print"/>
          <a:srcRect l="-5388" t="3383" b="8029"/>
          <a:stretch>
            <a:fillRect/>
          </a:stretch>
        </p:blipFill>
        <p:spPr bwMode="auto">
          <a:xfrm>
            <a:off x="2267744" y="4077072"/>
            <a:ext cx="1804190" cy="1440160"/>
          </a:xfrm>
          <a:prstGeom prst="rect">
            <a:avLst/>
          </a:prstGeom>
          <a:noFill/>
          <a:effectLst/>
        </p:spPr>
      </p:pic>
      <p:sp>
        <p:nvSpPr>
          <p:cNvPr id="24" name="Elipsa 23"/>
          <p:cNvSpPr/>
          <p:nvPr/>
        </p:nvSpPr>
        <p:spPr>
          <a:xfrm flipH="1">
            <a:off x="827584" y="5805264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flipH="1">
            <a:off x="3059832" y="1124744"/>
            <a:ext cx="4896544" cy="41044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11560" y="620688"/>
            <a:ext cx="415882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Táta</a:t>
            </a:r>
            <a:endParaRPr lang="cs-CZ" sz="66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flipH="1">
            <a:off x="3059832" y="1124744"/>
            <a:ext cx="4896544" cy="41044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11560" y="620688"/>
            <a:ext cx="415882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Táta</a:t>
            </a:r>
            <a:endParaRPr lang="cs-CZ" sz="66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99592" y="2420888"/>
            <a:ext cx="33064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Segoe UI Semibold" pitchFamily="34" charset="0"/>
              </a:rPr>
              <a:t>Chodí do práce</a:t>
            </a:r>
            <a:endParaRPr lang="cs-CZ" sz="3600" dirty="0">
              <a:latin typeface="Segoe UI Semibold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755576" y="2564904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flipH="1">
            <a:off x="3059832" y="1124744"/>
            <a:ext cx="4896544" cy="410445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83568" y="620688"/>
            <a:ext cx="408681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Táta</a:t>
            </a:r>
            <a:endParaRPr lang="cs-CZ" sz="66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99592" y="2420888"/>
            <a:ext cx="33064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Segoe UI Semibold" pitchFamily="34" charset="0"/>
              </a:rPr>
              <a:t>Chodí do práce</a:t>
            </a:r>
            <a:endParaRPr lang="cs-CZ" sz="3600" dirty="0">
              <a:latin typeface="Segoe UI Semibold" pitchFamily="34" charset="0"/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683568" y="2636912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899592" y="5229200"/>
            <a:ext cx="689797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latin typeface="Segoe UI Semibold" pitchFamily="34" charset="0"/>
              </a:rPr>
              <a:t>Musí zvládnout roli otce i matky</a:t>
            </a:r>
          </a:p>
          <a:p>
            <a:r>
              <a:rPr lang="cs-CZ" sz="3600" dirty="0" smtClean="0">
                <a:solidFill>
                  <a:srgbClr val="C00000"/>
                </a:solidFill>
                <a:latin typeface="Segoe UI Semibold" pitchFamily="34" charset="0"/>
              </a:rPr>
              <a:t>jako v rodině úplné</a:t>
            </a:r>
            <a:r>
              <a:rPr lang="cs-CZ" sz="3200" dirty="0" smtClean="0">
                <a:solidFill>
                  <a:srgbClr val="C00000"/>
                </a:solidFill>
                <a:latin typeface="Viner Hand ITC" pitchFamily="66" charset="0"/>
              </a:rPr>
              <a:t> 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11560" y="5517232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71472" y="3929066"/>
            <a:ext cx="3214710" cy="12858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5008" y="2060848"/>
            <a:ext cx="3955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a příprava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395536" y="234888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142976" y="2428868"/>
            <a:ext cx="2786082" cy="1785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5008" y="2060848"/>
            <a:ext cx="3955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a příprava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437112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Úklid svého pokoje a věcí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23528" y="450912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395536" y="234888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142976" y="2428868"/>
            <a:ext cx="2786082" cy="1785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5008" y="2060848"/>
            <a:ext cx="3955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a příprava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437112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Úklid svého pokoje a věcí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71472" y="5072074"/>
            <a:ext cx="10009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Více povinností, pomáhají</a:t>
            </a:r>
          </a:p>
          <a:p>
            <a:r>
              <a:rPr lang="cs-CZ" sz="3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OTCI </a:t>
            </a:r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 domácností</a:t>
            </a:r>
          </a:p>
        </p:txBody>
      </p:sp>
      <p:sp>
        <p:nvSpPr>
          <p:cNvPr id="14" name="Elipsa 13"/>
          <p:cNvSpPr/>
          <p:nvPr/>
        </p:nvSpPr>
        <p:spPr>
          <a:xfrm>
            <a:off x="323528" y="450912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323528" y="5157192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395536" y="234888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500826" y="3357562"/>
            <a:ext cx="2286016" cy="31432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142976" y="2428868"/>
            <a:ext cx="2786082" cy="17859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2339752" y="2564904"/>
            <a:ext cx="1944215" cy="145044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6" name="Obdélník 5"/>
          <p:cNvSpPr/>
          <p:nvPr/>
        </p:nvSpPr>
        <p:spPr>
          <a:xfrm>
            <a:off x="4572000" y="2564904"/>
            <a:ext cx="1872208" cy="1368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1835696" y="1340768"/>
            <a:ext cx="5328592" cy="1152128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267744" y="2492896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6516216" y="2564904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796136" y="558924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267744" y="5589240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rdce 18"/>
          <p:cNvSpPr/>
          <p:nvPr/>
        </p:nvSpPr>
        <p:spPr>
          <a:xfrm>
            <a:off x="5796136" y="1484784"/>
            <a:ext cx="504056" cy="432048"/>
          </a:xfrm>
          <a:prstGeom prst="hear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339752" y="4149080"/>
            <a:ext cx="1872208" cy="1368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400" dirty="0">
              <a:latin typeface="Forte" pitchFamily="66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572000" y="4149080"/>
            <a:ext cx="1872208" cy="1368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403648" y="332656"/>
            <a:ext cx="74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Trvale </a:t>
            </a:r>
            <a:r>
              <a:rPr lang="cs-CZ" sz="4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oba rodiče </a:t>
            </a:r>
            <a:r>
              <a:rPr lang="cs-CZ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chybí</a:t>
            </a:r>
            <a:endParaRPr lang="cs-CZ" sz="4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1547664" y="1556792"/>
            <a:ext cx="5616624" cy="10081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  <a:ea typeface="FangSong" pitchFamily="49" charset="-122"/>
                <a:cs typeface="BrowalliaUPC" pitchFamily="34" charset="-34"/>
              </a:rPr>
              <a:t>neúplná rodina</a:t>
            </a:r>
            <a:endParaRPr lang="cs-CZ" sz="40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2339752" y="2564904"/>
            <a:ext cx="1944215" cy="145044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</p:pic>
      <p:sp>
        <p:nvSpPr>
          <p:cNvPr id="6" name="Obdélník 5"/>
          <p:cNvSpPr/>
          <p:nvPr/>
        </p:nvSpPr>
        <p:spPr>
          <a:xfrm>
            <a:off x="4572000" y="2564904"/>
            <a:ext cx="1872208" cy="1368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1835696" y="1340768"/>
            <a:ext cx="5328592" cy="1152128"/>
          </a:xfrm>
          <a:prstGeom prst="triangl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2267744" y="2492896"/>
            <a:ext cx="0" cy="30963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6516216" y="2564904"/>
            <a:ext cx="0" cy="302433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796136" y="5589240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2267744" y="5589240"/>
            <a:ext cx="10081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rdce 18"/>
          <p:cNvSpPr/>
          <p:nvPr/>
        </p:nvSpPr>
        <p:spPr>
          <a:xfrm>
            <a:off x="5796136" y="1484784"/>
            <a:ext cx="504056" cy="432048"/>
          </a:xfrm>
          <a:prstGeom prst="hear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339752" y="4149080"/>
            <a:ext cx="1872208" cy="136815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317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400" dirty="0">
              <a:latin typeface="Forte" pitchFamily="66" charset="0"/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572000" y="4149080"/>
            <a:ext cx="1872208" cy="136815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403648" y="332656"/>
            <a:ext cx="74168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Trvale </a:t>
            </a:r>
            <a:r>
              <a:rPr lang="cs-CZ" sz="44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oba rodiče </a:t>
            </a:r>
            <a:r>
              <a:rPr lang="cs-CZ" sz="4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chybí</a:t>
            </a:r>
            <a:endParaRPr lang="cs-CZ" sz="4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11560" y="5733256"/>
            <a:ext cx="8532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Segoe UI Semibold" pitchFamily="34" charset="0"/>
              </a:rPr>
              <a:t>rodiče se nehlásí k dětem   zemřeli</a:t>
            </a:r>
            <a:endParaRPr lang="cs-CZ" sz="3600" dirty="0">
              <a:latin typeface="Segoe UI Semibold" pitchFamily="34" charset="0"/>
            </a:endParaRPr>
          </a:p>
        </p:txBody>
      </p:sp>
      <p:sp>
        <p:nvSpPr>
          <p:cNvPr id="20" name="Elipsa 19"/>
          <p:cNvSpPr/>
          <p:nvPr/>
        </p:nvSpPr>
        <p:spPr>
          <a:xfrm flipH="1">
            <a:off x="6012160" y="6021288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1547664" y="1556792"/>
            <a:ext cx="5616624" cy="10081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2">
                    <a:lumMod val="75000"/>
                  </a:schemeClr>
                </a:solidFill>
                <a:latin typeface="Forte" pitchFamily="66" charset="0"/>
                <a:ea typeface="FangSong" pitchFamily="49" charset="-122"/>
                <a:cs typeface="BrowalliaUPC" pitchFamily="34" charset="-34"/>
              </a:rPr>
              <a:t>neúplná rodina</a:t>
            </a:r>
            <a:endParaRPr lang="cs-CZ" sz="4000" dirty="0"/>
          </a:p>
        </p:txBody>
      </p:sp>
      <p:sp>
        <p:nvSpPr>
          <p:cNvPr id="21" name="Elipsa 20"/>
          <p:cNvSpPr/>
          <p:nvPr/>
        </p:nvSpPr>
        <p:spPr>
          <a:xfrm flipH="1">
            <a:off x="323528" y="6021288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5008" y="2060848"/>
            <a:ext cx="3955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a příprava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395536" y="234888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142976" y="2428868"/>
            <a:ext cx="2786082" cy="1785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5008" y="2060848"/>
            <a:ext cx="3955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a příprava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437112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Úklid svého pokoje a věcí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323528" y="450912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395536" y="234888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142976" y="2428868"/>
            <a:ext cx="2786082" cy="17859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Owner\AppData\Local\Microsoft\Windows\Temporary Internet Files\Content.IE5\CI13UUOI\MP900442388[1].jpg"/>
          <p:cNvPicPr>
            <a:picLocks noChangeAspect="1" noChangeArrowheads="1"/>
          </p:cNvPicPr>
          <p:nvPr/>
        </p:nvPicPr>
        <p:blipFill>
          <a:blip r:embed="rId2" cstate="print"/>
          <a:srcRect l="9259" r="9259" b="25000"/>
          <a:stretch>
            <a:fillRect/>
          </a:stretch>
        </p:blipFill>
        <p:spPr bwMode="auto">
          <a:xfrm>
            <a:off x="3707904" y="908720"/>
            <a:ext cx="4680520" cy="3384376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6" name="Obdélník 5"/>
          <p:cNvSpPr/>
          <p:nvPr/>
        </p:nvSpPr>
        <p:spPr>
          <a:xfrm>
            <a:off x="539552" y="332656"/>
            <a:ext cx="190789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Děti</a:t>
            </a:r>
            <a:endParaRPr lang="cs-CZ" sz="66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45008" y="2060848"/>
            <a:ext cx="3955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Škola a příprava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437112"/>
            <a:ext cx="61926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Úklid svého pokoje a věcí</a:t>
            </a:r>
            <a:endParaRPr lang="cs-CZ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71472" y="5072074"/>
            <a:ext cx="100091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Více povinností, pomáhají </a:t>
            </a:r>
          </a:p>
          <a:p>
            <a:r>
              <a:rPr lang="cs-CZ" sz="36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PRARODIČŮM </a:t>
            </a:r>
            <a:r>
              <a:rPr lang="cs-CZ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s domácností</a:t>
            </a:r>
          </a:p>
        </p:txBody>
      </p:sp>
      <p:sp>
        <p:nvSpPr>
          <p:cNvPr id="14" name="Elipsa 13"/>
          <p:cNvSpPr/>
          <p:nvPr/>
        </p:nvSpPr>
        <p:spPr>
          <a:xfrm>
            <a:off x="323528" y="450912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323528" y="5157192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Elipsa 15"/>
          <p:cNvSpPr/>
          <p:nvPr/>
        </p:nvSpPr>
        <p:spPr>
          <a:xfrm>
            <a:off x="395536" y="2348880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429124" y="4786322"/>
            <a:ext cx="4714876" cy="207167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142976" y="2428868"/>
            <a:ext cx="2786082" cy="17859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563888" y="1484784"/>
            <a:ext cx="4824536" cy="35283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400" dirty="0">
              <a:latin typeface="Forte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7584" y="692696"/>
            <a:ext cx="43204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Prarodiče</a:t>
            </a:r>
            <a:endParaRPr lang="cs-CZ" sz="60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563888" y="1484784"/>
            <a:ext cx="4824536" cy="352839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softEdge rad="317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2400" dirty="0">
              <a:latin typeface="Forte" pitchFamily="66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7584" y="692696"/>
            <a:ext cx="432047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0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Prarodiče</a:t>
            </a:r>
            <a:endParaRPr lang="cs-CZ" sz="6000" dirty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00034" y="5286388"/>
            <a:ext cx="77309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Nahrazují </a:t>
            </a:r>
            <a:r>
              <a:rPr lang="cs-CZ" sz="32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rodiče 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jejich povinnosti 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Elipsa 6"/>
          <p:cNvSpPr/>
          <p:nvPr/>
        </p:nvSpPr>
        <p:spPr>
          <a:xfrm>
            <a:off x="357158" y="5500702"/>
            <a:ext cx="144016" cy="144016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14348" y="5786454"/>
            <a:ext cx="7358114" cy="64294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755576" y="1124744"/>
            <a:ext cx="28135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ln w="50800"/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rodinu úplnou,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4008" y="1196752"/>
            <a:ext cx="3254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ln w="50800"/>
                <a:solidFill>
                  <a:srgbClr val="0070C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rodinu neúplnou.</a:t>
            </a:r>
            <a:endParaRPr lang="cs-CZ" sz="2800" i="1" dirty="0">
              <a:solidFill>
                <a:srgbClr val="0070C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27584" y="1772816"/>
            <a:ext cx="3600400" cy="41044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4788024" y="1772816"/>
            <a:ext cx="3672408" cy="41044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339752" y="6021288"/>
            <a:ext cx="48189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ln w="50800"/>
                <a:latin typeface="Verdana" pitchFamily="34" charset="0"/>
                <a:ea typeface="Verdana" pitchFamily="34" charset="0"/>
                <a:cs typeface="Verdana" pitchFamily="34" charset="0"/>
              </a:rPr>
              <a:t>Popiš, čím se od sebe liší.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1714480" y="714356"/>
            <a:ext cx="17572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ln w="50800"/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Nakresli 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034" y="357166"/>
            <a:ext cx="1143008" cy="9286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6064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785786" y="3762843"/>
            <a:ext cx="80643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ŠKOLÁCI: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C:\Users\Owner\AppData\Local\Microsoft\Windows\Temporary Internet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\Content.IE5\81HF6LFK\MP900442388[1].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85786" y="4191471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TAŠKY: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C:\Users\Owner\AppData\Local\Microsoft\Windows\Temporary Internet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\Content.IE5\Q35GV4A6\MC900290903[1].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wmf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714348" y="2548397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14348" y="2476959"/>
            <a:ext cx="7272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ČÁP: 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C:\Users\Owner\AppData\Local\Microsoft\Windows\Temporary Internet</a:t>
            </a:r>
          </a:p>
          <a:p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\Content.IE5\CI13UUOI\MM900296987[1].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gif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785786" y="2905587"/>
            <a:ext cx="80312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MATKA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:C:\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Users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pc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AppData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Local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\Microsoft\Windows\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Tmporary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Internet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\Content.IE5\UYD9JJKQ\MP900442520[1].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85786" y="3334215"/>
            <a:ext cx="6768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MUŽ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:C:\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Users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pc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AppData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Local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\Microsoft\Windows\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Temporary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Internet 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Files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\Content.IE5\UYD9JJKQ\MP900448736[1].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jpg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714348" y="2977025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714348" y="3405653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714348" y="3834281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Elipsa 14"/>
          <p:cNvSpPr/>
          <p:nvPr/>
        </p:nvSpPr>
        <p:spPr>
          <a:xfrm>
            <a:off x="714348" y="4262909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785786" y="3207846"/>
            <a:ext cx="39351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NÁŘADÍ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http://www.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gify.nou.cz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/r_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naradi.htm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785786" y="2779218"/>
            <a:ext cx="34013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ŠTĚTKA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gify.nou.cz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/r_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naradi.htm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85786" y="2993532"/>
            <a:ext cx="39603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NÁDOBÍ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http://www.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gify.nou.cz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/r_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kuchyn.htm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785786" y="3422160"/>
            <a:ext cx="394653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PRÁDLO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http://www.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gify.nou.cz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/r_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zehleni.htm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785786" y="3636474"/>
            <a:ext cx="48147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PRÁDLO</a:t>
            </a:r>
            <a:r>
              <a:rPr lang="cs-CZ" sz="1200" dirty="0" smtClean="0"/>
              <a:t>: http://www.</a:t>
            </a:r>
            <a:r>
              <a:rPr lang="cs-CZ" sz="1200" dirty="0" err="1" smtClean="0"/>
              <a:t>gify.nou.cz</a:t>
            </a:r>
            <a:r>
              <a:rPr lang="cs-CZ" sz="1200" dirty="0" smtClean="0"/>
              <a:t>/obr3_deti1.htm</a:t>
            </a:r>
            <a:endParaRPr lang="cs-CZ" sz="1200" dirty="0"/>
          </a:p>
        </p:txBody>
      </p:sp>
      <p:sp>
        <p:nvSpPr>
          <p:cNvPr id="35" name="Obdélník 34"/>
          <p:cNvSpPr/>
          <p:nvPr/>
        </p:nvSpPr>
        <p:spPr>
          <a:xfrm>
            <a:off x="785786" y="2564904"/>
            <a:ext cx="55721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KNIHY: 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http://www.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gify.nou.cz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/r_knihy.</a:t>
            </a:r>
            <a:r>
              <a:rPr lang="cs-CZ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htm</a:t>
            </a:r>
            <a:endParaRPr lang="cs-CZ" sz="1200" dirty="0"/>
          </a:p>
        </p:txBody>
      </p:sp>
      <p:sp>
        <p:nvSpPr>
          <p:cNvPr id="39" name="Elipsa 38"/>
          <p:cNvSpPr/>
          <p:nvPr/>
        </p:nvSpPr>
        <p:spPr>
          <a:xfrm>
            <a:off x="714348" y="2636342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1" name="Elipsa 40"/>
          <p:cNvSpPr/>
          <p:nvPr/>
        </p:nvSpPr>
        <p:spPr>
          <a:xfrm>
            <a:off x="714348" y="2850656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Elipsa 41"/>
          <p:cNvSpPr/>
          <p:nvPr/>
        </p:nvSpPr>
        <p:spPr>
          <a:xfrm>
            <a:off x="714348" y="3064970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3" name="Elipsa 42"/>
          <p:cNvSpPr/>
          <p:nvPr/>
        </p:nvSpPr>
        <p:spPr>
          <a:xfrm>
            <a:off x="714348" y="3279284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4" name="Elipsa 43"/>
          <p:cNvSpPr/>
          <p:nvPr/>
        </p:nvSpPr>
        <p:spPr>
          <a:xfrm>
            <a:off x="714348" y="3493598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5" name="Elipsa 44"/>
          <p:cNvSpPr/>
          <p:nvPr/>
        </p:nvSpPr>
        <p:spPr>
          <a:xfrm>
            <a:off x="714348" y="3707912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6" name="Obdélník 25"/>
          <p:cNvSpPr/>
          <p:nvPr/>
        </p:nvSpPr>
        <p:spPr>
          <a:xfrm>
            <a:off x="642910" y="3850788"/>
            <a:ext cx="74295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PASTELKY:</a:t>
            </a:r>
            <a:r>
              <a:rPr lang="en-US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&lt;</a:t>
            </a:r>
            <a:r>
              <a:rPr lang="en-US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img</a:t>
            </a:r>
            <a:r>
              <a:rPr lang="en-US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height="122" </a:t>
            </a:r>
            <a:r>
              <a:rPr lang="en-US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src</a:t>
            </a:r>
            <a:r>
              <a:rPr lang="en-US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="</a:t>
            </a:r>
            <a:r>
              <a:rPr lang="en-US" sz="1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lid_skola_soubory</a:t>
            </a:r>
            <a:r>
              <a:rPr lang="en-US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/s24.gif" width="85" border="0"&gt;</a:t>
            </a:r>
            <a:r>
              <a:rPr lang="cs-CZ" sz="1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endParaRPr lang="cs-CZ" sz="1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714348" y="3922226"/>
            <a:ext cx="71438" cy="71438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9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3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60648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445</Words>
  <Application>Microsoft Office PowerPoint</Application>
  <PresentationFormat>Předvádění na obrazovce (4:3)</PresentationFormat>
  <Paragraphs>134</Paragraphs>
  <Slides>34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MJ</dc:creator>
  <cp:lastModifiedBy>Učitel</cp:lastModifiedBy>
  <cp:revision>67</cp:revision>
  <dcterms:created xsi:type="dcterms:W3CDTF">2013-05-16T16:22:39Z</dcterms:created>
  <dcterms:modified xsi:type="dcterms:W3CDTF">2014-09-09T08:38:29Z</dcterms:modified>
</cp:coreProperties>
</file>