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325" r:id="rId2"/>
    <p:sldId id="324" r:id="rId3"/>
    <p:sldId id="261" r:id="rId4"/>
    <p:sldId id="320" r:id="rId5"/>
    <p:sldId id="323" r:id="rId6"/>
    <p:sldId id="322" r:id="rId7"/>
    <p:sldId id="316" r:id="rId8"/>
    <p:sldId id="281" r:id="rId9"/>
    <p:sldId id="290" r:id="rId10"/>
    <p:sldId id="312" r:id="rId11"/>
    <p:sldId id="313" r:id="rId12"/>
    <p:sldId id="317" r:id="rId13"/>
    <p:sldId id="318" r:id="rId14"/>
    <p:sldId id="304" r:id="rId15"/>
    <p:sldId id="319" r:id="rId16"/>
    <p:sldId id="302" r:id="rId17"/>
    <p:sldId id="279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1D1"/>
    <a:srgbClr val="FEEBC6"/>
    <a:srgbClr val="C9F9FF"/>
    <a:srgbClr val="FFCC99"/>
    <a:srgbClr val="FFFF66"/>
    <a:srgbClr val="FEE2CA"/>
    <a:srgbClr val="FFF2D9"/>
    <a:srgbClr val="EBFAFF"/>
    <a:srgbClr val="DBFFC9"/>
    <a:srgbClr val="FDF6B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74" autoAdjust="0"/>
    <p:restoredTop sz="94255" autoAdjust="0"/>
  </p:normalViewPr>
  <p:slideViewPr>
    <p:cSldViewPr>
      <p:cViewPr>
        <p:scale>
          <a:sx n="100" d="100"/>
          <a:sy n="100" d="100"/>
        </p:scale>
        <p:origin x="-222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5" d="100"/>
        <a:sy n="85" d="100"/>
      </p:scale>
      <p:origin x="0" y="8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B567C0-8536-4C06-91C4-7C821B70EACB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812D11-2B2D-41BA-83C6-FB5D29F0FC4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390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62A89-5389-4919-A954-426438B9CB5C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62A89-5389-4919-A954-426438B9CB5C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12D11-2B2D-41BA-83C6-FB5D29F0FC43}" type="slidenum">
              <a:rPr lang="cs-CZ" smtClean="0"/>
              <a:pPr/>
              <a:t>10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12D11-2B2D-41BA-83C6-FB5D29F0FC43}" type="slidenum">
              <a:rPr lang="cs-CZ" smtClean="0"/>
              <a:pPr/>
              <a:t>11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12D11-2B2D-41BA-83C6-FB5D29F0FC43}" type="slidenum">
              <a:rPr lang="cs-CZ" smtClean="0"/>
              <a:pPr/>
              <a:t>12</a:t>
            </a:fld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12D11-2B2D-41BA-83C6-FB5D29F0FC43}" type="slidenum">
              <a:rPr lang="cs-CZ" smtClean="0"/>
              <a:pPr/>
              <a:t>13</a:t>
            </a:fld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12D11-2B2D-41BA-83C6-FB5D29F0FC43}" type="slidenum">
              <a:rPr lang="cs-CZ" smtClean="0"/>
              <a:pPr/>
              <a:t>14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6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925087583"/>
              </p:ext>
            </p:extLst>
          </p:nvPr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VY_32_INOVACE_15_01_vývojové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etapy dítěte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Vývojové etapy dítěte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vývojovými etapami dítěte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Novorozenec, kojenec, batole, předškolní – mladší – starší školní věk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204864"/>
            <a:ext cx="718254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Výklad a procvičení</a:t>
            </a:r>
          </a:p>
          <a:p>
            <a:r>
              <a:rPr lang="cs-CZ" sz="4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látky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3" name="Vývojový diagram: spojka 2"/>
          <p:cNvSpPr/>
          <p:nvPr/>
        </p:nvSpPr>
        <p:spPr>
          <a:xfrm flipV="1">
            <a:off x="1187624" y="249289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endParaRPr lang="cs-CZ" sz="3200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77925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chemeClr val="accent6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Vývojové etapy dítěte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15616" y="1916832"/>
            <a:ext cx="7200800" cy="646331"/>
          </a:xfrm>
          <a:prstGeom prst="rect">
            <a:avLst/>
          </a:prstGeom>
          <a:solidFill>
            <a:srgbClr val="FEFECA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Novorozenec</a:t>
            </a:r>
            <a:endParaRPr lang="cs-CZ" sz="36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2636912"/>
            <a:ext cx="7200800" cy="646331"/>
          </a:xfrm>
          <a:prstGeom prst="rect">
            <a:avLst/>
          </a:prstGeom>
          <a:solidFill>
            <a:srgbClr val="FFF3F3"/>
          </a:solidFill>
        </p:spPr>
        <p:txBody>
          <a:bodyPr wrap="square">
            <a:spAutoFit/>
          </a:bodyPr>
          <a:lstStyle/>
          <a:p>
            <a:r>
              <a:rPr lang="cs-CZ" sz="360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Kojenec</a:t>
            </a:r>
            <a:r>
              <a:rPr lang="cs-CZ" sz="3600" smtClean="0">
                <a:ln w="50800"/>
              </a:rPr>
              <a:t>                    </a:t>
            </a:r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(od 7 týdnů - 1roku)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15616" y="3356992"/>
            <a:ext cx="7200800" cy="646331"/>
          </a:xfrm>
          <a:prstGeom prst="rect">
            <a:avLst/>
          </a:prstGeom>
          <a:solidFill>
            <a:srgbClr val="FCF3D8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Batole                    </a:t>
            </a:r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(od 1- 3 let)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4077072"/>
            <a:ext cx="7200800" cy="646331"/>
          </a:xfrm>
          <a:prstGeom prst="rect">
            <a:avLst/>
          </a:prstGeom>
          <a:solidFill>
            <a:srgbClr val="FFF3FD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Předškolní věk        </a:t>
            </a:r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(od 3 - 6 let</a:t>
            </a:r>
            <a:r>
              <a:rPr lang="cs-CZ" sz="2800" i="1" dirty="0" smtClean="0">
                <a:ln w="50800"/>
              </a:rPr>
              <a:t>)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15616" y="4869160"/>
            <a:ext cx="7200800" cy="646331"/>
          </a:xfrm>
          <a:prstGeom prst="rect">
            <a:avLst/>
          </a:prstGeom>
          <a:solidFill>
            <a:srgbClr val="ECEBFF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Mladší školní věk    </a:t>
            </a:r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(od 6-11 let)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Vývojový diagram: spojka 8"/>
          <p:cNvSpPr/>
          <p:nvPr/>
        </p:nvSpPr>
        <p:spPr>
          <a:xfrm flipV="1">
            <a:off x="827584" y="285293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Vývojový diagram: spojka 9"/>
          <p:cNvSpPr/>
          <p:nvPr/>
        </p:nvSpPr>
        <p:spPr>
          <a:xfrm flipV="1">
            <a:off x="827584" y="213285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Vývojový diagram: spojka 10"/>
          <p:cNvSpPr/>
          <p:nvPr/>
        </p:nvSpPr>
        <p:spPr>
          <a:xfrm flipV="1">
            <a:off x="827584" y="58052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Vývojový diagram: spojka 11"/>
          <p:cNvSpPr/>
          <p:nvPr/>
        </p:nvSpPr>
        <p:spPr>
          <a:xfrm flipV="1">
            <a:off x="827584" y="508518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 flipV="1">
            <a:off x="827584" y="429309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 flipV="1">
            <a:off x="827584" y="357301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115616" y="5661248"/>
            <a:ext cx="720080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Starší školní věk   </a:t>
            </a:r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(od 11- 15 let)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88640"/>
            <a:ext cx="50405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Novorozenec</a:t>
            </a:r>
            <a:endParaRPr lang="cs-CZ" sz="54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1124744"/>
            <a:ext cx="46426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Délka 50 cm, váha 3 až 4 kg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31" name="Picture 7" descr="C:\Users\Owner\AppData\Local\Microsoft\Windows\Temporary Internet Files\Content.IE5\JD3EBNUY\MP9004485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548680"/>
            <a:ext cx="2376264" cy="3168352"/>
          </a:xfrm>
          <a:prstGeom prst="rect">
            <a:avLst/>
          </a:prstGeom>
          <a:noFill/>
        </p:spPr>
      </p:pic>
      <p:pic>
        <p:nvPicPr>
          <p:cNvPr id="1033" name="Picture 9" descr="C:\Users\Owner\AppData\Local\Microsoft\Windows\Temporary Internet Files\Content.IE5\V3KW042H\MP9004096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789040"/>
            <a:ext cx="4464496" cy="2551356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88640"/>
            <a:ext cx="50405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Novorozenec</a:t>
            </a:r>
            <a:endParaRPr lang="cs-CZ" sz="54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1772816"/>
            <a:ext cx="14401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Vnímá:::</a:t>
            </a:r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600" y="1124744"/>
            <a:ext cx="46426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Délka 50 cm, váha 3 až 4 kg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31" name="Picture 7" descr="C:\Users\Owner\AppData\Local\Microsoft\Windows\Temporary Internet Files\Content.IE5\JD3EBNUY\MP9004485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548680"/>
            <a:ext cx="2376264" cy="3168352"/>
          </a:xfrm>
          <a:prstGeom prst="rect">
            <a:avLst/>
          </a:prstGeom>
          <a:noFill/>
        </p:spPr>
      </p:pic>
      <p:pic>
        <p:nvPicPr>
          <p:cNvPr id="1033" name="Picture 9" descr="C:\Users\Owner\AppData\Local\Microsoft\Windows\Temporary Internet Files\Content.IE5\V3KW042H\MP9004096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789040"/>
            <a:ext cx="4464496" cy="2551356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971600" y="2276872"/>
            <a:ext cx="4824536" cy="58477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Dotek </a:t>
            </a:r>
            <a:endParaRPr lang="cs-CZ" sz="3200" dirty="0"/>
          </a:p>
        </p:txBody>
      </p:sp>
      <p:sp>
        <p:nvSpPr>
          <p:cNvPr id="26" name="Obdélník 25"/>
          <p:cNvSpPr/>
          <p:nvPr/>
        </p:nvSpPr>
        <p:spPr>
          <a:xfrm>
            <a:off x="971600" y="2924944"/>
            <a:ext cx="4839338" cy="584775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Změnu polohy, teplotu</a:t>
            </a:r>
          </a:p>
        </p:txBody>
      </p:sp>
      <p:sp>
        <p:nvSpPr>
          <p:cNvPr id="27" name="Vývojový diagram: spojka 26"/>
          <p:cNvSpPr/>
          <p:nvPr/>
        </p:nvSpPr>
        <p:spPr>
          <a:xfrm flipV="1">
            <a:off x="683568" y="249289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8" name="Vývojový diagram: spojka 27"/>
          <p:cNvSpPr/>
          <p:nvPr/>
        </p:nvSpPr>
        <p:spPr>
          <a:xfrm flipV="1">
            <a:off x="683568" y="314096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88640"/>
            <a:ext cx="50405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Novorozenec</a:t>
            </a:r>
            <a:endParaRPr lang="cs-CZ" sz="54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1772816"/>
            <a:ext cx="14401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Vnímá:::</a:t>
            </a:r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600" y="1124744"/>
            <a:ext cx="46426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Délka 50 cm, váha 3 až 4 kg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31" name="Picture 7" descr="C:\Users\Owner\AppData\Local\Microsoft\Windows\Temporary Internet Files\Content.IE5\JD3EBNUY\MP9004485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548680"/>
            <a:ext cx="2376264" cy="3168352"/>
          </a:xfrm>
          <a:prstGeom prst="rect">
            <a:avLst/>
          </a:prstGeom>
          <a:noFill/>
        </p:spPr>
      </p:pic>
      <p:pic>
        <p:nvPicPr>
          <p:cNvPr id="1033" name="Picture 9" descr="C:\Users\Owner\AppData\Local\Microsoft\Windows\Temporary Internet Files\Content.IE5\V3KW042H\MP9004096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789040"/>
            <a:ext cx="4464496" cy="2551356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971600" y="2276872"/>
            <a:ext cx="4824536" cy="58477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Dotek </a:t>
            </a:r>
            <a:endParaRPr lang="cs-CZ" sz="3200" dirty="0"/>
          </a:p>
        </p:txBody>
      </p:sp>
      <p:sp>
        <p:nvSpPr>
          <p:cNvPr id="19" name="Obdélník 18"/>
          <p:cNvSpPr/>
          <p:nvPr/>
        </p:nvSpPr>
        <p:spPr>
          <a:xfrm>
            <a:off x="971600" y="3501008"/>
            <a:ext cx="20120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 reflex:</a:t>
            </a:r>
            <a:endParaRPr lang="cs-CZ" sz="2800" dirty="0" smtClean="0">
              <a:ln w="50800"/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043608" y="4653136"/>
            <a:ext cx="2952328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Dýchací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1043608" y="4005064"/>
            <a:ext cx="2952328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Sací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1043608" y="5301208"/>
            <a:ext cx="2952328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Uchopovací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1043608" y="5949280"/>
            <a:ext cx="2952328" cy="58477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Hodně spí</a:t>
            </a:r>
            <a:endParaRPr lang="cs-CZ" sz="3200" dirty="0"/>
          </a:p>
        </p:txBody>
      </p:sp>
      <p:sp>
        <p:nvSpPr>
          <p:cNvPr id="26" name="Obdélník 25"/>
          <p:cNvSpPr/>
          <p:nvPr/>
        </p:nvSpPr>
        <p:spPr>
          <a:xfrm>
            <a:off x="971600" y="2924944"/>
            <a:ext cx="4839338" cy="584775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Změnu polohy, teplotu</a:t>
            </a:r>
          </a:p>
        </p:txBody>
      </p:sp>
      <p:sp>
        <p:nvSpPr>
          <p:cNvPr id="27" name="Vývojový diagram: spojka 26"/>
          <p:cNvSpPr/>
          <p:nvPr/>
        </p:nvSpPr>
        <p:spPr>
          <a:xfrm flipV="1">
            <a:off x="683568" y="249289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8" name="Vývojový diagram: spojka 27"/>
          <p:cNvSpPr/>
          <p:nvPr/>
        </p:nvSpPr>
        <p:spPr>
          <a:xfrm flipV="1">
            <a:off x="683568" y="314096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9" name="Vývojový diagram: spojka 28"/>
          <p:cNvSpPr/>
          <p:nvPr/>
        </p:nvSpPr>
        <p:spPr>
          <a:xfrm flipV="1">
            <a:off x="683568" y="422108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0" name="Vývojový diagram: spojka 29"/>
          <p:cNvSpPr/>
          <p:nvPr/>
        </p:nvSpPr>
        <p:spPr>
          <a:xfrm flipV="1">
            <a:off x="683568" y="486916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2" name="Vývojový diagram: spojka 31"/>
          <p:cNvSpPr/>
          <p:nvPr/>
        </p:nvSpPr>
        <p:spPr>
          <a:xfrm flipV="1">
            <a:off x="683568" y="609329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3" name="Vývojový diagram: spojka 32"/>
          <p:cNvSpPr/>
          <p:nvPr/>
        </p:nvSpPr>
        <p:spPr>
          <a:xfrm flipV="1">
            <a:off x="683568" y="544522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Owner\AppData\Local\Microsoft\Windows\Temporary Internet Files\Content.IE5\V3KW042H\MP9004021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628800"/>
            <a:ext cx="3456384" cy="3456384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755576" y="260648"/>
            <a:ext cx="765946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KOJENEC </a:t>
            </a:r>
            <a:r>
              <a:rPr lang="cs-CZ" sz="28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(od 7 týdnů do 1roku)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987824" y="3429000"/>
            <a:ext cx="266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n w="50800"/>
              </a:rPr>
              <a:t> </a:t>
            </a:r>
            <a:endParaRPr lang="cs-CZ" sz="2800" dirty="0"/>
          </a:p>
        </p:txBody>
      </p:sp>
      <p:pic>
        <p:nvPicPr>
          <p:cNvPr id="2060" name="Picture 12" descr="C:\Users\Owner\AppData\Local\Microsoft\Windows\Temporary Internet Files\Content.IE5\GNM6X0CH\MP9004096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2420888"/>
            <a:ext cx="1228750" cy="1224136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Owner\AppData\Local\Microsoft\Windows\Temporary Internet Files\Content.IE5\V3KW042H\MP9004021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628800"/>
            <a:ext cx="3456384" cy="3456384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683568" y="2636912"/>
            <a:ext cx="3960440" cy="646331"/>
          </a:xfrm>
          <a:prstGeom prst="rect">
            <a:avLst/>
          </a:prstGeom>
          <a:solidFill>
            <a:srgbClr val="FFF2D9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Brouká si</a:t>
            </a:r>
            <a:endParaRPr lang="cs-CZ" sz="3600" i="1" dirty="0">
              <a:solidFill>
                <a:srgbClr val="00206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55576" y="260648"/>
            <a:ext cx="765946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KOJENEC </a:t>
            </a:r>
            <a:r>
              <a:rPr lang="cs-CZ" sz="28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(od 7 týdnů do 1roku)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83568" y="3717032"/>
            <a:ext cx="4536504" cy="646331"/>
          </a:xfrm>
          <a:prstGeom prst="rect">
            <a:avLst/>
          </a:prstGeom>
          <a:solidFill>
            <a:srgbClr val="FEE2CA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Vyvíjí se páteř, řeč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83568" y="5301208"/>
            <a:ext cx="7632848" cy="646331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Prořezává se mléčný chrup</a:t>
            </a:r>
            <a:endParaRPr lang="cs-CZ" sz="3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3568" y="4509120"/>
            <a:ext cx="252028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Roste tělo</a:t>
            </a:r>
            <a:endParaRPr lang="cs-CZ" sz="3600" i="1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87824" y="3429000"/>
            <a:ext cx="266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n w="50800"/>
              </a:rPr>
              <a:t> </a:t>
            </a:r>
            <a:endParaRPr lang="cs-CZ" sz="2800" dirty="0"/>
          </a:p>
        </p:txBody>
      </p:sp>
      <p:sp>
        <p:nvSpPr>
          <p:cNvPr id="41" name="Vývojový diagram: spojka 40"/>
          <p:cNvSpPr/>
          <p:nvPr/>
        </p:nvSpPr>
        <p:spPr>
          <a:xfrm flipV="1">
            <a:off x="467544" y="285293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1" name="Vývojový diagram: spojka 50"/>
          <p:cNvSpPr/>
          <p:nvPr/>
        </p:nvSpPr>
        <p:spPr>
          <a:xfrm flipV="1">
            <a:off x="467544" y="479715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2" name="Vývojový diagram: spojka 51"/>
          <p:cNvSpPr/>
          <p:nvPr/>
        </p:nvSpPr>
        <p:spPr>
          <a:xfrm flipV="1">
            <a:off x="467544" y="544522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Vývojový diagram: spojka 21"/>
          <p:cNvSpPr/>
          <p:nvPr/>
        </p:nvSpPr>
        <p:spPr>
          <a:xfrm flipV="1">
            <a:off x="467544" y="40050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60" name="Picture 12" descr="C:\Users\Owner\AppData\Local\Microsoft\Windows\Temporary Internet Files\Content.IE5\GNM6X0CH\MP9004096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2420888"/>
            <a:ext cx="1228750" cy="1224136"/>
          </a:xfrm>
          <a:prstGeom prst="rect">
            <a:avLst/>
          </a:prstGeom>
          <a:noFill/>
        </p:spPr>
      </p:pic>
      <p:sp>
        <p:nvSpPr>
          <p:cNvPr id="23" name="Vývojový diagram: spojka 22"/>
          <p:cNvSpPr/>
          <p:nvPr/>
        </p:nvSpPr>
        <p:spPr>
          <a:xfrm flipV="1">
            <a:off x="467544" y="184482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11560" y="1700808"/>
            <a:ext cx="4680520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Závislost  na matce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Owner\AppData\Local\Microsoft\Windows\Temporary Internet Files\Content.IE5\35WW8DOD\MP9004278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789040"/>
            <a:ext cx="3528392" cy="2520280"/>
          </a:xfrm>
          <a:prstGeom prst="rect">
            <a:avLst/>
          </a:prstGeom>
          <a:noFill/>
        </p:spPr>
      </p:pic>
      <p:pic>
        <p:nvPicPr>
          <p:cNvPr id="1031" name="Picture 7" descr="C:\Users\Owner\AppData\Local\Microsoft\Windows\Temporary Internet Files\Content.IE5\GNM6X0CH\MP9002020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124744"/>
            <a:ext cx="2952328" cy="230425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95536" y="404664"/>
            <a:ext cx="584647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ln w="50800"/>
                <a:solidFill>
                  <a:srgbClr val="C00000"/>
                </a:solidFill>
              </a:rPr>
              <a:t> </a:t>
            </a:r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BATOLE </a:t>
            </a:r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(od 1- 3 let)</a:t>
            </a:r>
            <a:endParaRPr lang="cs-CZ" sz="36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373216"/>
            <a:ext cx="4968552" cy="584775"/>
          </a:xfrm>
          <a:prstGeom prst="rect">
            <a:avLst/>
          </a:prstGeom>
          <a:solidFill>
            <a:srgbClr val="C9F9FF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Hra tzv. </a:t>
            </a:r>
            <a:r>
              <a:rPr lang="cs-CZ" sz="3200" i="1" dirty="0" smtClean="0">
                <a:ln w="50800"/>
                <a:solidFill>
                  <a:srgbClr val="002060"/>
                </a:solidFill>
                <a:ea typeface="Verdana" pitchFamily="34" charset="0"/>
                <a:cs typeface="Verdana" pitchFamily="34" charset="0"/>
              </a:rPr>
              <a:t>,, VEDLE SEBE“</a:t>
            </a:r>
            <a:endParaRPr lang="cs-CZ" sz="3200" i="1" dirty="0" smtClean="0">
              <a:ln w="50800"/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212976"/>
            <a:ext cx="6696744" cy="584775"/>
          </a:xfrm>
          <a:prstGeom prst="rect">
            <a:avLst/>
          </a:prstGeom>
          <a:solidFill>
            <a:srgbClr val="FCF3D8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Rozvoj řeči, chůze a pohybu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4653136"/>
            <a:ext cx="4824536" cy="584775"/>
          </a:xfrm>
          <a:prstGeom prst="rect">
            <a:avLst/>
          </a:prstGeom>
          <a:solidFill>
            <a:srgbClr val="F8FFEB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Změna proporcí těla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1844824"/>
            <a:ext cx="5400600" cy="584775"/>
          </a:xfrm>
          <a:prstGeom prst="rect">
            <a:avLst/>
          </a:prstGeom>
          <a:solidFill>
            <a:srgbClr val="FFF3F3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Zvídavé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7544" y="3933056"/>
            <a:ext cx="5184576" cy="584775"/>
          </a:xfrm>
          <a:prstGeom prst="rect">
            <a:avLst/>
          </a:prstGeom>
          <a:solidFill>
            <a:srgbClr val="FFCC99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Vyvinutý mléčný chrup</a:t>
            </a:r>
          </a:p>
        </p:txBody>
      </p:sp>
      <p:pic>
        <p:nvPicPr>
          <p:cNvPr id="1030" name="Picture 6" descr="C:\Users\Owner\AppData\Local\Microsoft\Windows\Temporary Internet Files\Content.IE5\35WW8DOD\MP9004278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789040"/>
            <a:ext cx="3528392" cy="2520280"/>
          </a:xfrm>
          <a:prstGeom prst="rect">
            <a:avLst/>
          </a:prstGeom>
          <a:noFill/>
        </p:spPr>
      </p:pic>
      <p:sp>
        <p:nvSpPr>
          <p:cNvPr id="15" name="Vývojový diagram: spojka 14"/>
          <p:cNvSpPr/>
          <p:nvPr/>
        </p:nvSpPr>
        <p:spPr>
          <a:xfrm flipV="1">
            <a:off x="251520" y="206084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Vývojový diagram: spojka 15"/>
          <p:cNvSpPr/>
          <p:nvPr/>
        </p:nvSpPr>
        <p:spPr>
          <a:xfrm flipV="1">
            <a:off x="251520" y="278092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 flipV="1">
            <a:off x="251520" y="335699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Vývojový diagram: spojka 17"/>
          <p:cNvSpPr/>
          <p:nvPr/>
        </p:nvSpPr>
        <p:spPr>
          <a:xfrm flipV="1">
            <a:off x="251520" y="407707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Vývojový diagram: spojka 18"/>
          <p:cNvSpPr/>
          <p:nvPr/>
        </p:nvSpPr>
        <p:spPr>
          <a:xfrm flipV="1">
            <a:off x="251520" y="465313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0" name="Vývojový diagram: spojka 19"/>
          <p:cNvSpPr/>
          <p:nvPr/>
        </p:nvSpPr>
        <p:spPr>
          <a:xfrm flipV="1">
            <a:off x="251520" y="544522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404664"/>
            <a:ext cx="5612434" cy="769441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cs-CZ" sz="4400" i="1" dirty="0" smtClean="0">
                <a:ln w="50800"/>
                <a:solidFill>
                  <a:srgbClr val="C00000"/>
                </a:solidFill>
              </a:rPr>
              <a:t> </a:t>
            </a:r>
            <a:r>
              <a:rPr lang="cs-CZ" sz="4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BATOLE </a:t>
            </a:r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(od 1- 3 let)</a:t>
            </a:r>
            <a:endParaRPr lang="cs-CZ" sz="36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2564904"/>
            <a:ext cx="5688632" cy="584775"/>
          </a:xfrm>
          <a:prstGeom prst="rect">
            <a:avLst/>
          </a:prstGeom>
          <a:solidFill>
            <a:srgbClr val="FFFF66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Zvládá hygienické návyky</a:t>
            </a:r>
          </a:p>
        </p:txBody>
      </p:sp>
      <p:pic>
        <p:nvPicPr>
          <p:cNvPr id="1031" name="Picture 7" descr="C:\Users\Owner\AppData\Local\Microsoft\Windows\Temporary Internet Files\Content.IE5\GNM6X0CH\MP90020202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980728"/>
            <a:ext cx="2952328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04664"/>
            <a:ext cx="86004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PŘEDŠKOLNÍ VĚK </a:t>
            </a:r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(od 3-6 let)</a:t>
            </a:r>
          </a:p>
        </p:txBody>
      </p:sp>
      <p:pic>
        <p:nvPicPr>
          <p:cNvPr id="2" name="Picture 4" descr="C:\Users\Owner\AppData\Local\Microsoft\Windows\Temporary Internet Files\Content.IE5\JD3EBNUY\MP900448643[1].jpg"/>
          <p:cNvPicPr>
            <a:picLocks noChangeAspect="1" noChangeArrowheads="1"/>
          </p:cNvPicPr>
          <p:nvPr/>
        </p:nvPicPr>
        <p:blipFill>
          <a:blip r:embed="rId3" cstate="print"/>
          <a:srcRect t="17521"/>
          <a:stretch>
            <a:fillRect/>
          </a:stretch>
        </p:blipFill>
        <p:spPr bwMode="auto">
          <a:xfrm>
            <a:off x="4355976" y="1772816"/>
            <a:ext cx="4176464" cy="2880321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83568" y="3356992"/>
            <a:ext cx="4032448" cy="64633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marL="342900" indent="-342900"/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Tvaruje se tělo 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1560" y="2564904"/>
            <a:ext cx="4104456" cy="646331"/>
          </a:xfrm>
          <a:prstGeom prst="rect">
            <a:avLst/>
          </a:prstGeom>
          <a:solidFill>
            <a:srgbClr val="C9F9FF"/>
          </a:solidFill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Samostatnost</a:t>
            </a:r>
            <a:endParaRPr lang="cs-CZ" sz="3600" i="1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404664"/>
            <a:ext cx="86004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PŘEDŠKOLNÍ VĚK </a:t>
            </a:r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(od 3-6 let)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3568" y="1772816"/>
            <a:ext cx="4032448" cy="646331"/>
          </a:xfrm>
          <a:prstGeom prst="rect">
            <a:avLst/>
          </a:prstGeom>
          <a:solidFill>
            <a:srgbClr val="DBFFC9"/>
          </a:solidFill>
        </p:spPr>
        <p:txBody>
          <a:bodyPr wrap="square">
            <a:spAutoFit/>
          </a:bodyPr>
          <a:lstStyle/>
          <a:p>
            <a:pPr marL="342900" indent="-342900"/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Vzdorovitost </a:t>
            </a:r>
          </a:p>
        </p:txBody>
      </p:sp>
      <p:sp>
        <p:nvSpPr>
          <p:cNvPr id="8" name="Vývojový diagram: spojka 7"/>
          <p:cNvSpPr/>
          <p:nvPr/>
        </p:nvSpPr>
        <p:spPr>
          <a:xfrm flipV="1">
            <a:off x="395536" y="198884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Vývojový diagram: spojka 9"/>
          <p:cNvSpPr/>
          <p:nvPr/>
        </p:nvSpPr>
        <p:spPr>
          <a:xfrm flipV="1">
            <a:off x="395536" y="285293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Vývojový diagram: spojka 10"/>
          <p:cNvSpPr/>
          <p:nvPr/>
        </p:nvSpPr>
        <p:spPr>
          <a:xfrm flipV="1">
            <a:off x="395536" y="357301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" name="Picture 4" descr="C:\Users\Owner\AppData\Local\Microsoft\Windows\Temporary Internet Files\Content.IE5\JD3EBNUY\MP900448643[1].jpg"/>
          <p:cNvPicPr>
            <a:picLocks noChangeAspect="1" noChangeArrowheads="1"/>
          </p:cNvPicPr>
          <p:nvPr/>
        </p:nvPicPr>
        <p:blipFill>
          <a:blip r:embed="rId3" cstate="print"/>
          <a:srcRect t="17521"/>
          <a:stretch>
            <a:fillRect/>
          </a:stretch>
        </p:blipFill>
        <p:spPr bwMode="auto">
          <a:xfrm>
            <a:off x="4355976" y="1772816"/>
            <a:ext cx="4176464" cy="2880321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14" name="Obdélník 13"/>
          <p:cNvSpPr/>
          <p:nvPr/>
        </p:nvSpPr>
        <p:spPr>
          <a:xfrm>
            <a:off x="467544" y="4725144"/>
            <a:ext cx="20562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Rozvíjí se: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576" y="5517232"/>
            <a:ext cx="7596951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Paměť, myšlení, řeč, představa</a:t>
            </a:r>
            <a:endParaRPr lang="cs-CZ" sz="3600" i="1" dirty="0" smtClean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Owner\AppData\Local\Microsoft\Windows\Temporary Internet Files\Content.IE5\V3KW042H\MP9004393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5" y="1916832"/>
            <a:ext cx="3600399" cy="295232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11560" y="188640"/>
            <a:ext cx="93610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MLADŠÍ </a:t>
            </a:r>
          </a:p>
          <a:p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ŠKOLNÍ VĚK </a:t>
            </a:r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(od 6-11let)</a:t>
            </a:r>
            <a:endParaRPr lang="cs-CZ" sz="32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39552" y="4149080"/>
            <a:ext cx="4914935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Hra ve volném čase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2420888"/>
            <a:ext cx="460851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</a:t>
            </a:r>
            <a:r>
              <a:rPr lang="cs-CZ" sz="40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a učení</a:t>
            </a:r>
            <a:endParaRPr lang="cs-CZ" sz="40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3284984"/>
            <a:ext cx="4608512" cy="646331"/>
          </a:xfrm>
          <a:prstGeom prst="rect">
            <a:avLst/>
          </a:prstGeom>
          <a:solidFill>
            <a:srgbClr val="FAFED6"/>
          </a:solidFill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Tělo se zaobluje</a:t>
            </a:r>
          </a:p>
        </p:txBody>
      </p:sp>
      <p:pic>
        <p:nvPicPr>
          <p:cNvPr id="2" name="Picture 6" descr="C:\Users\Owner\AppData\Local\Microsoft\Windows\Temporary Internet Files\Content.IE5\V3KW042H\MP9004393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5" y="1916832"/>
            <a:ext cx="3600399" cy="295232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11560" y="188640"/>
            <a:ext cx="93610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MLADŠÍ </a:t>
            </a:r>
          </a:p>
          <a:p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ŠKOLNÍ VĚK </a:t>
            </a:r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(od 6-11let)</a:t>
            </a:r>
            <a:endParaRPr lang="cs-CZ" sz="32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4941168"/>
            <a:ext cx="8280920" cy="646331"/>
          </a:xfrm>
          <a:prstGeom prst="rect">
            <a:avLst/>
          </a:prstGeom>
          <a:solidFill>
            <a:srgbClr val="FFF5C9"/>
          </a:solidFill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Dokončení vývoje trvalého chrupu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5733256"/>
            <a:ext cx="8208912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vztahy k lidem, spolužákům </a:t>
            </a:r>
            <a:endParaRPr lang="cs-CZ" sz="3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Vývojový diagram: spojka 9"/>
          <p:cNvSpPr/>
          <p:nvPr/>
        </p:nvSpPr>
        <p:spPr>
          <a:xfrm flipV="1">
            <a:off x="251520" y="263691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Vývojový diagram: spojka 10"/>
          <p:cNvSpPr/>
          <p:nvPr/>
        </p:nvSpPr>
        <p:spPr>
          <a:xfrm flipV="1">
            <a:off x="251520" y="350100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 flipV="1">
            <a:off x="251520" y="436510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 flipV="1">
            <a:off x="251520" y="515719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Vývojový diagram: spojka 17"/>
          <p:cNvSpPr/>
          <p:nvPr/>
        </p:nvSpPr>
        <p:spPr>
          <a:xfrm flipV="1">
            <a:off x="251520" y="594928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6731330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STARŠÍ </a:t>
            </a:r>
          </a:p>
          <a:p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ŠKOLNÍ </a:t>
            </a:r>
            <a:r>
              <a:rPr lang="cs-CZ" sz="4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VĚK</a:t>
            </a:r>
            <a:r>
              <a:rPr lang="cs-CZ" sz="28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(od 11- 15 let)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Picture 2" descr="C:\Users\Owner\AppData\Local\Microsoft\Windows\Temporary Internet Files\Content.IE5\V3KW042H\MP9004484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700808"/>
            <a:ext cx="3924944" cy="309634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83568" y="4221088"/>
            <a:ext cx="4392488" cy="584775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Nestálé zájmy, city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3568" y="3429000"/>
            <a:ext cx="4104456" cy="584775"/>
          </a:xfrm>
          <a:prstGeom prst="rect">
            <a:avLst/>
          </a:prstGeom>
          <a:solidFill>
            <a:srgbClr val="FEFCCE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Snadno se unaví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3568" y="2708920"/>
            <a:ext cx="410445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Rychlý růst těla</a:t>
            </a:r>
            <a:endParaRPr lang="cs-CZ" sz="32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2060848"/>
            <a:ext cx="4176464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Vznik part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6731330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STARŠÍ </a:t>
            </a:r>
          </a:p>
          <a:p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ŠKOLNÍ </a:t>
            </a:r>
            <a:r>
              <a:rPr lang="cs-CZ" sz="4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VĚK</a:t>
            </a:r>
            <a:r>
              <a:rPr lang="cs-CZ" sz="28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(od 11- 15 let)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Picture 2" descr="C:\Users\Owner\AppData\Local\Microsoft\Windows\Temporary Internet Files\Content.IE5\V3KW042H\MP9004484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700808"/>
            <a:ext cx="3924944" cy="309634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83568" y="5661248"/>
            <a:ext cx="8064896" cy="584775"/>
          </a:xfrm>
          <a:prstGeom prst="rect">
            <a:avLst/>
          </a:prstGeom>
          <a:solidFill>
            <a:srgbClr val="FFD1D1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Přehnaná kritičnost, citlivost</a:t>
            </a:r>
            <a:endParaRPr lang="cs-CZ" sz="32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4941168"/>
            <a:ext cx="8064896" cy="584775"/>
          </a:xfrm>
          <a:prstGeom prst="rect">
            <a:avLst/>
          </a:prstGeom>
          <a:solidFill>
            <a:srgbClr val="FEEBC6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Napodobuje dospělé </a:t>
            </a:r>
            <a:endParaRPr lang="cs-CZ" sz="32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Vývojový diagram: spojka 12"/>
          <p:cNvSpPr/>
          <p:nvPr/>
        </p:nvSpPr>
        <p:spPr>
          <a:xfrm flipV="1">
            <a:off x="395536" y="227687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 flipV="1">
            <a:off x="395536" y="292494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Vývojový diagram: spojka 15"/>
          <p:cNvSpPr/>
          <p:nvPr/>
        </p:nvSpPr>
        <p:spPr>
          <a:xfrm flipV="1">
            <a:off x="395536" y="364502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 flipV="1">
            <a:off x="395536" y="436510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Vývojový diagram: spojka 17"/>
          <p:cNvSpPr/>
          <p:nvPr/>
        </p:nvSpPr>
        <p:spPr>
          <a:xfrm flipV="1">
            <a:off x="395536" y="515719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Vývojový diagram: spojka 18"/>
          <p:cNvSpPr/>
          <p:nvPr/>
        </p:nvSpPr>
        <p:spPr>
          <a:xfrm flipV="1">
            <a:off x="395536" y="587727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55576" y="1700808"/>
          <a:ext cx="7488832" cy="4750076"/>
        </p:xfrm>
        <a:graphic>
          <a:graphicData uri="http://schemas.openxmlformats.org/drawingml/2006/table">
            <a:tbl>
              <a:tblPr/>
              <a:tblGrid>
                <a:gridCol w="2520280"/>
                <a:gridCol w="2592288"/>
                <a:gridCol w="2376264"/>
              </a:tblGrid>
              <a:tr h="1728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601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002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C:\Users\Owner\AppData\Local\Microsoft\Windows\Temporary Internet Files\Content.IE5\V3KW042H\MP9004484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3588" y="1748812"/>
            <a:ext cx="2412268" cy="1608179"/>
          </a:xfrm>
          <a:prstGeom prst="rect">
            <a:avLst/>
          </a:prstGeom>
          <a:noFill/>
          <a:ln w="38100">
            <a:noFill/>
          </a:ln>
        </p:spPr>
      </p:pic>
      <p:pic>
        <p:nvPicPr>
          <p:cNvPr id="5" name="Picture 4" descr="C:\Users\Owner\AppData\Local\Microsoft\Windows\Temporary Internet Files\Content.IE5\GNM6X0CH\MP9003999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772816"/>
            <a:ext cx="2232248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C:\Users\Owner\AppData\Local\Microsoft\Windows\Temporary Internet Files\Content.IE5\V3KW042H\MP90043931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772816"/>
            <a:ext cx="2304256" cy="160381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</p:pic>
      <p:pic>
        <p:nvPicPr>
          <p:cNvPr id="9" name="Picture 4" descr="C:\Users\Owner\AppData\Local\Microsoft\Windows\Temporary Internet Files\Content.IE5\JD3EBNUY\MP90044864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221088"/>
            <a:ext cx="2471471" cy="1469358"/>
          </a:xfrm>
          <a:prstGeom prst="rect">
            <a:avLst/>
          </a:prstGeom>
          <a:solidFill>
            <a:schemeClr val="bg2">
              <a:lumMod val="50000"/>
            </a:schemeClr>
          </a:solidFill>
          <a:ln w="38100">
            <a:noFill/>
          </a:ln>
        </p:spPr>
      </p:pic>
      <p:pic>
        <p:nvPicPr>
          <p:cNvPr id="15" name="Picture 6" descr="C:\Users\Owner\AppData\Local\Microsoft\Windows\Temporary Internet Files\Content.IE5\35WW8DOD\MP90042782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4221088"/>
            <a:ext cx="2376264" cy="1440160"/>
          </a:xfrm>
          <a:prstGeom prst="rect">
            <a:avLst/>
          </a:prstGeom>
          <a:noFill/>
        </p:spPr>
      </p:pic>
      <p:pic>
        <p:nvPicPr>
          <p:cNvPr id="16" name="Picture 7" descr="C:\Users\Owner\AppData\Local\Microsoft\Windows\Temporary Internet Files\Content.IE5\V3KW042H\MP90040216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4221088"/>
            <a:ext cx="2232248" cy="148816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67544" y="332656"/>
            <a:ext cx="8167621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i="1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Napiš </a:t>
            </a:r>
            <a:r>
              <a:rPr lang="cs-CZ" sz="40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 jakou vývojovou etapu</a:t>
            </a:r>
          </a:p>
          <a:p>
            <a:r>
              <a:rPr lang="cs-CZ" sz="40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dítěte jde?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ývojový diagram: spojka 8"/>
          <p:cNvSpPr/>
          <p:nvPr/>
        </p:nvSpPr>
        <p:spPr>
          <a:xfrm flipV="1">
            <a:off x="683568" y="2638653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2566645"/>
            <a:ext cx="8244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NOVOROZENEC:</a:t>
            </a:r>
          </a:p>
          <a:p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\Content.IE5\GS2PI68L\MP900448534[1].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3142709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TÁTA A DÍTĚ:</a:t>
            </a:r>
          </a:p>
          <a:p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http://www.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svetrozvoje.cz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/osobni-rozvoj-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dusevno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mezilidske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-vztahy/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tata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-u-porodu-a186-600x600.jpg?default=no-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photo.jpg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3718773"/>
            <a:ext cx="86774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KOJENEC: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\Content.IE5\GS2PI68L\MP900308947[1].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99592" y="4150821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DÍTKA:</a:t>
            </a:r>
            <a:r>
              <a:rPr lang="cs-CZ" sz="1200" dirty="0" smtClean="0"/>
              <a:t>C:\Users\Owner\AppData\Local\Microsoft\Windows\Temporary Internet </a:t>
            </a:r>
            <a:r>
              <a:rPr lang="cs-CZ" sz="1200" dirty="0" err="1" smtClean="0"/>
              <a:t>Files</a:t>
            </a:r>
            <a:r>
              <a:rPr lang="cs-CZ" sz="1200" dirty="0" smtClean="0"/>
              <a:t>\Content.IE5\GS2PI68L\MP900427822[1].</a:t>
            </a:r>
            <a:r>
              <a:rPr lang="cs-CZ" sz="1200" dirty="0" err="1" smtClean="0"/>
              <a:t>jpg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899592" y="5518973"/>
            <a:ext cx="7632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ŽÁCI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\Content.IE5\81HF6LFK\MP900439319[1].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5086925"/>
            <a:ext cx="9505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DĚVČATA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\Content.IE5\GS2PI68L\MP900448484[1].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99592" y="4510861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MATKA S KOJENECKOU LÁHVÍ:</a:t>
            </a:r>
          </a:p>
          <a:p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\Content.IE5\GS2PI68L\</a:t>
            </a:r>
          </a:p>
          <a:p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MP900402163[1].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5951021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STARŠÍ ŠKOLNÍ VĚK:</a:t>
            </a:r>
          </a:p>
          <a:p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</a:t>
            </a:r>
          </a:p>
          <a:p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\GS2PI68L\MP900448468[1].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Vývojový diagram: spojka 14"/>
          <p:cNvSpPr/>
          <p:nvPr/>
        </p:nvSpPr>
        <p:spPr>
          <a:xfrm flipV="1">
            <a:off x="683568" y="3214717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Vývojový diagram: spojka 15"/>
          <p:cNvSpPr/>
          <p:nvPr/>
        </p:nvSpPr>
        <p:spPr>
          <a:xfrm flipV="1">
            <a:off x="683568" y="3790781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 flipV="1">
            <a:off x="683568" y="4222829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Vývojový diagram: spojka 17"/>
          <p:cNvSpPr/>
          <p:nvPr/>
        </p:nvSpPr>
        <p:spPr>
          <a:xfrm flipV="1">
            <a:off x="683568" y="4582869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Vývojový diagram: spojka 18"/>
          <p:cNvSpPr/>
          <p:nvPr/>
        </p:nvSpPr>
        <p:spPr>
          <a:xfrm flipV="1">
            <a:off x="683568" y="5158933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0" name="Vývojový diagram: spojka 19"/>
          <p:cNvSpPr/>
          <p:nvPr/>
        </p:nvSpPr>
        <p:spPr>
          <a:xfrm flipV="1">
            <a:off x="683568" y="5590981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Vývojový diagram: spojka 20"/>
          <p:cNvSpPr/>
          <p:nvPr/>
        </p:nvSpPr>
        <p:spPr>
          <a:xfrm flipV="1">
            <a:off x="683568" y="6023029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3">
      <a:dk1>
        <a:sysClr val="windowText" lastClr="000000"/>
      </a:dk1>
      <a:lt1>
        <a:srgbClr val="C00000"/>
      </a:lt1>
      <a:dk2>
        <a:srgbClr val="4E5B6F"/>
      </a:dk2>
      <a:lt2>
        <a:srgbClr val="D6ECFF"/>
      </a:lt2>
      <a:accent1>
        <a:srgbClr val="7FD13B"/>
      </a:accent1>
      <a:accent2>
        <a:srgbClr val="C5F2FF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1577</TotalTime>
  <Words>502</Words>
  <Application>Microsoft Office PowerPoint</Application>
  <PresentationFormat>Předvádění na obrazovce (4:3)</PresentationFormat>
  <Paragraphs>166</Paragraphs>
  <Slides>18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Učitel</cp:lastModifiedBy>
  <cp:revision>174</cp:revision>
  <dcterms:created xsi:type="dcterms:W3CDTF">2013-04-21T09:07:07Z</dcterms:created>
  <dcterms:modified xsi:type="dcterms:W3CDTF">2014-09-09T08:46:47Z</dcterms:modified>
</cp:coreProperties>
</file>