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3"/>
  </p:notesMasterIdLst>
  <p:sldIdLst>
    <p:sldId id="278" r:id="rId2"/>
    <p:sldId id="340" r:id="rId3"/>
    <p:sldId id="338" r:id="rId4"/>
    <p:sldId id="332" r:id="rId5"/>
    <p:sldId id="333" r:id="rId6"/>
    <p:sldId id="334" r:id="rId7"/>
    <p:sldId id="335" r:id="rId8"/>
    <p:sldId id="331" r:id="rId9"/>
    <p:sldId id="337" r:id="rId10"/>
    <p:sldId id="336" r:id="rId11"/>
    <p:sldId id="32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188528696"/>
              </p:ext>
            </p:extLst>
          </p:nvPr>
        </p:nvGraphicFramePr>
        <p:xfrm>
          <a:off x="468313" y="1844675"/>
          <a:ext cx="8229600" cy="495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VY_32_INOVACE_16_02_krizové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stavy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Rizika ohrožující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Prevence, poradenská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činnost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způsoby varování obyvatel v případě ohrožení a s obecnými zásadami chování v případě krizových situací.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Krizové stavy, varování obyvatelstva, druhy signálů,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požární poplach, chování při krizové situaci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596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krizové stavy.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9 výklad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10 </a:t>
            </a:r>
            <a:r>
              <a:rPr lang="cs-CZ" sz="2400" b="1" dirty="0">
                <a:solidFill>
                  <a:srgbClr val="0070C0"/>
                </a:solidFill>
              </a:rPr>
              <a:t>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5967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případě vážné mimořádné události, kdy narůstá intenzita ohrožení života, zdraví a majetku, je nutné vyhlásit tzv. krizový stav. </a:t>
            </a:r>
            <a:endParaRPr lang="cs-CZ" dirty="0" smtClean="0"/>
          </a:p>
          <a:p>
            <a:r>
              <a:rPr lang="cs-CZ" dirty="0" smtClean="0"/>
              <a:t>1</a:t>
            </a:r>
            <a:r>
              <a:rPr lang="cs-CZ" dirty="0"/>
              <a:t>. Stav nebezpečí</a:t>
            </a:r>
          </a:p>
          <a:p>
            <a:r>
              <a:rPr lang="cs-CZ" dirty="0"/>
              <a:t>2. Nouzový stav</a:t>
            </a:r>
          </a:p>
          <a:p>
            <a:r>
              <a:rPr lang="cs-CZ" dirty="0"/>
              <a:t>3.Stav ohrožení státu</a:t>
            </a:r>
          </a:p>
          <a:p>
            <a:r>
              <a:rPr lang="cs-CZ" dirty="0"/>
              <a:t>4. Válečný stav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Krizové stavy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pc\AppData\Local\Microsoft\Windows\Temporary Internet Files\Content.IE5\3LN1A42O\MC900429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1609725" cy="1831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ODIJPQHP\MC900429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25912"/>
            <a:ext cx="1873250" cy="1393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121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484784"/>
            <a:ext cx="7768373" cy="4536504"/>
          </a:xfrm>
        </p:spPr>
        <p:txBody>
          <a:bodyPr>
            <a:normAutofit/>
          </a:bodyPr>
          <a:lstStyle/>
          <a:p>
            <a:r>
              <a:rPr lang="cs-CZ" dirty="0" smtClean="0"/>
              <a:t>Systém </a:t>
            </a:r>
            <a:r>
              <a:rPr lang="cs-CZ" dirty="0"/>
              <a:t>varování a vyrozumění slouží k okamžitému varování před hrozícím nebezpečím.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tvořen převážně sirénami či místními obecními rozhlasy. Koncová zařízení jsou ovládána na dálku nebo ručně/místně.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Druhy signálů:</a:t>
            </a:r>
            <a:endParaRPr lang="cs-CZ" dirty="0" smtClean="0"/>
          </a:p>
          <a:p>
            <a:r>
              <a:rPr lang="cs-CZ" dirty="0" smtClean="0"/>
              <a:t>1.Všeobecná </a:t>
            </a:r>
            <a:r>
              <a:rPr lang="cs-CZ" dirty="0"/>
              <a:t>výstraha (pro varování obyvatelstva)</a:t>
            </a:r>
          </a:p>
          <a:p>
            <a:r>
              <a:rPr lang="cs-CZ" dirty="0" smtClean="0"/>
              <a:t>2.Požární </a:t>
            </a:r>
            <a:r>
              <a:rPr lang="cs-CZ" dirty="0"/>
              <a:t>poplach </a:t>
            </a:r>
            <a:endParaRPr lang="cs-CZ" dirty="0" smtClean="0"/>
          </a:p>
          <a:p>
            <a:r>
              <a:rPr lang="cs-CZ" dirty="0" smtClean="0"/>
              <a:t>3.Zkouška </a:t>
            </a:r>
            <a:r>
              <a:rPr lang="cs-CZ" dirty="0"/>
              <a:t>sirén </a:t>
            </a:r>
            <a:endParaRPr lang="cs-CZ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Varování obyvatelstva</a:t>
            </a:r>
            <a:br>
              <a:rPr lang="cs-CZ" dirty="0"/>
            </a:b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051720" y="386104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283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1844824"/>
            <a:ext cx="5904656" cy="4314792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1.Všeobecná </a:t>
            </a:r>
            <a:r>
              <a:rPr lang="cs-CZ" b="1" dirty="0"/>
              <a:t>výstraha (pro varování obyvatelstva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dirty="0"/>
              <a:t>Signál se nejvíce "proslavil" za 2. světové války při bombardování, tzv. nálet. </a:t>
            </a:r>
          </a:p>
          <a:p>
            <a:endParaRPr lang="cs-CZ" dirty="0"/>
          </a:p>
          <a:p>
            <a:r>
              <a:rPr lang="cs-CZ" dirty="0"/>
              <a:t>Varovný signál "všeobecná výstraha" je vyhlašován kolísavým tónem sirény po dobu 140 vteřin a zazní třikrát po sobě v cca tříminutových intervalech. Obyvatelstvo je následně informováno např. </a:t>
            </a:r>
            <a:r>
              <a:rPr lang="cs-CZ" dirty="0" smtClean="0"/>
              <a:t>médii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147248" cy="10744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Druhy </a:t>
            </a:r>
            <a:r>
              <a:rPr lang="cs-CZ" dirty="0"/>
              <a:t>signálů:</a:t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C:\Users\pc\AppData\Local\Microsoft\Windows\Temporary Internet Files\Content.IE5\3LN1A42O\MC900056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20688"/>
            <a:ext cx="1821485" cy="18324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7971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Požární poplach (není určen pro varování obyvatelstva)</a:t>
            </a:r>
          </a:p>
          <a:p>
            <a:r>
              <a:rPr lang="cs-CZ" dirty="0"/>
              <a:t>Signál požární poplach pro svolání jednotek požární ochrany k zásahu.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Je vyhlašován přerušovaným tónem sirény a napodobuje hlas trubky troubící tón "HOŘÍ,"HO-ŘÍ" po dobu jedné </a:t>
            </a:r>
            <a:r>
              <a:rPr lang="cs-CZ" b="1" dirty="0" smtClean="0"/>
              <a:t>minuty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Požární poplach </a:t>
            </a:r>
          </a:p>
        </p:txBody>
      </p:sp>
      <p:pic>
        <p:nvPicPr>
          <p:cNvPr id="4098" name="Picture 2" descr="C:\Users\pc\AppData\Local\Microsoft\Windows\Temporary Internet Files\Content.IE5\3LN1A42O\MC900405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733256"/>
            <a:ext cx="875081" cy="8476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8476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u="sng" dirty="0"/>
              <a:t>N</a:t>
            </a:r>
            <a:r>
              <a:rPr lang="cs-CZ" sz="3200" b="1" u="sng" dirty="0" smtClean="0"/>
              <a:t>ení </a:t>
            </a:r>
            <a:r>
              <a:rPr lang="cs-CZ" sz="3200" b="1" u="sng" dirty="0"/>
              <a:t>určen pro varování </a:t>
            </a:r>
            <a:r>
              <a:rPr lang="cs-CZ" sz="3200" b="1" u="sng" dirty="0" smtClean="0"/>
              <a:t>obyvatelstva</a:t>
            </a:r>
            <a:endParaRPr lang="cs-CZ" sz="3200" b="1" u="sng" dirty="0"/>
          </a:p>
          <a:p>
            <a:endParaRPr lang="cs-CZ" sz="3200" b="1" u="sng" dirty="0"/>
          </a:p>
          <a:p>
            <a:r>
              <a:rPr lang="cs-CZ" dirty="0"/>
              <a:t>Ověřování provozuschopnosti systému varování a vyrozumění se provádí každou první středu v měsíci ve 12 hodin v poledne </a:t>
            </a:r>
            <a:r>
              <a:rPr lang="cs-CZ" dirty="0" smtClean="0"/>
              <a:t>(</a:t>
            </a:r>
            <a:r>
              <a:rPr lang="cs-CZ" dirty="0"/>
              <a:t>nepřerušovaný tón sirény po dobu </a:t>
            </a:r>
            <a:r>
              <a:rPr lang="cs-CZ" b="1" dirty="0"/>
              <a:t>140 vteřin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 mluvících sirén také slovy „TOTO JE ZKOUŠKA SIRÉN".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Zkouška sirén </a:t>
            </a:r>
          </a:p>
        </p:txBody>
      </p:sp>
      <p:pic>
        <p:nvPicPr>
          <p:cNvPr id="5122" name="Picture 2" descr="C:\Users\pc\AppData\Local\Microsoft\Windows\Temporary Internet Files\Content.IE5\ODIJPQHP\MC900310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52736"/>
            <a:ext cx="1378915" cy="18159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3941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916832"/>
            <a:ext cx="5256583" cy="4209331"/>
          </a:xfrm>
        </p:spPr>
        <p:txBody>
          <a:bodyPr>
            <a:normAutofit fontScale="55000" lnSpcReduction="20000"/>
          </a:bodyPr>
          <a:lstStyle/>
          <a:p>
            <a:r>
              <a:rPr lang="cs-CZ" sz="4700" dirty="0" smtClean="0"/>
              <a:t>V </a:t>
            </a:r>
            <a:r>
              <a:rPr lang="cs-CZ" sz="4700" dirty="0"/>
              <a:t>případě, že obdržím </a:t>
            </a:r>
            <a:r>
              <a:rPr lang="cs-CZ" sz="4700" dirty="0" smtClean="0"/>
              <a:t>varování :</a:t>
            </a:r>
          </a:p>
          <a:p>
            <a:endParaRPr lang="cs-CZ" sz="4700" dirty="0" smtClean="0"/>
          </a:p>
          <a:p>
            <a:r>
              <a:rPr lang="cs-CZ" sz="4100" dirty="0" smtClean="0"/>
              <a:t>zajistím </a:t>
            </a:r>
            <a:r>
              <a:rPr lang="cs-CZ" sz="4100" dirty="0"/>
              <a:t>si </a:t>
            </a:r>
            <a:r>
              <a:rPr lang="cs-CZ" sz="4100" dirty="0" smtClean="0"/>
              <a:t>bezpečný úkryt</a:t>
            </a:r>
            <a:endParaRPr lang="cs-CZ" sz="4100" dirty="0"/>
          </a:p>
          <a:p>
            <a:r>
              <a:rPr lang="cs-CZ" sz="4100" dirty="0"/>
              <a:t>Zachovám klid, zjistím si informace o povaze nebezpečí a zachovám se podle obdržených </a:t>
            </a:r>
            <a:r>
              <a:rPr lang="cs-CZ" sz="4100" dirty="0" smtClean="0"/>
              <a:t>pokynů</a:t>
            </a:r>
          </a:p>
          <a:p>
            <a:r>
              <a:rPr lang="cs-CZ" sz="4100" dirty="0" smtClean="0"/>
              <a:t> Nerozšiřuji </a:t>
            </a:r>
            <a:r>
              <a:rPr lang="cs-CZ" sz="4100" dirty="0"/>
              <a:t>poplašné a neověřené zprávy.</a:t>
            </a:r>
          </a:p>
          <a:p>
            <a:r>
              <a:rPr lang="cs-CZ" sz="4100" dirty="0"/>
              <a:t>Zbytečně netelefonuji. Telefonní síť je v situacích ohrožení přetížena</a:t>
            </a:r>
            <a:r>
              <a:rPr lang="cs-CZ" sz="4100" dirty="0" smtClean="0"/>
              <a:t>.</a:t>
            </a:r>
            <a:endParaRPr lang="cs-CZ" sz="41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Obecné zásady chování při krizové situaci</a:t>
            </a:r>
          </a:p>
        </p:txBody>
      </p:sp>
      <p:pic>
        <p:nvPicPr>
          <p:cNvPr id="1027" name="Picture 3" descr="C:\Users\pc\AppData\Local\Microsoft\Windows\Temporary Internet Files\Content.IE5\WW4W64AX\MP9004387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526" y="3573016"/>
            <a:ext cx="2241574" cy="271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ravoúhlá spojnice 4"/>
          <p:cNvCxnSpPr/>
          <p:nvPr/>
        </p:nvCxnSpPr>
        <p:spPr>
          <a:xfrm>
            <a:off x="5652120" y="4797152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20809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627393" y="1058551"/>
            <a:ext cx="5516693" cy="5688632"/>
          </a:xfrm>
        </p:spPr>
        <p:txBody>
          <a:bodyPr>
            <a:normAutofit fontScale="70000" lnSpcReduction="20000"/>
          </a:bodyPr>
          <a:lstStyle/>
          <a:p>
            <a:r>
              <a:rPr lang="cs-CZ" sz="3900" dirty="0"/>
              <a:t>si zajistím prostředky individuální ochrany pro sebe a své blízké.</a:t>
            </a:r>
          </a:p>
          <a:p>
            <a:r>
              <a:rPr lang="cs-CZ" sz="3900" dirty="0"/>
              <a:t> se podrobím nařízené evakuaci.</a:t>
            </a:r>
          </a:p>
          <a:p>
            <a:r>
              <a:rPr lang="cs-CZ" sz="3900" dirty="0"/>
              <a:t>V zájmu ochrany svého zdraví a majetku budu spolupracovat se zasahujícími složkami, s místními krizovými orgány</a:t>
            </a:r>
          </a:p>
          <a:p>
            <a:r>
              <a:rPr lang="cs-CZ" sz="3900" dirty="0"/>
              <a:t>V případě výzvy poskytnu osobní nebo věcnou pomoc.</a:t>
            </a:r>
          </a:p>
          <a:p>
            <a:r>
              <a:rPr lang="cs-CZ" sz="3900" dirty="0"/>
              <a:t> vždy pomohu starším nemohoucím osobám, osobám se sníženou pohyblivostí či  dětem.</a:t>
            </a:r>
          </a:p>
          <a:p>
            <a:endParaRPr lang="cs-CZ" dirty="0"/>
          </a:p>
        </p:txBody>
      </p:sp>
      <p:pic>
        <p:nvPicPr>
          <p:cNvPr id="6146" name="Picture 2" descr="C:\Users\pc\AppData\Local\Microsoft\Windows\Temporary Internet Files\Content.IE5\WW4W64AX\MP9004007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3303891" cy="2201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3LN1A42O\MP900407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2821320" cy="2599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0558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u="sng" dirty="0" smtClean="0"/>
              <a:t>Kolik minut houká siréna pokud houká 140 vteřin?</a:t>
            </a:r>
          </a:p>
          <a:p>
            <a:r>
              <a:rPr lang="cs-CZ" sz="2800" dirty="0" smtClean="0"/>
              <a:t>2min.20vteřin</a:t>
            </a:r>
          </a:p>
          <a:p>
            <a:endParaRPr lang="cs-CZ" sz="2800" dirty="0" smtClean="0"/>
          </a:p>
          <a:p>
            <a:r>
              <a:rPr lang="cs-CZ" sz="2800" b="1" u="sng" dirty="0"/>
              <a:t>Vyjmenuj </a:t>
            </a:r>
            <a:r>
              <a:rPr lang="cs-CZ" sz="2800" b="1" u="sng" dirty="0" smtClean="0"/>
              <a:t>druhy </a:t>
            </a:r>
            <a:r>
              <a:rPr lang="cs-CZ" sz="2800" b="1" u="sng" dirty="0"/>
              <a:t>signálů:</a:t>
            </a:r>
          </a:p>
          <a:p>
            <a:r>
              <a:rPr lang="cs-CZ" sz="2800" dirty="0"/>
              <a:t>1.Všeobecná výstraha (pro varování obyvatelstva)</a:t>
            </a:r>
          </a:p>
          <a:p>
            <a:r>
              <a:rPr lang="cs-CZ" sz="2800" dirty="0"/>
              <a:t>2.Požární poplach </a:t>
            </a:r>
          </a:p>
          <a:p>
            <a:r>
              <a:rPr lang="cs-CZ" sz="2800" dirty="0"/>
              <a:t>3.Zkouška sirén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399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380808" cy="464137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lang="cs-CZ" sz="2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74320" marR="0" lvl="0" indent="-27432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v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klipart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592</TotalTime>
  <Words>523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Snímek 2</vt:lpstr>
      <vt:lpstr>Krizové stavy </vt:lpstr>
      <vt:lpstr>Varování obyvatelstva </vt:lpstr>
      <vt:lpstr>Druhy signálů: </vt:lpstr>
      <vt:lpstr>Požární poplach </vt:lpstr>
      <vt:lpstr>Zkouška sirén </vt:lpstr>
      <vt:lpstr>Obecné zásady chování při krizové situaci</vt:lpstr>
      <vt:lpstr>Snímek 9</vt:lpstr>
      <vt:lpstr>ODPOVĚZ NA OTÁZKY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81</cp:revision>
  <dcterms:created xsi:type="dcterms:W3CDTF">2013-10-28T22:11:30Z</dcterms:created>
  <dcterms:modified xsi:type="dcterms:W3CDTF">2014-09-09T09:39:11Z</dcterms:modified>
</cp:coreProperties>
</file>