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</p:sldMasterIdLst>
  <p:notesMasterIdLst>
    <p:notesMasterId r:id="rId10"/>
  </p:notesMasterIdLst>
  <p:sldIdLst>
    <p:sldId id="278" r:id="rId2"/>
    <p:sldId id="339" r:id="rId3"/>
    <p:sldId id="333" r:id="rId4"/>
    <p:sldId id="334" r:id="rId5"/>
    <p:sldId id="336" r:id="rId6"/>
    <p:sldId id="335" r:id="rId7"/>
    <p:sldId id="337" r:id="rId8"/>
    <p:sldId id="32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374" autoAdjust="0"/>
  </p:normalViewPr>
  <p:slideViewPr>
    <p:cSldViewPr>
      <p:cViewPr varScale="1">
        <p:scale>
          <a:sx n="70" d="100"/>
          <a:sy n="70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8F076D-FA45-4C31-81F3-F22EC07EF2D1}" type="datetimeFigureOut">
              <a:rPr lang="cs-CZ" smtClean="0"/>
              <a:pPr/>
              <a:t>29.4.2014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B561D2-2B2F-4177-8155-D118393287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2065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29.4.2014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29.4.2014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29.4.2014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29.4.2014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29.4.2014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29.4.2014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29.4.2014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29.4.2014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29.4.2014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29.4.2014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8A272C-162B-4327-8B64-21691A61E0D1}" type="datetimeFigureOut">
              <a:rPr lang="cs-CZ" smtClean="0"/>
              <a:pPr/>
              <a:t>29.4.2014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718A272C-162B-4327-8B64-21691A61E0D1}" type="datetimeFigureOut">
              <a:rPr lang="cs-CZ" smtClean="0"/>
              <a:pPr/>
              <a:t>29.4.2014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338B1E-EB2B-4073-900D-9D15DD3A76C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3/31/Hasici_2.jpg/170px-Hasici_2.jpg" TargetMode="External"/><Relationship Id="rId7" Type="http://schemas.openxmlformats.org/officeDocument/2006/relationships/image" Target="../media/image2.jpeg"/><Relationship Id="rId2" Type="http://schemas.openxmlformats.org/officeDocument/2006/relationships/hyperlink" Target="http://upload.wikimedia.org/wikipedia/commons/thumb/b/bd/ZZS_ZK,_krajsk%C3%A9_opera%C4%8Dn%C3%AD_st%C5%99edisko_(01).jpg/220px-ZZS_ZK,_krajsk%C3%A9_opera%C4%8Dn%C3%AD_st%C5%99edisko_(01)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2/2c/Police_czech_prague_2006.jpg/220px-" TargetMode="External"/><Relationship Id="rId5" Type="http://schemas.openxmlformats.org/officeDocument/2006/relationships/hyperlink" Target="http://upload.wikimedia.org/wikipedia/commons/thumb/7/78/Hasi%C5%A1%C4%8Dsk%C3%25" TargetMode="External"/><Relationship Id="rId4" Type="http://schemas.openxmlformats.org/officeDocument/2006/relationships/hyperlink" Target="http://upload.wikimedia.org/wikipedia/commons/thumb/a/aa/K01_duben_2008.jpg/220px-K01_duben_2008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7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124736481"/>
              </p:ext>
            </p:extLst>
          </p:nvPr>
        </p:nvGraphicFramePr>
        <p:xfrm>
          <a:off x="468313" y="1844675"/>
          <a:ext cx="8229600" cy="5074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VY_32_INOVACE_18_02_mimořádné situace 2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Člověk a zdraví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Předmět: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Výchova ke zdraví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Tematický</a:t>
                      </a:r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 okruh: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Rizika ohrožující zdraví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kern="120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Zásady</a:t>
                      </a:r>
                      <a:r>
                        <a:rPr lang="cs-CZ" sz="1400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 jednání v situaci osobního ohrožení za mimořádných situací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Bc. Daniela Pavlíková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Duben 2013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Prezentace je určena žákům středních škol praktických. Jak se chovat při mimořádných událostech? Co je to IZS a jeho složky. Je doplněna o praktické cvičení.</a:t>
                      </a:r>
                    </a:p>
                    <a:p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Pomůcky: interaktivní tabule, </a:t>
                      </a:r>
                      <a:r>
                        <a:rPr lang="cs-CZ" sz="1000" dirty="0" err="1" smtClean="0">
                          <a:solidFill>
                            <a:srgbClr val="0070C0"/>
                          </a:solidFill>
                        </a:rPr>
                        <a:t>dataprojektor</a:t>
                      </a:r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,</a:t>
                      </a:r>
                      <a:r>
                        <a:rPr lang="cs-CZ" sz="1000" baseline="0" dirty="0" smtClean="0">
                          <a:solidFill>
                            <a:srgbClr val="0070C0"/>
                          </a:solidFill>
                        </a:rPr>
                        <a:t> učebnice.</a:t>
                      </a:r>
                      <a:endParaRPr lang="cs-CZ" sz="1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Mimořádná</a:t>
                      </a:r>
                      <a:r>
                        <a:rPr lang="cs-CZ" sz="1000" baseline="0" dirty="0" smtClean="0">
                          <a:solidFill>
                            <a:srgbClr val="0070C0"/>
                          </a:solidFill>
                        </a:rPr>
                        <a:t> událost, tísňové linky, IZS</a:t>
                      </a:r>
                      <a:endParaRPr lang="cs-CZ" sz="10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45962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/>
          <p:cNvSpPr txBox="1">
            <a:spLocks/>
          </p:cNvSpPr>
          <p:nvPr/>
        </p:nvSpPr>
        <p:spPr>
          <a:xfrm>
            <a:off x="357188" y="1785938"/>
            <a:ext cx="8229600" cy="2857500"/>
          </a:xfrm>
          <a:prstGeom prst="rect">
            <a:avLst/>
          </a:prstGeom>
        </p:spPr>
        <p:txBody>
          <a:bodyPr/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METODICKÝ POPIS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charset="0"/>
              <a:buNone/>
              <a:tabLst/>
              <a:defRPr/>
            </a:pPr>
            <a:endParaRPr kumimoji="0" lang="cs-CZ" sz="24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cs-CZ" sz="2400" b="1" dirty="0">
                <a:solidFill>
                  <a:srgbClr val="0070C0"/>
                </a:solidFill>
              </a:rPr>
              <a:t>Prezentace je určena k výkladu a k procvičení látky na </a:t>
            </a:r>
            <a:r>
              <a:rPr lang="cs-CZ" sz="2400" b="1" dirty="0" smtClean="0">
                <a:solidFill>
                  <a:srgbClr val="0070C0"/>
                </a:solidFill>
              </a:rPr>
              <a:t>téma mimořádné situace.</a:t>
            </a:r>
            <a:endParaRPr lang="cs-CZ" sz="2400" b="1" dirty="0">
              <a:solidFill>
                <a:srgbClr val="0070C0"/>
              </a:solidFill>
            </a:endParaRPr>
          </a:p>
          <a:p>
            <a:r>
              <a:rPr lang="cs-CZ" sz="2400" b="1" dirty="0">
                <a:solidFill>
                  <a:srgbClr val="0070C0"/>
                </a:solidFill>
              </a:rPr>
              <a:t>Snímky 3 – </a:t>
            </a:r>
            <a:r>
              <a:rPr lang="cs-CZ" sz="2400" b="1" dirty="0" smtClean="0">
                <a:solidFill>
                  <a:srgbClr val="0070C0"/>
                </a:solidFill>
              </a:rPr>
              <a:t>6 výklad</a:t>
            </a:r>
            <a:endParaRPr lang="cs-CZ" sz="2400" b="1" dirty="0">
              <a:solidFill>
                <a:srgbClr val="0070C0"/>
              </a:solidFill>
            </a:endParaRPr>
          </a:p>
          <a:p>
            <a:r>
              <a:rPr lang="cs-CZ" sz="2400" b="1" dirty="0">
                <a:solidFill>
                  <a:srgbClr val="0070C0"/>
                </a:solidFill>
              </a:rPr>
              <a:t>Snímek </a:t>
            </a:r>
            <a:r>
              <a:rPr lang="cs-CZ" sz="2400" b="1" dirty="0" smtClean="0">
                <a:solidFill>
                  <a:srgbClr val="0070C0"/>
                </a:solidFill>
              </a:rPr>
              <a:t>7 </a:t>
            </a:r>
            <a:r>
              <a:rPr lang="cs-CZ" sz="2400" b="1" dirty="0">
                <a:solidFill>
                  <a:srgbClr val="0070C0"/>
                </a:solidFill>
              </a:rPr>
              <a:t>úkol pro žáky.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123468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563889" y="2746855"/>
            <a:ext cx="3168352" cy="3638622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Věnuji pozornost systémům varování obyvatelstva (sirény, média, SMS </a:t>
            </a:r>
            <a:r>
              <a:rPr lang="cs-CZ" dirty="0" smtClean="0"/>
              <a:t>složky </a:t>
            </a:r>
            <a:r>
              <a:rPr lang="cs-CZ" dirty="0"/>
              <a:t>IZS apod.),</a:t>
            </a:r>
          </a:p>
          <a:p>
            <a:r>
              <a:rPr lang="cs-CZ" dirty="0"/>
              <a:t>pokud jsem svědkem mimořádné události, kontaktuji příslušnou složku IZS a mimořádnou událost co nejrychleji </a:t>
            </a:r>
            <a:r>
              <a:rPr lang="cs-CZ" dirty="0" smtClean="0"/>
              <a:t>nahlásím</a:t>
            </a:r>
            <a:endParaRPr lang="cs-CZ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/>
              <a:t>Lze naše chování při mimořádných událostech nějak zobecnit?</a:t>
            </a:r>
            <a:br>
              <a:rPr lang="cs-CZ" dirty="0"/>
            </a:b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708920"/>
            <a:ext cx="2736304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356992"/>
            <a:ext cx="1619250" cy="216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19810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305923" y="3140968"/>
            <a:ext cx="7740650" cy="3201988"/>
          </a:xfrm>
        </p:spPr>
        <p:txBody>
          <a:bodyPr/>
          <a:lstStyle/>
          <a:p>
            <a:r>
              <a:rPr lang="cs-CZ" dirty="0"/>
              <a:t>zachovám klid, nešířím paniku,</a:t>
            </a:r>
          </a:p>
          <a:p>
            <a:r>
              <a:rPr lang="cs-CZ" dirty="0"/>
              <a:t>vždy se snažím pomoci slabším, nemohoucím a dětem,</a:t>
            </a:r>
          </a:p>
          <a:p>
            <a:r>
              <a:rPr lang="cs-CZ" dirty="0"/>
              <a:t>spolupracuji se zasahujícími složkami,</a:t>
            </a:r>
          </a:p>
          <a:p>
            <a:r>
              <a:rPr lang="cs-CZ" dirty="0"/>
              <a:t>chovám se tak, abych co nejvíce ochránil život, zdraví a majetek svůj a svých blízkých.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91951" y="620688"/>
            <a:ext cx="2875994" cy="1787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639958"/>
            <a:ext cx="2952328" cy="1768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9013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484784"/>
            <a:ext cx="8208912" cy="4824536"/>
          </a:xfrm>
        </p:spPr>
        <p:txBody>
          <a:bodyPr>
            <a:noAutofit/>
          </a:bodyPr>
          <a:lstStyle/>
          <a:p>
            <a:r>
              <a:rPr lang="cs-CZ" sz="3200" dirty="0" smtClean="0"/>
              <a:t>jednotné </a:t>
            </a:r>
            <a:r>
              <a:rPr lang="cs-CZ" sz="3200" dirty="0"/>
              <a:t>evropské číslo tísňového volání: </a:t>
            </a:r>
            <a:r>
              <a:rPr lang="cs-CZ" sz="3200" dirty="0">
                <a:solidFill>
                  <a:srgbClr val="FF0000"/>
                </a:solidFill>
              </a:rPr>
              <a:t>112</a:t>
            </a:r>
          </a:p>
          <a:p>
            <a:r>
              <a:rPr lang="cs-CZ" sz="3200" dirty="0"/>
              <a:t>národní tísňová linka Hasičského záchranného sboru České republiky: </a:t>
            </a:r>
            <a:r>
              <a:rPr lang="cs-CZ" sz="3200" dirty="0">
                <a:solidFill>
                  <a:srgbClr val="FF0000"/>
                </a:solidFill>
              </a:rPr>
              <a:t>150</a:t>
            </a:r>
          </a:p>
          <a:p>
            <a:r>
              <a:rPr lang="cs-CZ" sz="3200" dirty="0"/>
              <a:t>národní tísňová linka zdravotnické záchranné služby</a:t>
            </a:r>
            <a:r>
              <a:rPr lang="cs-CZ" sz="3200" dirty="0">
                <a:solidFill>
                  <a:srgbClr val="FF0000"/>
                </a:solidFill>
              </a:rPr>
              <a:t>: 155</a:t>
            </a:r>
          </a:p>
          <a:p>
            <a:r>
              <a:rPr lang="cs-CZ" sz="3200" dirty="0"/>
              <a:t>národní tísňová linka městské policie: </a:t>
            </a:r>
            <a:r>
              <a:rPr lang="cs-CZ" sz="3200" dirty="0">
                <a:solidFill>
                  <a:srgbClr val="FF0000"/>
                </a:solidFill>
              </a:rPr>
              <a:t>156</a:t>
            </a:r>
          </a:p>
          <a:p>
            <a:r>
              <a:rPr lang="cs-CZ" sz="3200" dirty="0"/>
              <a:t>národní tísňová linka Policie České republiky: </a:t>
            </a:r>
            <a:r>
              <a:rPr lang="cs-CZ" sz="3200" dirty="0">
                <a:solidFill>
                  <a:srgbClr val="FF0000"/>
                </a:solidFill>
              </a:rPr>
              <a:t>158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Tísňové </a:t>
            </a:r>
            <a:r>
              <a:rPr lang="cs-CZ" dirty="0" smtClean="0"/>
              <a:t>linky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53176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3" y="1916832"/>
            <a:ext cx="7740848" cy="4209331"/>
          </a:xfrm>
        </p:spPr>
        <p:txBody>
          <a:bodyPr>
            <a:normAutofit fontScale="92500" lnSpcReduction="10000"/>
          </a:bodyPr>
          <a:lstStyle/>
          <a:p>
            <a:r>
              <a:rPr lang="cs-CZ" sz="4800" b="1" u="sng" dirty="0" smtClean="0"/>
              <a:t>IZS </a:t>
            </a:r>
            <a:r>
              <a:rPr lang="cs-CZ" sz="4400" dirty="0" smtClean="0"/>
              <a:t> = </a:t>
            </a:r>
          </a:p>
          <a:p>
            <a:r>
              <a:rPr lang="cs-CZ" sz="4400" dirty="0" smtClean="0"/>
              <a:t>integrovaný záchranný systém</a:t>
            </a:r>
          </a:p>
          <a:p>
            <a:r>
              <a:rPr lang="cs-CZ" dirty="0" smtClean="0"/>
              <a:t>nepřetržitá </a:t>
            </a:r>
            <a:r>
              <a:rPr lang="cs-CZ" dirty="0"/>
              <a:t>pohotovost pro příjem ohlášení vzniku mimořádné události, její vyhodnocení a neodkladný </a:t>
            </a:r>
            <a:r>
              <a:rPr lang="cs-CZ" dirty="0" smtClean="0"/>
              <a:t>zásah</a:t>
            </a:r>
            <a:endParaRPr lang="cs-CZ" dirty="0"/>
          </a:p>
          <a:p>
            <a:endParaRPr lang="cs-CZ" dirty="0"/>
          </a:p>
          <a:p>
            <a:r>
              <a:rPr lang="cs-CZ" dirty="0"/>
              <a:t>Hasičský záchranný sbor České republiky</a:t>
            </a:r>
          </a:p>
          <a:p>
            <a:r>
              <a:rPr lang="cs-CZ" dirty="0"/>
              <a:t>jednotky požární ochrany zařazené do plošného pokrytí kraje jednotkami požární ochrany</a:t>
            </a:r>
          </a:p>
          <a:p>
            <a:r>
              <a:rPr lang="cs-CZ" dirty="0"/>
              <a:t>poskytovatelé zdravotnické záchranné služby</a:t>
            </a:r>
          </a:p>
          <a:p>
            <a:r>
              <a:rPr lang="cs-CZ" dirty="0"/>
              <a:t>Policie České republiky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znamená zkratka IZS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5085184"/>
            <a:ext cx="2095500" cy="146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99964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556792"/>
            <a:ext cx="7480341" cy="4680520"/>
          </a:xfrm>
        </p:spPr>
        <p:txBody>
          <a:bodyPr>
            <a:normAutofit fontScale="92500"/>
          </a:bodyPr>
          <a:lstStyle/>
          <a:p>
            <a:r>
              <a:rPr lang="cs-CZ" dirty="0"/>
              <a:t>jednotné evropské číslo tísňového volání: </a:t>
            </a:r>
            <a:r>
              <a:rPr lang="cs-CZ" dirty="0" smtClean="0"/>
              <a:t>--------------------</a:t>
            </a:r>
          </a:p>
          <a:p>
            <a:r>
              <a:rPr lang="cs-CZ" dirty="0" smtClean="0"/>
              <a:t>národní </a:t>
            </a:r>
            <a:r>
              <a:rPr lang="cs-CZ" dirty="0"/>
              <a:t>tísňová linka Hasičského záchranného sboru České republiky: </a:t>
            </a:r>
            <a:r>
              <a:rPr lang="cs-CZ" dirty="0" smtClean="0"/>
              <a:t>------------</a:t>
            </a:r>
            <a:endParaRPr lang="cs-CZ" dirty="0"/>
          </a:p>
          <a:p>
            <a:r>
              <a:rPr lang="cs-CZ" dirty="0"/>
              <a:t>národní tísňová linka zdravotnické záchranné služby: </a:t>
            </a:r>
            <a:r>
              <a:rPr lang="cs-CZ" dirty="0" smtClean="0"/>
              <a:t>--------</a:t>
            </a:r>
            <a:endParaRPr lang="cs-CZ" dirty="0"/>
          </a:p>
          <a:p>
            <a:r>
              <a:rPr lang="cs-CZ" dirty="0"/>
              <a:t>národní tísňová linka městské policie: </a:t>
            </a:r>
            <a:r>
              <a:rPr lang="cs-CZ" dirty="0" smtClean="0"/>
              <a:t>----------</a:t>
            </a:r>
            <a:endParaRPr lang="cs-CZ" dirty="0"/>
          </a:p>
          <a:p>
            <a:r>
              <a:rPr lang="cs-CZ" dirty="0"/>
              <a:t>národní tísňová linka Policie České republiky: </a:t>
            </a:r>
            <a:r>
              <a:rPr lang="cs-CZ" dirty="0" smtClean="0"/>
              <a:t>---------------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Kolik činí součet všech těchto čísel ? 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sz="7200" b="1" dirty="0" smtClean="0">
                <a:solidFill>
                  <a:srgbClr val="FF0000"/>
                </a:solidFill>
              </a:rPr>
              <a:t>731 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79170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772816"/>
            <a:ext cx="7668840" cy="4929411"/>
          </a:xfrm>
        </p:spPr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r>
              <a:rPr lang="cs-CZ" dirty="0">
                <a:hlinkClick r:id="rId2"/>
              </a:rPr>
              <a:t>http://upload.wikimedia.org/wikipedia/commons/thumb/b/bd/ZZS_ZK%2C_krajsk%C3%A9_opera%C4%8Dn%C3%AD_st%C5%99edisko_%2801%29.jpg/220px-ZZS_ZK%2C_krajsk%C3%A9_opera%C4%8Dn%C3%AD_st%C5%99edisko_%</a:t>
            </a:r>
            <a:r>
              <a:rPr lang="cs-CZ" dirty="0" smtClean="0">
                <a:hlinkClick r:id="rId2"/>
              </a:rPr>
              <a:t>2801%29.jpg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</a:t>
            </a:r>
            <a:r>
              <a:rPr lang="cs-CZ" dirty="0">
                <a:hlinkClick r:id="rId3"/>
              </a:rPr>
              <a:t>://</a:t>
            </a:r>
            <a:r>
              <a:rPr lang="cs-CZ" dirty="0" smtClean="0">
                <a:hlinkClick r:id="rId3"/>
              </a:rPr>
              <a:t>upload.wikimedia.org/wikipedia/commons/thumb/3/31/Hasici_2.jpg/170px-Hasici_2.jpg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</a:t>
            </a:r>
            <a:r>
              <a:rPr lang="cs-CZ" dirty="0">
                <a:hlinkClick r:id="rId4"/>
              </a:rPr>
              <a:t>://</a:t>
            </a:r>
            <a:r>
              <a:rPr lang="cs-CZ" dirty="0" smtClean="0">
                <a:hlinkClick r:id="rId4"/>
              </a:rPr>
              <a:t>upload.wikimedia.org/wikipedia/commons/thumb/a/aa/K01_duben_2008.jpg/220px-K01_duben_2008.jpg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upload.wikimedia.org/wikipedia/commons/thumb/7/78/Hasi%C5%A1%C4%8Dsk%C3%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</a:t>
            </a:r>
            <a:r>
              <a:rPr lang="cs-CZ" dirty="0">
                <a:hlinkClick r:id="rId6"/>
              </a:rPr>
              <a:t>://</a:t>
            </a:r>
            <a:r>
              <a:rPr lang="cs-CZ" dirty="0" smtClean="0">
                <a:hlinkClick r:id="rId6"/>
              </a:rPr>
              <a:t>upload.wikimedia.org/wikipedia/commons/thumb/2/2c/Police_czech_prague_2006.jpg/220px-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/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charset="0"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POUŽITÉ ZDROJE 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47664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628194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616</TotalTime>
  <Words>381</Words>
  <Application>Microsoft Office PowerPoint</Application>
  <PresentationFormat>Předvádění na obrazovce (4:3)</PresentationFormat>
  <Paragraphs>74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Vlnění</vt:lpstr>
      <vt:lpstr>Snímek 1</vt:lpstr>
      <vt:lpstr>Snímek 2</vt:lpstr>
      <vt:lpstr> Lze naše chování při mimořádných událostech nějak zobecnit? </vt:lpstr>
      <vt:lpstr>Snímek 4</vt:lpstr>
      <vt:lpstr>Tísňové linky</vt:lpstr>
      <vt:lpstr>Co znamená zkratka IZS</vt:lpstr>
      <vt:lpstr>Doplň: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Učitel</cp:lastModifiedBy>
  <cp:revision>78</cp:revision>
  <dcterms:created xsi:type="dcterms:W3CDTF">2013-10-28T22:11:30Z</dcterms:created>
  <dcterms:modified xsi:type="dcterms:W3CDTF">2014-04-29T09:27:02Z</dcterms:modified>
</cp:coreProperties>
</file>