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0" r:id="rId3"/>
    <p:sldId id="257" r:id="rId4"/>
    <p:sldId id="266" r:id="rId5"/>
    <p:sldId id="258" r:id="rId6"/>
    <p:sldId id="259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3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717" autoAdjust="0"/>
  </p:normalViewPr>
  <p:slideViewPr>
    <p:cSldViewPr>
      <p:cViewPr varScale="1">
        <p:scale>
          <a:sx n="100" d="100"/>
          <a:sy n="100" d="100"/>
        </p:scale>
        <p:origin x="-21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3CC4-91E1-4E1A-977D-4C16A4D31C8B}" type="datetimeFigureOut">
              <a:rPr lang="cs-CZ" smtClean="0"/>
              <a:pPr/>
              <a:t>9.9.2014</a:t>
            </a:fld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841A8D6-249A-45C6-9009-E05A7FD0147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5663CC4-91E1-4E1A-977D-4C16A4D31C8B}" type="datetimeFigureOut">
              <a:rPr lang="cs-CZ" smtClean="0"/>
              <a:pPr/>
              <a:t>9.9.2014</a:t>
            </a:fld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2841A8D6-249A-45C6-9009-E05A7FD0147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3CC4-91E1-4E1A-977D-4C16A4D31C8B}" type="datetimeFigureOut">
              <a:rPr lang="cs-CZ" smtClean="0"/>
              <a:pPr/>
              <a:t>9.9.2014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A8D6-249A-45C6-9009-E05A7FD0147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 advTm="20000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3CC4-91E1-4E1A-977D-4C16A4D31C8B}" type="datetimeFigureOut">
              <a:rPr lang="cs-CZ" smtClean="0"/>
              <a:pPr/>
              <a:t>9.9.2014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A8D6-249A-45C6-9009-E05A7FD0147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A8D6-249A-45C6-9009-E05A7FD0147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3CC4-91E1-4E1A-977D-4C16A4D31C8B}" type="datetimeFigureOut">
              <a:rPr lang="cs-CZ" smtClean="0"/>
              <a:pPr/>
              <a:t>9.9.2014</a:t>
            </a:fld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Click="0" advTm="20000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3CC4-91E1-4E1A-977D-4C16A4D31C8B}" type="datetimeFigureOut">
              <a:rPr lang="cs-CZ" smtClean="0"/>
              <a:pPr/>
              <a:t>9.9.2014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A8D6-249A-45C6-9009-E05A7FD0147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3CC4-91E1-4E1A-977D-4C16A4D31C8B}" type="datetimeFigureOut">
              <a:rPr lang="cs-CZ" smtClean="0"/>
              <a:pPr/>
              <a:t>9.9.2014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A8D6-249A-45C6-9009-E05A7FD0147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35663CC4-91E1-4E1A-977D-4C16A4D31C8B}" type="datetimeFigureOut">
              <a:rPr lang="cs-CZ" smtClean="0"/>
              <a:pPr/>
              <a:t>9.9.2014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2841A8D6-249A-45C6-9009-E05A7FD0147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3CC4-91E1-4E1A-977D-4C16A4D31C8B}" type="datetimeFigureOut">
              <a:rPr lang="cs-CZ" smtClean="0"/>
              <a:pPr/>
              <a:t>9.9.2014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841A8D6-249A-45C6-9009-E05A7FD0147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3CC4-91E1-4E1A-977D-4C16A4D31C8B}" type="datetimeFigureOut">
              <a:rPr lang="cs-CZ" smtClean="0"/>
              <a:pPr/>
              <a:t>9.9.2014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A8D6-249A-45C6-9009-E05A7FD0147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advClick="0" advTm="20000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63CC4-91E1-4E1A-977D-4C16A4D31C8B}" type="datetimeFigureOut">
              <a:rPr lang="cs-CZ" smtClean="0"/>
              <a:pPr/>
              <a:t>9.9.2014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41A8D6-249A-45C6-9009-E05A7FD0147D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advClick="0" advTm="20000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5663CC4-91E1-4E1A-977D-4C16A4D31C8B}" type="datetimeFigureOut">
              <a:rPr lang="cs-CZ" smtClean="0"/>
              <a:pPr/>
              <a:t>9.9.2014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2841A8D6-249A-45C6-9009-E05A7FD0147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Click="0" advTm="20000">
    <p:wipe dir="d"/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4841280"/>
              </p:ext>
            </p:extLst>
          </p:nvPr>
        </p:nvGraphicFramePr>
        <p:xfrm>
          <a:off x="539552" y="1691774"/>
          <a:ext cx="8064896" cy="513290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Člověk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jeho svět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smtClean="0">
                          <a:latin typeface="Times New Roman" pitchFamily="18" charset="0"/>
                          <a:cs typeface="Times New Roman" pitchFamily="18" charset="0"/>
                        </a:rPr>
                        <a:t>VY_12_INOVACE_280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Vlastivěda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Mgr. Gregorová Vladana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Historie Prahy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449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Prezentace nastiňuje v základních bodech historii Prahy, učivo je pojaté jednodušší formou odpovídající věku žáka a jeho potřebám. Žák získává i informace, které jsou mimo rámec učiva a pouze individuálně rozšiřuje  obzor dané látky.</a:t>
                      </a:r>
                      <a:endParaRPr lang="cs-CZ" sz="1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25.10.2012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433798796"/>
      </p:ext>
    </p:extLst>
  </p:cSld>
  <p:clrMapOvr>
    <a:masterClrMapping/>
  </p:clrMapOvr>
  <p:transition advClick="0" advTm="20000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estskadoprava.net/_files/staticpages/Praha/historie/pics/hist_kar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14356"/>
            <a:ext cx="4429156" cy="3714776"/>
          </a:xfrm>
          <a:prstGeom prst="rect">
            <a:avLst/>
          </a:prstGeom>
          <a:noFill/>
        </p:spPr>
      </p:pic>
      <p:pic>
        <p:nvPicPr>
          <p:cNvPr id="3" name="Picture 4" descr="http://pamatky.praha.eu/public/83/bc/41/974509_140342_Praha_Staromestska_radnice_hi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3500438"/>
            <a:ext cx="4429126" cy="3000396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4786314" y="500042"/>
            <a:ext cx="422716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6600" b="1" dirty="0" smtClean="0">
                <a:solidFill>
                  <a:schemeClr val="bg1"/>
                </a:solidFill>
                <a:latin typeface="Monotype Corsiva" pitchFamily="66" charset="0"/>
                <a:cs typeface="Arabic Typesetting" pitchFamily="66" charset="-78"/>
              </a:rPr>
              <a:t>PRAHA HISTORIE</a:t>
            </a:r>
            <a:endParaRPr lang="cs-CZ" sz="6600" b="1" dirty="0">
              <a:solidFill>
                <a:schemeClr val="bg1"/>
              </a:solidFill>
              <a:latin typeface="Monotype Corsiva" pitchFamily="66" charset="0"/>
              <a:cs typeface="Arabic Typesetting" pitchFamily="66" charset="-78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57224" y="500042"/>
            <a:ext cx="7792567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/>
            <a:r>
              <a:rPr lang="cs-CZ" sz="3600" b="1" dirty="0" smtClean="0">
                <a:solidFill>
                  <a:schemeClr val="bg1"/>
                </a:solidFill>
                <a:latin typeface="Monotype Corsiva" pitchFamily="66" charset="0"/>
              </a:rPr>
              <a:t>Pravěk : </a:t>
            </a:r>
            <a:r>
              <a:rPr lang="cs-CZ" sz="54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cs-CZ" sz="3200" dirty="0" smtClean="0">
                <a:latin typeface="Monotype Corsiva" pitchFamily="66" charset="0"/>
              </a:rPr>
              <a:t>- 4tis.př.n.l. první osídlování území</a:t>
            </a:r>
          </a:p>
          <a:p>
            <a:r>
              <a:rPr lang="cs-CZ" sz="3200" dirty="0" smtClean="0">
                <a:latin typeface="Monotype Corsiva" pitchFamily="66" charset="0"/>
              </a:rPr>
              <a:t>                       - zkamenělé zbytky trilobitů  v oblasti    				Barrandova</a:t>
            </a:r>
          </a:p>
          <a:p>
            <a:r>
              <a:rPr lang="cs-CZ" sz="2800" dirty="0">
                <a:latin typeface="Monotype Corsiva" pitchFamily="66" charset="0"/>
              </a:rPr>
              <a:t> </a:t>
            </a:r>
            <a:r>
              <a:rPr lang="cs-CZ" sz="2800" dirty="0" smtClean="0">
                <a:latin typeface="Monotype Corsiva" pitchFamily="66" charset="0"/>
              </a:rPr>
              <a:t>                         </a:t>
            </a:r>
          </a:p>
          <a:p>
            <a:r>
              <a:rPr lang="cs-CZ" sz="3600" b="1" dirty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cs-CZ" sz="3600" b="1" dirty="0" smtClean="0">
                <a:solidFill>
                  <a:schemeClr val="bg1"/>
                </a:solidFill>
                <a:latin typeface="Monotype Corsiva" pitchFamily="66" charset="0"/>
              </a:rPr>
              <a:t>Keltské období: </a:t>
            </a:r>
            <a:r>
              <a:rPr lang="cs-CZ" sz="3200" b="1" dirty="0" smtClean="0">
                <a:latin typeface="Monotype Corsiva" pitchFamily="66" charset="0"/>
              </a:rPr>
              <a:t> - </a:t>
            </a:r>
            <a:r>
              <a:rPr lang="cs-CZ" sz="3200" dirty="0" smtClean="0">
                <a:latin typeface="Monotype Corsiva" pitchFamily="66" charset="0"/>
              </a:rPr>
              <a:t>kmen Bójů, podle nichž Praha dostává první svůj název </a:t>
            </a:r>
            <a:r>
              <a:rPr lang="cs-CZ" sz="3200" u="wavyHeavy" dirty="0" smtClean="0">
                <a:latin typeface="Monotype Corsiva" pitchFamily="66" charset="0"/>
              </a:rPr>
              <a:t>Bohemia </a:t>
            </a:r>
            <a:endParaRPr lang="cs-CZ" sz="2800" u="wavyHeavy" dirty="0" smtClean="0">
              <a:latin typeface="Monotype Corsiva" pitchFamily="66" charset="0"/>
            </a:endParaRPr>
          </a:p>
          <a:p>
            <a:r>
              <a:rPr lang="cs-CZ" sz="2800" dirty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cs-CZ" sz="2800" dirty="0" smtClean="0">
                <a:solidFill>
                  <a:schemeClr val="bg1"/>
                </a:solidFill>
                <a:latin typeface="Monotype Corsiva" pitchFamily="66" charset="0"/>
              </a:rPr>
              <a:t>                               </a:t>
            </a:r>
          </a:p>
          <a:p>
            <a:endParaRPr lang="cs-CZ" sz="28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r>
              <a:rPr lang="cs-CZ" sz="2800" dirty="0" smtClean="0">
                <a:solidFill>
                  <a:schemeClr val="bg1"/>
                </a:solidFill>
                <a:latin typeface="Monotype Corsiva" pitchFamily="66" charset="0"/>
              </a:rPr>
              <a:t>        </a:t>
            </a:r>
            <a:r>
              <a:rPr lang="cs-CZ" sz="2000" i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cs-CZ" sz="2400" i="1" dirty="0" smtClean="0">
                <a:solidFill>
                  <a:schemeClr val="bg1"/>
                </a:solidFill>
                <a:latin typeface="Monotype Corsiva" pitchFamily="66" charset="0"/>
              </a:rPr>
              <a:t>z tohoto období  nalezena socha heroa,</a:t>
            </a:r>
          </a:p>
          <a:p>
            <a:r>
              <a:rPr lang="cs-CZ" sz="2400" i="1" dirty="0" smtClean="0">
                <a:solidFill>
                  <a:schemeClr val="bg1"/>
                </a:solidFill>
                <a:latin typeface="Monotype Corsiva" pitchFamily="66" charset="0"/>
              </a:rPr>
              <a:t> která je považována za nejstarší a nejkrásnější dílo</a:t>
            </a:r>
            <a:r>
              <a:rPr lang="cs-CZ" sz="2800" dirty="0" smtClean="0">
                <a:solidFill>
                  <a:schemeClr val="bg1"/>
                </a:solidFill>
                <a:latin typeface="Monotype Corsiva" pitchFamily="66" charset="0"/>
              </a:rPr>
              <a:t>	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r>
              <a:rPr lang="cs-CZ" dirty="0" smtClean="0">
                <a:solidFill>
                  <a:schemeClr val="bg1"/>
                </a:solidFill>
              </a:rPr>
              <a:t> 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9" name="Veselý obličej 8"/>
          <p:cNvSpPr/>
          <p:nvPr/>
        </p:nvSpPr>
        <p:spPr>
          <a:xfrm>
            <a:off x="1285852" y="4500570"/>
            <a:ext cx="285752" cy="28575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8194" name="Picture 2" descr="http://ces.mkcr.cz/cz/img/9/2/8/p12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72330" y="4286256"/>
            <a:ext cx="1500198" cy="1928850"/>
          </a:xfrm>
          <a:prstGeom prst="rect">
            <a:avLst/>
          </a:prstGeom>
          <a:ln>
            <a:solidFill>
              <a:schemeClr val="accent1"/>
            </a:solidFill>
          </a:ln>
          <a:effectLst>
            <a:softEdge rad="317500"/>
          </a:effectLst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142908" y="142852"/>
            <a:ext cx="9136284" cy="69557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cs-CZ" sz="3600" b="1" dirty="0" smtClean="0">
                <a:solidFill>
                  <a:schemeClr val="bg1"/>
                </a:solidFill>
                <a:latin typeface="Monotype Corsiva" pitchFamily="66" charset="0"/>
              </a:rPr>
              <a:t>Germáni</a:t>
            </a:r>
            <a:r>
              <a:rPr lang="cs-CZ" sz="3200" b="1" dirty="0" smtClean="0">
                <a:solidFill>
                  <a:schemeClr val="bg1"/>
                </a:solidFill>
                <a:latin typeface="Monotype Corsiva" pitchFamily="66" charset="0"/>
              </a:rPr>
              <a:t>:</a:t>
            </a:r>
            <a:r>
              <a:rPr lang="cs-CZ" sz="3600" b="1" dirty="0" smtClean="0">
                <a:latin typeface="Monotype Corsiva" pitchFamily="66" charset="0"/>
              </a:rPr>
              <a:t>- </a:t>
            </a:r>
            <a:r>
              <a:rPr lang="cs-CZ" sz="3200" dirty="0" smtClean="0">
                <a:latin typeface="Monotype Corsiva" pitchFamily="66" charset="0"/>
              </a:rPr>
              <a:t>teprve zde můžeme mluvit o vzniku Prahy</a:t>
            </a:r>
          </a:p>
          <a:p>
            <a:pPr algn="ctr"/>
            <a:r>
              <a:rPr lang="cs-CZ" sz="3200" dirty="0" smtClean="0">
                <a:latin typeface="Monotype Corsiva" pitchFamily="66" charset="0"/>
              </a:rPr>
              <a:t>                        - vytváří se tržiště a obchodní cesty</a:t>
            </a:r>
          </a:p>
          <a:p>
            <a:pPr algn="ctr"/>
            <a:endParaRPr lang="cs-CZ" sz="3200" dirty="0" smtClean="0">
              <a:latin typeface="Monotype Corsiva" pitchFamily="66" charset="0"/>
            </a:endParaRPr>
          </a:p>
          <a:p>
            <a:pPr lvl="1"/>
            <a:r>
              <a:rPr lang="cs-CZ" sz="32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cs-CZ" sz="3600" b="1" dirty="0" smtClean="0">
                <a:solidFill>
                  <a:schemeClr val="bg1"/>
                </a:solidFill>
                <a:latin typeface="Monotype Corsiva" pitchFamily="66" charset="0"/>
              </a:rPr>
              <a:t>Přemyslovci:</a:t>
            </a:r>
            <a:r>
              <a:rPr lang="cs-CZ" sz="3200" b="1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cs-CZ" sz="3200" dirty="0" smtClean="0">
                <a:latin typeface="Monotype Corsiva" pitchFamily="66" charset="0"/>
              </a:rPr>
              <a:t>- potřeba  rostoucího státu vede k postavení  </a:t>
            </a:r>
            <a:r>
              <a:rPr lang="cs-CZ" sz="3200" i="1" u="wavyHeavy" dirty="0" smtClean="0">
                <a:latin typeface="Monotype Corsiva" pitchFamily="66" charset="0"/>
              </a:rPr>
              <a:t>Pražského hradu</a:t>
            </a:r>
          </a:p>
          <a:p>
            <a:pPr lvl="1"/>
            <a:r>
              <a:rPr lang="cs-CZ" sz="3200" i="1" dirty="0" smtClean="0">
                <a:latin typeface="Monotype Corsiva" pitchFamily="66" charset="0"/>
              </a:rPr>
              <a:t>- Přemyslovská říše a Praha se rozrůstaly </a:t>
            </a:r>
          </a:p>
          <a:p>
            <a:pPr algn="ctr"/>
            <a:r>
              <a:rPr lang="cs-CZ" sz="3200" i="1" dirty="0" smtClean="0">
                <a:latin typeface="Monotype Corsiva" pitchFamily="66" charset="0"/>
              </a:rPr>
              <a:t>spolu s křesťanstvím, které zpřístupnili lidu</a:t>
            </a:r>
          </a:p>
          <a:p>
            <a:pPr algn="ctr"/>
            <a:r>
              <a:rPr lang="cs-CZ" sz="3200" i="1" dirty="0" smtClean="0">
                <a:latin typeface="Monotype Corsiva" pitchFamily="66" charset="0"/>
              </a:rPr>
              <a:t>		   sv.Cyril a sv.Metoděj</a:t>
            </a:r>
          </a:p>
          <a:p>
            <a:pPr algn="ctr"/>
            <a:r>
              <a:rPr lang="cs-CZ" sz="3200" i="1" dirty="0" smtClean="0">
                <a:latin typeface="Monotype Corsiva" pitchFamily="66" charset="0"/>
              </a:rPr>
              <a:t>                                   - od roku 1300 ražený stříbrný Pražský groš</a:t>
            </a:r>
          </a:p>
          <a:p>
            <a:endParaRPr lang="cs-CZ" sz="4400" i="1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pPr algn="ctr"/>
            <a:r>
              <a:rPr lang="cs-CZ" sz="2400" i="1" dirty="0" smtClean="0">
                <a:solidFill>
                  <a:schemeClr val="bg1"/>
                </a:solidFill>
                <a:latin typeface="Monotype Corsiva" pitchFamily="66" charset="0"/>
              </a:rPr>
              <a:t>                  v 10.stol.je Praha impozantní velkoměsto, arabský cestovatel Ibrahim ibn Jakob jej popsal jako bohaté „kamenné město</a:t>
            </a:r>
            <a:r>
              <a:rPr lang="cs-CZ" sz="1400" i="1" dirty="0" smtClean="0">
                <a:solidFill>
                  <a:schemeClr val="bg1"/>
                </a:solidFill>
                <a:latin typeface="Monotype Corsiva" pitchFamily="66" charset="0"/>
              </a:rPr>
              <a:t>“</a:t>
            </a:r>
            <a:endParaRPr lang="cs-CZ" sz="1050" i="1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cs-CZ" dirty="0"/>
          </a:p>
        </p:txBody>
      </p:sp>
      <p:pic>
        <p:nvPicPr>
          <p:cNvPr id="3" name="Picture 2" descr="http://media0.mypage.cz/images/media0:4a753f74ce549.jpg/gros_janlucembursky_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714752"/>
            <a:ext cx="2643206" cy="1332177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  <a:softEdge rad="112500"/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</p:pic>
      <p:sp>
        <p:nvSpPr>
          <p:cNvPr id="4" name="Veselý obličej 3"/>
          <p:cNvSpPr/>
          <p:nvPr/>
        </p:nvSpPr>
        <p:spPr>
          <a:xfrm>
            <a:off x="1000100" y="5929330"/>
            <a:ext cx="285752" cy="28575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2" name="Picture 8" descr="http://novytydenik.cz/storage/201103080942_kor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4786322"/>
            <a:ext cx="2571768" cy="1785950"/>
          </a:xfrm>
          <a:prstGeom prst="roundRect">
            <a:avLst/>
          </a:prstGeom>
          <a:solidFill>
            <a:srgbClr val="FFFFFF">
              <a:shade val="85000"/>
            </a:srgbClr>
          </a:solidFill>
          <a:ln>
            <a:noFill/>
          </a:ln>
          <a:effectLst>
            <a:glow rad="1016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12700" stA="38000" endPos="28000" dist="5000" dir="5400000" sy="-100000" algn="bl" rotWithShape="0"/>
          </a:effectLst>
        </p:spPr>
      </p:pic>
      <p:pic>
        <p:nvPicPr>
          <p:cNvPr id="16386" name="Picture 2" descr="http://www.nne.cz/_img/Karel_IV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4429132"/>
            <a:ext cx="2071702" cy="192882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42844" y="142852"/>
            <a:ext cx="8358246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600" b="1" dirty="0" smtClean="0">
                <a:solidFill>
                  <a:schemeClr val="bg1"/>
                </a:solidFill>
                <a:latin typeface="Monotype Corsiva" pitchFamily="66" charset="0"/>
              </a:rPr>
              <a:t>Lucemburkové</a:t>
            </a:r>
            <a:r>
              <a:rPr lang="cs-CZ" sz="3200" dirty="0" smtClean="0">
                <a:solidFill>
                  <a:schemeClr val="bg1"/>
                </a:solidFill>
                <a:latin typeface="Monotype Corsiva" pitchFamily="66" charset="0"/>
              </a:rPr>
              <a:t> :KAREL IV. </a:t>
            </a:r>
          </a:p>
          <a:p>
            <a:pPr algn="just"/>
            <a:r>
              <a:rPr lang="cs-CZ" sz="3600" dirty="0" smtClean="0">
                <a:latin typeface="Monotype Corsiva" pitchFamily="66" charset="0"/>
              </a:rPr>
              <a:t>-</a:t>
            </a:r>
            <a:r>
              <a:rPr lang="cs-CZ" sz="3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  <a:r>
              <a:rPr lang="cs-CZ" sz="3200" dirty="0">
                <a:latin typeface="Monotype Corsiva" pitchFamily="66" charset="0"/>
              </a:rPr>
              <a:t>z</a:t>
            </a:r>
            <a:r>
              <a:rPr lang="cs-CZ" sz="3200" dirty="0" smtClean="0">
                <a:latin typeface="Monotype Corsiva" pitchFamily="66" charset="0"/>
              </a:rPr>
              <a:t>ískal císařskou  korunu a vytvořil z Prahy  poklad  českých památek, byl nazván „otcem vlasti“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3200" dirty="0">
                <a:latin typeface="Monotype Corsiva" pitchFamily="66" charset="0"/>
              </a:rPr>
              <a:t>p</a:t>
            </a:r>
            <a:r>
              <a:rPr lang="cs-CZ" sz="3200" dirty="0" smtClean="0">
                <a:latin typeface="Monotype Corsiva" pitchFamily="66" charset="0"/>
              </a:rPr>
              <a:t>řebudoval  Pražský hrad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3200" dirty="0" smtClean="0">
                <a:latin typeface="Monotype Corsiva" pitchFamily="66" charset="0"/>
              </a:rPr>
              <a:t>se svým otcem založil katedrálu sv.Víta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3200" dirty="0" smtClean="0">
                <a:latin typeface="Monotype Corsiva" pitchFamily="66" charset="0"/>
              </a:rPr>
              <a:t>Karlova universita 1348-nejstarší ve střední Evropě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3200" dirty="0">
                <a:latin typeface="Monotype Corsiva" pitchFamily="66" charset="0"/>
              </a:rPr>
              <a:t>z</a:t>
            </a:r>
            <a:r>
              <a:rPr lang="cs-CZ" sz="3200" dirty="0" smtClean="0">
                <a:latin typeface="Monotype Corsiva" pitchFamily="66" charset="0"/>
              </a:rPr>
              <a:t>áklady Nového města Pražského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cs-CZ" sz="3200" dirty="0" smtClean="0">
                <a:latin typeface="Monotype Corsiva" pitchFamily="66" charset="0"/>
              </a:rPr>
              <a:t>Praha nesrovnatelná s jiným tehdejším městem – </a:t>
            </a:r>
            <a:r>
              <a:rPr lang="cs-CZ" sz="3200" dirty="0" smtClean="0">
                <a:latin typeface="Monotype Corsiva" pitchFamily="66" charset="0"/>
              </a:rPr>
              <a:t>               40 tis. lidí</a:t>
            </a:r>
            <a:endParaRPr lang="cs-CZ" sz="3200" dirty="0" smtClean="0">
              <a:latin typeface="Monotype Corsiva" pitchFamily="66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dirty="0" smtClean="0">
              <a:latin typeface="Monotype Corsiva" pitchFamily="66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cs-CZ" dirty="0" smtClean="0">
              <a:latin typeface="Monotype Corsiva" pitchFamily="66" charset="0"/>
            </a:endParaRPr>
          </a:p>
          <a:p>
            <a:pPr marL="342900" indent="-342900"/>
            <a:endParaRPr lang="cs-CZ" dirty="0">
              <a:latin typeface="Monotype Corsiva" pitchFamily="66" charset="0"/>
            </a:endParaRPr>
          </a:p>
        </p:txBody>
      </p:sp>
      <p:pic>
        <p:nvPicPr>
          <p:cNvPr id="4098" name="Picture 2" descr="http://www.praha.eu/public/8b/fc/63/69322_4_katedrala_sv_vita_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4214818"/>
            <a:ext cx="3429024" cy="2434963"/>
          </a:xfrm>
          <a:prstGeom prst="rect">
            <a:avLst/>
          </a:prstGeom>
          <a:ln>
            <a:noFill/>
          </a:ln>
          <a:effectLst>
            <a:reflection blurRad="6350" stA="50000" endA="300" endPos="90000" dir="5400000" sy="-100000" algn="bl" rotWithShape="0"/>
            <a:softEdge rad="112500"/>
          </a:effectLst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8" name="Picture 6" descr="http://imgserv.ya.com/foros3.ya.com/pub/uploadedimg/u/4/i_1vkkhaunr6gu9_l2tug64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4214818"/>
            <a:ext cx="1643074" cy="2185289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perspectiveContrastingLeftFacing"/>
            <a:lightRig rig="threePt" dir="t"/>
          </a:scene3d>
        </p:spPr>
      </p:pic>
      <p:pic>
        <p:nvPicPr>
          <p:cNvPr id="18436" name="Picture 4" descr="http://www.i60.cz/obrazky/velke/rudolf-ii1_2012071814064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357166"/>
            <a:ext cx="3428992" cy="42862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ContrastingRightFacing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TextovéPole 1"/>
          <p:cNvSpPr txBox="1"/>
          <p:nvPr/>
        </p:nvSpPr>
        <p:spPr>
          <a:xfrm>
            <a:off x="3071802" y="0"/>
            <a:ext cx="6215106" cy="8371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  <a:latin typeface="Monotype Corsiva" pitchFamily="66" charset="0"/>
              </a:rPr>
              <a:t>Habsburkové: </a:t>
            </a:r>
            <a:r>
              <a:rPr lang="cs-CZ" sz="2800" dirty="0" smtClean="0">
                <a:solidFill>
                  <a:schemeClr val="bg1"/>
                </a:solidFill>
                <a:latin typeface="Monotype Corsiva" pitchFamily="66" charset="0"/>
              </a:rPr>
              <a:t>-</a:t>
            </a:r>
            <a:r>
              <a:rPr lang="cs-CZ" sz="3200" dirty="0" smtClean="0">
                <a:solidFill>
                  <a:schemeClr val="bg1"/>
                </a:solidFill>
                <a:latin typeface="Monotype Corsiva" pitchFamily="66" charset="0"/>
              </a:rPr>
              <a:t>RudolfII.Habsburský</a:t>
            </a:r>
            <a:endParaRPr lang="cs-CZ" sz="28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r>
              <a:rPr lang="cs-CZ" sz="2800" dirty="0" smtClean="0">
                <a:latin typeface="Monotype Corsiva" pitchFamily="66" charset="0"/>
              </a:rPr>
              <a:t> - </a:t>
            </a:r>
            <a:r>
              <a:rPr lang="cs-CZ" sz="3200" dirty="0" smtClean="0">
                <a:latin typeface="Monotype Corsiva" pitchFamily="66" charset="0"/>
              </a:rPr>
              <a:t>podporoval umělce, alchymisty,…vznik Zlaté  uličky</a:t>
            </a:r>
          </a:p>
          <a:p>
            <a:r>
              <a:rPr lang="cs-CZ" sz="3200" dirty="0" smtClean="0">
                <a:latin typeface="Monotype Corsiva" pitchFamily="66" charset="0"/>
              </a:rPr>
              <a:t> - nakupoval </a:t>
            </a:r>
            <a:r>
              <a:rPr lang="cs-CZ" sz="3200" dirty="0" smtClean="0">
                <a:latin typeface="Monotype Corsiva" pitchFamily="66" charset="0"/>
              </a:rPr>
              <a:t>všechna umělecká </a:t>
            </a:r>
            <a:r>
              <a:rPr lang="cs-CZ" sz="3200" dirty="0" smtClean="0">
                <a:latin typeface="Monotype Corsiva" pitchFamily="66" charset="0"/>
              </a:rPr>
              <a:t>díla z celé Evropy -  vystavoval</a:t>
            </a:r>
          </a:p>
          <a:p>
            <a:r>
              <a:rPr lang="cs-CZ" sz="3200" dirty="0" smtClean="0">
                <a:latin typeface="Monotype Corsiva" pitchFamily="66" charset="0"/>
              </a:rPr>
              <a:t> na Pražském hradě</a:t>
            </a:r>
          </a:p>
          <a:p>
            <a:pPr>
              <a:buFontTx/>
              <a:buChar char="-"/>
            </a:pPr>
            <a:r>
              <a:rPr lang="cs-CZ" sz="3200" dirty="0" smtClean="0">
                <a:latin typeface="Monotype Corsiva" pitchFamily="66" charset="0"/>
              </a:rPr>
              <a:t>přestavěl Pražský hrad a zahrady kolem   něj</a:t>
            </a:r>
          </a:p>
          <a:p>
            <a:pPr>
              <a:buFontTx/>
              <a:buChar char="-"/>
            </a:pPr>
            <a:r>
              <a:rPr lang="cs-CZ" sz="3200" dirty="0" smtClean="0">
                <a:latin typeface="Monotype Corsiva" pitchFamily="66" charset="0"/>
              </a:rPr>
              <a:t> umělci, kteří byli v jeho  službách : Tycho de Brahe, Jan Kepler, rabín L</a:t>
            </a:r>
            <a:r>
              <a:rPr lang="hu-HU" sz="3200" dirty="0" smtClean="0">
                <a:latin typeface="Monotype Corsiva" pitchFamily="66" charset="0"/>
              </a:rPr>
              <a:t>őw</a:t>
            </a:r>
          </a:p>
          <a:p>
            <a:pPr algn="ctr">
              <a:buFontTx/>
              <a:buChar char="-"/>
            </a:pPr>
            <a:endParaRPr lang="hu-HU" sz="1600" dirty="0" smtClean="0">
              <a:latin typeface="Monotype Corsiva" pitchFamily="66" charset="0"/>
            </a:endParaRPr>
          </a:p>
          <a:p>
            <a:endParaRPr lang="hu-HU" sz="16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hu-HU" sz="1600" dirty="0">
              <a:solidFill>
                <a:schemeClr val="bg1"/>
              </a:solidFill>
              <a:latin typeface="Monotype Corsiva" pitchFamily="66" charset="0"/>
            </a:endParaRPr>
          </a:p>
          <a:p>
            <a:endParaRPr lang="hu-HU" sz="16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hu-HU" sz="1400" dirty="0">
              <a:solidFill>
                <a:schemeClr val="bg1"/>
              </a:solidFill>
              <a:latin typeface="Monotype Corsiva" pitchFamily="66" charset="0"/>
            </a:endParaRPr>
          </a:p>
          <a:p>
            <a:r>
              <a:rPr lang="hu-HU" sz="1600" dirty="0" smtClean="0"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  <a:p>
            <a:endParaRPr lang="hu-HU" sz="1600" dirty="0">
              <a:solidFill>
                <a:schemeClr val="bg1"/>
              </a:solidFill>
              <a:latin typeface="Monotype Corsiva" pitchFamily="66" charset="0"/>
            </a:endParaRPr>
          </a:p>
          <a:p>
            <a:endParaRPr lang="hu-HU" sz="16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hu-HU" sz="1600" dirty="0">
              <a:solidFill>
                <a:schemeClr val="bg1"/>
              </a:solidFill>
              <a:latin typeface="Monotype Corsiva" pitchFamily="66" charset="0"/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endParaRPr lang="cs-CZ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Veselý obličej 2"/>
          <p:cNvSpPr/>
          <p:nvPr/>
        </p:nvSpPr>
        <p:spPr>
          <a:xfrm>
            <a:off x="0" y="5429264"/>
            <a:ext cx="285752" cy="285752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4282" y="5072074"/>
            <a:ext cx="735811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dirty="0" smtClean="0">
                <a:solidFill>
                  <a:schemeClr val="bg1"/>
                </a:solidFill>
                <a:latin typeface="Monotype Corsiva" pitchFamily="66" charset="0"/>
              </a:rPr>
              <a:t>Rudolf II.Habsburský trpěl psychickou poruchou, myslel si, že všichni lidé kolem něj mají v plánu sesadit jej z trůnu, proto natolik věřil alchymistům.</a:t>
            </a:r>
          </a:p>
          <a:p>
            <a:r>
              <a:rPr lang="hu-HU" sz="2000" dirty="0" smtClean="0">
                <a:solidFill>
                  <a:schemeClr val="bg1"/>
                </a:solidFill>
                <a:latin typeface="Monotype Corsiva" pitchFamily="66" charset="0"/>
              </a:rPr>
              <a:t> V té době vládne „rudolfinský manýrismus”- výtvarńé portréty skládané z živočichů a rostlin např. Arcimboldo</a:t>
            </a:r>
            <a:endParaRPr lang="cs-CZ" sz="2000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cs-CZ" dirty="0"/>
          </a:p>
        </p:txBody>
      </p:sp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00035" y="285728"/>
            <a:ext cx="8286808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  <a:latin typeface="Monotype Corsiva" pitchFamily="66" charset="0"/>
              </a:rPr>
              <a:t> Novodobé dějiny: </a:t>
            </a:r>
          </a:p>
          <a:p>
            <a:r>
              <a:rPr lang="cs-CZ" sz="3200" dirty="0" smtClean="0">
                <a:latin typeface="Monotype Corsiva" pitchFamily="66" charset="0"/>
              </a:rPr>
              <a:t>-1.sv.válka přináší pád Habsburků</a:t>
            </a:r>
          </a:p>
          <a:p>
            <a:r>
              <a:rPr lang="cs-CZ" sz="3200" dirty="0" smtClean="0">
                <a:latin typeface="Monotype Corsiva" pitchFamily="66" charset="0"/>
              </a:rPr>
              <a:t>- </a:t>
            </a:r>
            <a:r>
              <a:rPr lang="cs-CZ" sz="3200" dirty="0" smtClean="0">
                <a:latin typeface="Monotype Corsiva" pitchFamily="66" charset="0"/>
              </a:rPr>
              <a:t>28. října </a:t>
            </a:r>
            <a:r>
              <a:rPr lang="cs-CZ" sz="3200" dirty="0" smtClean="0">
                <a:latin typeface="Monotype Corsiva" pitchFamily="66" charset="0"/>
              </a:rPr>
              <a:t>1918 vznik ČSR – Praha hlavním městem  a Pražský hrad se stává prezidentským sídlem T.G.Masaryka</a:t>
            </a:r>
          </a:p>
          <a:p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36" y="2428868"/>
            <a:ext cx="4000528" cy="3714744"/>
          </a:xfrm>
          <a:prstGeom prst="ellipse">
            <a:avLst/>
          </a:prstGeom>
          <a:ln w="63500" cap="rnd">
            <a:solidFill>
              <a:srgbClr val="6666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43306" y="214290"/>
            <a:ext cx="5500694" cy="60939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  <a:latin typeface="Monotype Corsiva" pitchFamily="66" charset="0"/>
              </a:rPr>
              <a:t>Co sis zapamatoval? Pokus se zodpovědět na následující otázky.</a:t>
            </a:r>
          </a:p>
          <a:p>
            <a:pPr>
              <a:buFont typeface="Wingdings" pitchFamily="2" charset="2"/>
              <a:buChar char="v"/>
            </a:pPr>
            <a:r>
              <a:rPr lang="cs-CZ" sz="3200" dirty="0" smtClean="0">
                <a:solidFill>
                  <a:schemeClr val="bg1"/>
                </a:solidFill>
                <a:latin typeface="Monotype Corsiva" pitchFamily="66" charset="0"/>
              </a:rPr>
              <a:t> Které  památky nechal postavit Karel IV.?</a:t>
            </a:r>
          </a:p>
          <a:p>
            <a:pPr>
              <a:buFont typeface="Wingdings" pitchFamily="2" charset="2"/>
              <a:buChar char="v"/>
            </a:pPr>
            <a:r>
              <a:rPr lang="cs-CZ" sz="3200" dirty="0" smtClean="0">
                <a:solidFill>
                  <a:schemeClr val="bg1"/>
                </a:solidFill>
                <a:latin typeface="Monotype Corsiva" pitchFamily="66" charset="0"/>
              </a:rPr>
              <a:t>Jak se nazývá měna, která byla ražena za Přemyslovců?</a:t>
            </a:r>
          </a:p>
          <a:p>
            <a:pPr>
              <a:buFont typeface="Wingdings" pitchFamily="2" charset="2"/>
              <a:buChar char="v"/>
            </a:pPr>
            <a:r>
              <a:rPr lang="cs-CZ" sz="3200" dirty="0" smtClean="0">
                <a:solidFill>
                  <a:schemeClr val="bg1"/>
                </a:solidFill>
                <a:latin typeface="Monotype Corsiva" pitchFamily="66" charset="0"/>
              </a:rPr>
              <a:t>Který panovník podporoval umělce a ve své blízkosti nepostradatelně potřeboval alchymisty?</a:t>
            </a:r>
          </a:p>
          <a:p>
            <a:pPr marL="514350" indent="-514350">
              <a:buFont typeface="Wingdings" pitchFamily="2" charset="2"/>
              <a:buChar char="v"/>
            </a:pPr>
            <a:r>
              <a:rPr lang="cs-CZ" sz="3200" dirty="0" smtClean="0">
                <a:solidFill>
                  <a:schemeClr val="bg1"/>
                </a:solidFill>
                <a:latin typeface="Monotype Corsiva" pitchFamily="66" charset="0"/>
              </a:rPr>
              <a:t>Jaký byl první název Prahy?</a:t>
            </a:r>
          </a:p>
          <a:p>
            <a:pPr>
              <a:buFont typeface="Wingdings" pitchFamily="2" charset="2"/>
              <a:buChar char="v"/>
            </a:pPr>
            <a:endParaRPr lang="cs-CZ" dirty="0" smtClean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v"/>
            </a:pPr>
            <a:endParaRPr lang="cs-CZ" sz="2000" dirty="0"/>
          </a:p>
        </p:txBody>
      </p:sp>
      <p:pic>
        <p:nvPicPr>
          <p:cNvPr id="1026" name="Picture 2" descr="http://www.historickaslechta.cz/gallery/image/2009/12/piette/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85728"/>
            <a:ext cx="2928958" cy="392909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357166"/>
            <a:ext cx="857256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latin typeface="Monotype Corsiva" pitchFamily="66" charset="0"/>
              </a:rPr>
              <a:t>Správné odpovědi:</a:t>
            </a:r>
          </a:p>
          <a:p>
            <a:pPr>
              <a:buFont typeface="Wingdings" pitchFamily="2" charset="2"/>
              <a:buChar char="v"/>
            </a:pPr>
            <a:r>
              <a:rPr lang="cs-CZ" sz="3600" dirty="0" smtClean="0">
                <a:solidFill>
                  <a:schemeClr val="bg1"/>
                </a:solidFill>
                <a:latin typeface="Monotype Corsiva" pitchFamily="66" charset="0"/>
              </a:rPr>
              <a:t>  Karlův most, Karlovu univerzitu,</a:t>
            </a:r>
          </a:p>
          <a:p>
            <a:r>
              <a:rPr lang="cs-CZ" sz="3600" dirty="0" smtClean="0">
                <a:solidFill>
                  <a:schemeClr val="bg1"/>
                </a:solidFill>
                <a:latin typeface="Monotype Corsiva" pitchFamily="66" charset="0"/>
              </a:rPr>
              <a:t>      katedrálu sv.Víta</a:t>
            </a:r>
          </a:p>
          <a:p>
            <a:pPr>
              <a:buFont typeface="Wingdings" pitchFamily="2" charset="2"/>
              <a:buChar char="v"/>
            </a:pPr>
            <a:r>
              <a:rPr lang="cs-CZ" sz="3600" dirty="0" smtClean="0">
                <a:solidFill>
                  <a:schemeClr val="bg1"/>
                </a:solidFill>
                <a:latin typeface="Monotype Corsiva" pitchFamily="66" charset="0"/>
              </a:rPr>
              <a:t> Pražský groš</a:t>
            </a:r>
          </a:p>
          <a:p>
            <a:pPr>
              <a:buFont typeface="Wingdings" pitchFamily="2" charset="2"/>
              <a:buChar char="v"/>
            </a:pPr>
            <a:r>
              <a:rPr lang="cs-CZ" sz="3600" dirty="0" smtClean="0">
                <a:solidFill>
                  <a:schemeClr val="bg1"/>
                </a:solidFill>
                <a:latin typeface="Monotype Corsiva" pitchFamily="66" charset="0"/>
              </a:rPr>
              <a:t> Rudolf II.Habsburský</a:t>
            </a:r>
          </a:p>
          <a:p>
            <a:pPr>
              <a:buFont typeface="Wingdings" pitchFamily="2" charset="2"/>
              <a:buChar char="v"/>
            </a:pPr>
            <a:r>
              <a:rPr lang="cs-CZ" sz="3600" dirty="0" smtClean="0">
                <a:solidFill>
                  <a:schemeClr val="bg1"/>
                </a:solidFill>
                <a:latin typeface="Monotype Corsiva" pitchFamily="66" charset="0"/>
              </a:rPr>
              <a:t> Bohemia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14348" y="928670"/>
            <a:ext cx="7572428" cy="3293209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Použité odkazy:</a:t>
            </a:r>
          </a:p>
          <a:p>
            <a:r>
              <a:rPr lang="cs-CZ" sz="1600" dirty="0" smtClean="0">
                <a:solidFill>
                  <a:schemeClr val="bg1"/>
                </a:solidFill>
              </a:rPr>
              <a:t>www.google.cz</a:t>
            </a:r>
          </a:p>
          <a:p>
            <a:r>
              <a:rPr lang="cs-CZ" sz="1600" dirty="0" smtClean="0">
                <a:solidFill>
                  <a:schemeClr val="bg1"/>
                </a:solidFill>
              </a:rPr>
              <a:t>Praha známá i neznámá, Milada Motlová</a:t>
            </a:r>
            <a:r>
              <a:rPr lang="cs-CZ" dirty="0" smtClean="0">
                <a:solidFill>
                  <a:schemeClr val="bg1"/>
                </a:solidFill>
              </a:rPr>
              <a:t>, </a:t>
            </a:r>
            <a:r>
              <a:rPr lang="cs-CZ" sz="1400" dirty="0" smtClean="0">
                <a:solidFill>
                  <a:schemeClr val="bg1"/>
                </a:solidFill>
              </a:rPr>
              <a:t>2004, ISBN 80-242-1208-0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Fotografie a obrázky: http://www.cojeco.cz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	                 http://www.nne.cz/produktyminceNNE_I.php?ID=page_002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	                 http://zavodsky.webz.cz/praha/praha.htm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	                 http://www.historickaslechta.cz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	                 http://foros.ya.com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                                      http://www.gummidek.estranky.cz/clanky/0312.html</a:t>
            </a:r>
          </a:p>
          <a:p>
            <a:endParaRPr lang="cs-CZ" sz="1400" dirty="0" smtClean="0">
              <a:solidFill>
                <a:schemeClr val="bg1"/>
              </a:solidFill>
            </a:endParaRPr>
          </a:p>
          <a:p>
            <a:endParaRPr lang="cs-CZ" sz="1400" dirty="0" smtClean="0">
              <a:solidFill>
                <a:schemeClr val="bg1"/>
              </a:solidFill>
            </a:endParaRPr>
          </a:p>
          <a:p>
            <a:endParaRPr lang="cs-CZ" sz="1400" dirty="0" smtClean="0">
              <a:solidFill>
                <a:schemeClr val="bg1"/>
              </a:solidFill>
            </a:endParaRPr>
          </a:p>
          <a:p>
            <a:endParaRPr lang="cs-CZ" sz="1400" dirty="0" smtClean="0">
              <a:solidFill>
                <a:schemeClr val="bg1"/>
              </a:solidFill>
            </a:endParaRPr>
          </a:p>
          <a:p>
            <a:r>
              <a:rPr lang="cs-CZ" sz="1400" dirty="0" smtClean="0">
                <a:solidFill>
                  <a:schemeClr val="bg1"/>
                </a:solidFill>
              </a:rPr>
              <a:t>	                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whee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479</TotalTime>
  <Words>451</Words>
  <Application>Microsoft Office PowerPoint</Application>
  <PresentationFormat>Předvádění na obrazovce (4:3)</PresentationFormat>
  <Paragraphs>102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Papír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Vladka</dc:creator>
  <cp:lastModifiedBy>Dum</cp:lastModifiedBy>
  <cp:revision>52</cp:revision>
  <dcterms:created xsi:type="dcterms:W3CDTF">2012-11-05T10:14:08Z</dcterms:created>
  <dcterms:modified xsi:type="dcterms:W3CDTF">2014-09-09T14:02:29Z</dcterms:modified>
</cp:coreProperties>
</file>