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9" r:id="rId14"/>
    <p:sldId id="272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9.9.2014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>
                <a:alpha val="0"/>
              </a:srgb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D29385E-5342-4074-B21B-5568296DFC37}" type="datetimeFigureOut">
              <a:rPr lang="cs-CZ" smtClean="0"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R%C3%BD%C5%BEov%C3%A1n%C3%AD_zlata#mediaviewer/Fi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4176904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VY_32_INOVACE_263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Výklad učiva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Fyzikální vlastnosti minerálů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b="1" dirty="0" smtClean="0"/>
                        <a:t>Prezentace slouží pro výklad učiva, k získání a osvojení pojmů.</a:t>
                      </a:r>
                    </a:p>
                    <a:p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13. 10. 2012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19. 10. 2012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29600" cy="2276872"/>
          </a:xfrm>
        </p:spPr>
        <p:txBody>
          <a:bodyPr/>
          <a:lstStyle/>
          <a:p>
            <a:r>
              <a:rPr lang="cs-CZ" b="1" u="sng" dirty="0">
                <a:effectLst/>
              </a:rPr>
              <a:t>Fyzikální vlastnosti minerálů</a:t>
            </a:r>
            <a:r>
              <a:rPr lang="cs-CZ" sz="4800" dirty="0">
                <a:effectLst/>
              </a:rPr>
              <a:t/>
            </a:r>
            <a:br>
              <a:rPr lang="cs-CZ" sz="4800" dirty="0">
                <a:effectLst/>
              </a:rPr>
            </a:b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400" b="1" dirty="0" smtClean="0">
                <a:solidFill>
                  <a:schemeClr val="tx1"/>
                </a:solidFill>
              </a:rPr>
              <a:t>Fyzikální vlastnosti minerálů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1"/>
                </a:solidFill>
              </a:rPr>
              <a:t>jsou dány: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	</a:t>
            </a:r>
            <a:r>
              <a:rPr lang="cs-CZ" sz="2800" b="1" dirty="0" smtClean="0">
                <a:solidFill>
                  <a:schemeClr val="tx1"/>
                </a:solidFill>
              </a:rPr>
              <a:t>chemickým složením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	</a:t>
            </a:r>
            <a:r>
              <a:rPr lang="cs-CZ" sz="2800" b="1" dirty="0" smtClean="0">
                <a:solidFill>
                  <a:schemeClr val="tx1"/>
                </a:solidFill>
              </a:rPr>
              <a:t>krystalovou mřížkou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	</a:t>
            </a:r>
            <a:r>
              <a:rPr lang="cs-CZ" sz="2800" b="1" dirty="0" smtClean="0">
                <a:solidFill>
                  <a:schemeClr val="tx1"/>
                </a:solidFill>
              </a:rPr>
              <a:t>typy vazeb mezi částicemi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1"/>
                </a:solidFill>
              </a:rPr>
              <a:t>slouží k určování minerálů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1"/>
                </a:solidFill>
              </a:rPr>
              <a:t>patří mezi ně: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	</a:t>
            </a:r>
            <a:r>
              <a:rPr lang="cs-CZ" sz="2800" b="1" dirty="0" smtClean="0">
                <a:solidFill>
                  <a:schemeClr val="tx1"/>
                </a:solidFill>
              </a:rPr>
              <a:t>propustnost světla, barva, vryp, lesk, 	štěpnost, lom, pevnost, tvrdost, hustota,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	</a:t>
            </a:r>
            <a:r>
              <a:rPr lang="cs-CZ" sz="2800" b="1" dirty="0" smtClean="0">
                <a:solidFill>
                  <a:schemeClr val="tx1"/>
                </a:solidFill>
              </a:rPr>
              <a:t>magnetismus, elektrická vodivost, 	radioaktivita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2410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400" b="1" u="sng" dirty="0">
                <a:solidFill>
                  <a:schemeClr val="tx1"/>
                </a:solidFill>
                <a:effectLst/>
              </a:rPr>
              <a:t>propustnost světla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- průhledné (čiré</a:t>
            </a:r>
            <a:r>
              <a:rPr lang="cs-CZ" sz="2800" b="1" dirty="0" smtClean="0">
                <a:solidFill>
                  <a:schemeClr val="tx1"/>
                </a:solidFill>
              </a:rPr>
              <a:t>) – lze přes ně číst text</a:t>
            </a:r>
            <a:endParaRPr lang="cs-CZ" sz="28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- průsvitné – světlo jimi prosvítá</a:t>
            </a:r>
            <a:endParaRPr lang="cs-CZ" sz="28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- neprůhledné – nepropouštějí světlo</a:t>
            </a:r>
            <a:endParaRPr lang="cs-CZ" sz="28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r>
              <a:rPr lang="cs-CZ" sz="2000" b="1" dirty="0">
                <a:solidFill>
                  <a:schemeClr val="tx1"/>
                </a:solidFill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</a:rPr>
              <a:t>   </a:t>
            </a:r>
            <a:r>
              <a:rPr lang="cs-CZ" sz="2000" dirty="0" smtClean="0">
                <a:solidFill>
                  <a:schemeClr val="tx1"/>
                </a:solidFill>
              </a:rPr>
              <a:t>obr. 1 </a:t>
            </a:r>
            <a:r>
              <a:rPr lang="cs-CZ" sz="2000" b="1" dirty="0" smtClean="0">
                <a:solidFill>
                  <a:schemeClr val="tx1"/>
                </a:solidFill>
              </a:rPr>
              <a:t>křišťál		 </a:t>
            </a:r>
            <a:r>
              <a:rPr lang="cs-CZ" sz="2000" dirty="0" smtClean="0">
                <a:solidFill>
                  <a:schemeClr val="tx1"/>
                </a:solidFill>
              </a:rPr>
              <a:t>obr. 2</a:t>
            </a:r>
            <a:r>
              <a:rPr lang="cs-CZ" sz="2000" b="1" dirty="0" smtClean="0">
                <a:solidFill>
                  <a:schemeClr val="tx1"/>
                </a:solidFill>
              </a:rPr>
              <a:t>  růženín		 </a:t>
            </a:r>
            <a:r>
              <a:rPr lang="cs-CZ" sz="2000" dirty="0" smtClean="0">
                <a:solidFill>
                  <a:schemeClr val="tx1"/>
                </a:solidFill>
              </a:rPr>
              <a:t>obr. 3  </a:t>
            </a:r>
            <a:r>
              <a:rPr lang="cs-CZ" sz="2000" b="1" dirty="0" smtClean="0">
                <a:solidFill>
                  <a:schemeClr val="tx1"/>
                </a:solidFill>
              </a:rPr>
              <a:t>grafit</a:t>
            </a:r>
          </a:p>
          <a:p>
            <a:pPr marL="0" indent="0">
              <a:buNone/>
            </a:pPr>
            <a:endParaRPr lang="cs-CZ" sz="2800" b="1" dirty="0"/>
          </a:p>
        </p:txBody>
      </p:sp>
      <p:pic>
        <p:nvPicPr>
          <p:cNvPr id="1026" name="Picture 2" descr="http://nd01.jxs.cz/797/259/8033891d6c_30833931_o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429000"/>
            <a:ext cx="2496276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eb.natur.cuni.cz/ugmnz/mineral/mineral/fotv/grafit_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0641" y="3441147"/>
            <a:ext cx="2484107" cy="186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7892" y="3250838"/>
            <a:ext cx="2310063" cy="20533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400" b="1" u="sng" dirty="0">
                <a:solidFill>
                  <a:schemeClr val="tx1"/>
                </a:solidFill>
                <a:effectLst/>
              </a:rPr>
              <a:t>barva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je způsobena lomem </a:t>
            </a:r>
            <a:r>
              <a:rPr lang="cs-CZ" sz="2800" b="1" dirty="0">
                <a:solidFill>
                  <a:schemeClr val="tx1"/>
                </a:solidFill>
              </a:rPr>
              <a:t>světla nebo </a:t>
            </a:r>
            <a:r>
              <a:rPr lang="cs-CZ" sz="2800" b="1" dirty="0" smtClean="0">
                <a:solidFill>
                  <a:schemeClr val="tx1"/>
                </a:solidFill>
              </a:rPr>
              <a:t>příměsí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- </a:t>
            </a:r>
            <a:r>
              <a:rPr lang="cs-CZ" sz="2800" b="1" dirty="0" smtClean="0">
                <a:solidFill>
                  <a:schemeClr val="tx1"/>
                </a:solidFill>
              </a:rPr>
              <a:t>barevné – vždy stálá barva</a:t>
            </a:r>
            <a:endParaRPr lang="cs-CZ" sz="28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- bezbarvé - čiré</a:t>
            </a:r>
            <a:endParaRPr lang="cs-CZ" sz="28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- zbarvené – příměs cizího prvku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→ </a:t>
            </a:r>
            <a:r>
              <a:rPr lang="cs-CZ" sz="2800" b="1" dirty="0">
                <a:solidFill>
                  <a:schemeClr val="tx1"/>
                </a:solidFill>
              </a:rPr>
              <a:t>barevné odrůdy např. křemen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		     </a:t>
            </a:r>
          </a:p>
          <a:p>
            <a:pPr marL="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b="1" dirty="0">
                <a:solidFill>
                  <a:schemeClr val="tx1"/>
                </a:solidFill>
              </a:rPr>
              <a:t>	</a:t>
            </a:r>
            <a:r>
              <a:rPr lang="cs-CZ" sz="2000" b="1" dirty="0" smtClean="0">
                <a:solidFill>
                  <a:schemeClr val="tx1"/>
                </a:solidFill>
              </a:rPr>
              <a:t>		        </a:t>
            </a:r>
            <a:r>
              <a:rPr lang="cs-CZ" sz="2000" dirty="0" smtClean="0">
                <a:solidFill>
                  <a:schemeClr val="tx1"/>
                </a:solidFill>
              </a:rPr>
              <a:t>obr. 4 			       obr. 5   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			         síra 			       fluorit				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691" y="4149080"/>
            <a:ext cx="2977572" cy="2232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199" y="2564904"/>
            <a:ext cx="2470657" cy="25153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>
                <a:solidFill>
                  <a:schemeClr val="tx1"/>
                </a:solidFill>
                <a:effectLst/>
              </a:rPr>
              <a:t>vryp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zjišťujeme o </a:t>
            </a:r>
            <a:r>
              <a:rPr lang="cs-CZ" sz="2800" b="1" dirty="0">
                <a:solidFill>
                  <a:schemeClr val="tx1"/>
                </a:solidFill>
              </a:rPr>
              <a:t>porcelánovou destičku bez glazury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barva </a:t>
            </a:r>
            <a:r>
              <a:rPr lang="cs-CZ" sz="2800" b="1" dirty="0">
                <a:solidFill>
                  <a:schemeClr val="tx1"/>
                </a:solidFill>
              </a:rPr>
              <a:t>vrypu nemusí být shodná s barvou </a:t>
            </a:r>
            <a:r>
              <a:rPr lang="cs-CZ" sz="2800" b="1" dirty="0" smtClean="0">
                <a:solidFill>
                  <a:schemeClr val="tx1"/>
                </a:solidFill>
              </a:rPr>
              <a:t>minerálu</a:t>
            </a:r>
            <a:endParaRPr lang="cs-CZ" dirty="0"/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	</a:t>
            </a:r>
            <a:r>
              <a:rPr lang="cs-CZ" sz="2000" dirty="0" smtClean="0">
                <a:solidFill>
                  <a:schemeClr val="tx1"/>
                </a:solidFill>
              </a:rPr>
              <a:t>					obr. 6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3074" name="Picture 2" descr="http://upload.wikimedia.org/wikipedia/commons/thumb/0/0d/Streak_plate_with_Pyrite_and_Rhodochrosite.jpg/220px-Streak_plate_with_Pyrite_and_Rhodochrosit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284984"/>
            <a:ext cx="3604712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>
                <a:solidFill>
                  <a:schemeClr val="tx1"/>
                </a:solidFill>
                <a:effectLst/>
              </a:rPr>
              <a:t>lesk</a:t>
            </a:r>
            <a:r>
              <a:rPr lang="cs-CZ" dirty="0">
                <a:effectLst/>
              </a:rPr>
              <a:t>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silný: kovový, diamantový, perleťový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méně</a:t>
            </a:r>
            <a:r>
              <a:rPr lang="cs-CZ" sz="2800" b="1" dirty="0">
                <a:solidFill>
                  <a:schemeClr val="tx1"/>
                </a:solidFill>
              </a:rPr>
              <a:t>: skelný, mastný, hedvábný, matný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obr. 7 </a:t>
            </a:r>
            <a:r>
              <a:rPr lang="cs-CZ" sz="2000" b="1" dirty="0" smtClean="0">
                <a:solidFill>
                  <a:schemeClr val="tx1"/>
                </a:solidFill>
              </a:rPr>
              <a:t>galenit – kovový		</a:t>
            </a:r>
            <a:r>
              <a:rPr lang="cs-CZ" sz="2000" dirty="0" smtClean="0">
                <a:solidFill>
                  <a:schemeClr val="tx1"/>
                </a:solidFill>
              </a:rPr>
              <a:t>obr. 8</a:t>
            </a:r>
            <a:r>
              <a:rPr lang="cs-CZ" sz="2000" b="1" dirty="0" smtClean="0">
                <a:solidFill>
                  <a:schemeClr val="tx1"/>
                </a:solidFill>
              </a:rPr>
              <a:t>	křemen - skelný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2799779"/>
            <a:ext cx="3078283" cy="23862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752670"/>
            <a:ext cx="2790543" cy="24804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>
                <a:solidFill>
                  <a:schemeClr val="tx1"/>
                </a:solidFill>
                <a:effectLst/>
              </a:rPr>
              <a:t>štěpnost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zjišťujeme pomocí </a:t>
            </a:r>
            <a:r>
              <a:rPr lang="cs-CZ" sz="2800" b="1" dirty="0">
                <a:solidFill>
                  <a:schemeClr val="tx1"/>
                </a:solidFill>
              </a:rPr>
              <a:t>kladívka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-</a:t>
            </a:r>
            <a:r>
              <a:rPr lang="cs-CZ" sz="2800" b="1" dirty="0" smtClean="0">
                <a:solidFill>
                  <a:schemeClr val="tx1"/>
                </a:solidFill>
              </a:rPr>
              <a:t> dokonalá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- velmi dobrá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- dobrá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- špatná </a:t>
            </a:r>
          </a:p>
          <a:p>
            <a:pPr>
              <a:buFontTx/>
              <a:buChar char="-"/>
            </a:pPr>
            <a:endParaRPr lang="cs-CZ" sz="28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		</a:t>
            </a:r>
            <a:endParaRPr lang="cs-CZ" dirty="0"/>
          </a:p>
        </p:txBody>
      </p:sp>
      <p:pic>
        <p:nvPicPr>
          <p:cNvPr id="5122" name="Picture 2" descr="C:\Documents and Settings\verka\Local Settings\Temporary Internet Files\Content.IE5\ECEW1OTD\MC9002413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636912"/>
            <a:ext cx="343726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>
                <a:solidFill>
                  <a:schemeClr val="tx1"/>
                </a:solidFill>
                <a:effectLst/>
              </a:rPr>
              <a:t>lom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určuje tvar </a:t>
            </a:r>
            <a:r>
              <a:rPr lang="cs-CZ" sz="2800" b="1" dirty="0">
                <a:solidFill>
                  <a:schemeClr val="tx1"/>
                </a:solidFill>
              </a:rPr>
              <a:t>odštípnuté plochy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- </a:t>
            </a:r>
            <a:r>
              <a:rPr lang="cs-CZ" sz="2800" b="1" dirty="0">
                <a:solidFill>
                  <a:schemeClr val="tx1"/>
                </a:solidFill>
              </a:rPr>
              <a:t>hladký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- lasturnatý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- nerovný</a:t>
            </a:r>
          </a:p>
          <a:p>
            <a:pPr marL="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200" b="1" dirty="0" smtClean="0">
                <a:solidFill>
                  <a:schemeClr val="tx1"/>
                </a:solidFill>
              </a:rPr>
              <a:t>    </a:t>
            </a:r>
            <a:r>
              <a:rPr lang="cs-CZ" sz="2200" dirty="0" smtClean="0">
                <a:solidFill>
                  <a:schemeClr val="tx1"/>
                </a:solidFill>
              </a:rPr>
              <a:t>obr. 9 </a:t>
            </a:r>
            <a:r>
              <a:rPr lang="cs-CZ" sz="2200" b="1" dirty="0" smtClean="0">
                <a:solidFill>
                  <a:schemeClr val="tx1"/>
                </a:solidFill>
              </a:rPr>
              <a:t>slída – hladký		</a:t>
            </a:r>
            <a:r>
              <a:rPr lang="cs-CZ" sz="2200" dirty="0" smtClean="0">
                <a:solidFill>
                  <a:schemeClr val="tx1"/>
                </a:solidFill>
              </a:rPr>
              <a:t>obr. 10    </a:t>
            </a:r>
            <a:r>
              <a:rPr lang="cs-CZ" sz="2200" b="1" dirty="0" smtClean="0">
                <a:solidFill>
                  <a:schemeClr val="tx1"/>
                </a:solidFill>
              </a:rPr>
              <a:t>pazourek - lasturnatý</a:t>
            </a:r>
            <a:endParaRPr lang="cs-CZ" sz="2200" b="1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3375294"/>
            <a:ext cx="2736304" cy="2274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481700"/>
            <a:ext cx="4258996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600200"/>
          </a:xfrm>
        </p:spPr>
        <p:txBody>
          <a:bodyPr/>
          <a:lstStyle/>
          <a:p>
            <a:pPr algn="l"/>
            <a:r>
              <a:rPr lang="cs-CZ" b="1" u="sng" dirty="0">
                <a:solidFill>
                  <a:schemeClr val="tx1"/>
                </a:solidFill>
                <a:effectLst/>
              </a:rPr>
              <a:t>pevnost</a:t>
            </a:r>
            <a:r>
              <a:rPr lang="cs-CZ" b="1" dirty="0">
                <a:solidFill>
                  <a:schemeClr val="tx1"/>
                </a:solidFill>
                <a:effectLst/>
              </a:rPr>
              <a:t> (soudržnost)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- dobrá: kujné, pružné, ohebné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- </a:t>
            </a:r>
            <a:r>
              <a:rPr lang="cs-CZ" sz="2800" b="1" dirty="0">
                <a:solidFill>
                  <a:schemeClr val="tx1"/>
                </a:solidFill>
              </a:rPr>
              <a:t>malá, špatná: křehké</a:t>
            </a:r>
          </a:p>
          <a:p>
            <a:pPr marL="0" indent="0">
              <a:buNone/>
            </a:pPr>
            <a:endParaRPr lang="cs-CZ" sz="2800" b="1" dirty="0"/>
          </a:p>
        </p:txBody>
      </p:sp>
      <p:pic>
        <p:nvPicPr>
          <p:cNvPr id="6147" name="Picture 3" descr="C:\Documents and Settings\verka\Local Settings\Temporary Internet Files\Content.IE5\PIE2V6CF\MC9003616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996952"/>
            <a:ext cx="266429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>
                <a:solidFill>
                  <a:schemeClr val="tx1"/>
                </a:solidFill>
                <a:effectLst/>
              </a:rPr>
              <a:t>tvrdost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525963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1"/>
                </a:solidFill>
              </a:rPr>
              <a:t>tvrdší nerost rýpe </a:t>
            </a:r>
            <a:r>
              <a:rPr lang="cs-CZ" sz="2800" b="1" dirty="0">
                <a:solidFill>
                  <a:schemeClr val="tx1"/>
                </a:solidFill>
              </a:rPr>
              <a:t>d</a:t>
            </a:r>
            <a:r>
              <a:rPr lang="cs-CZ" sz="2800" b="1" dirty="0" smtClean="0">
                <a:solidFill>
                  <a:schemeClr val="tx1"/>
                </a:solidFill>
              </a:rPr>
              <a:t>o měkčího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1"/>
                </a:solidFill>
              </a:rPr>
              <a:t>zjišťujeme pomocí</a:t>
            </a:r>
            <a:r>
              <a:rPr lang="cs-CZ" sz="2800" b="1" dirty="0">
                <a:solidFill>
                  <a:schemeClr val="tx1"/>
                </a:solidFill>
              </a:rPr>
              <a:t>: nehtu, měděného plíšku, ocelového hřebíčku, skla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1"/>
                </a:solidFill>
              </a:rPr>
              <a:t>rozlišujeme10 stupňů:</a:t>
            </a:r>
            <a:endParaRPr lang="cs-CZ" sz="28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    mastek </a:t>
            </a:r>
            <a:r>
              <a:rPr lang="cs-CZ" sz="2800" b="1" dirty="0">
                <a:solidFill>
                  <a:schemeClr val="tx1"/>
                </a:solidFill>
              </a:rPr>
              <a:t>(1</a:t>
            </a:r>
            <a:r>
              <a:rPr lang="cs-CZ" sz="2800" b="1" dirty="0" smtClean="0">
                <a:solidFill>
                  <a:schemeClr val="tx1"/>
                </a:solidFill>
              </a:rPr>
              <a:t>), sůl </a:t>
            </a:r>
            <a:r>
              <a:rPr lang="cs-CZ" sz="2800" b="1" dirty="0">
                <a:solidFill>
                  <a:schemeClr val="tx1"/>
                </a:solidFill>
              </a:rPr>
              <a:t>(2</a:t>
            </a:r>
            <a:r>
              <a:rPr lang="cs-CZ" sz="2800" b="1" dirty="0" smtClean="0">
                <a:solidFill>
                  <a:schemeClr val="tx1"/>
                </a:solidFill>
              </a:rPr>
              <a:t>) 	          - nehet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    kalcit </a:t>
            </a:r>
            <a:r>
              <a:rPr lang="cs-CZ" sz="2800" b="1" dirty="0">
                <a:solidFill>
                  <a:schemeClr val="tx1"/>
                </a:solidFill>
              </a:rPr>
              <a:t>(</a:t>
            </a:r>
            <a:r>
              <a:rPr lang="cs-CZ" sz="2800" b="1" dirty="0" smtClean="0">
                <a:solidFill>
                  <a:schemeClr val="tx1"/>
                </a:solidFill>
              </a:rPr>
              <a:t>3)			    	- měděný plíšek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    fluorid </a:t>
            </a:r>
            <a:r>
              <a:rPr lang="cs-CZ" sz="2800" b="1" dirty="0">
                <a:solidFill>
                  <a:schemeClr val="tx1"/>
                </a:solidFill>
              </a:rPr>
              <a:t>(4</a:t>
            </a:r>
            <a:r>
              <a:rPr lang="cs-CZ" sz="2800" b="1" dirty="0" smtClean="0">
                <a:solidFill>
                  <a:schemeClr val="tx1"/>
                </a:solidFill>
              </a:rPr>
              <a:t>), apatit (5),		- ocelový hřebíček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    živec </a:t>
            </a:r>
            <a:r>
              <a:rPr lang="cs-CZ" sz="2800" b="1" dirty="0">
                <a:solidFill>
                  <a:schemeClr val="tx1"/>
                </a:solidFill>
              </a:rPr>
              <a:t>(</a:t>
            </a:r>
            <a:r>
              <a:rPr lang="cs-CZ" sz="2800" b="1" dirty="0" smtClean="0">
                <a:solidFill>
                  <a:schemeClr val="tx1"/>
                </a:solidFill>
              </a:rPr>
              <a:t>6)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    křemen </a:t>
            </a:r>
            <a:r>
              <a:rPr lang="cs-CZ" sz="2800" b="1" dirty="0">
                <a:solidFill>
                  <a:schemeClr val="tx1"/>
                </a:solidFill>
              </a:rPr>
              <a:t>(7), </a:t>
            </a:r>
            <a:r>
              <a:rPr lang="cs-CZ" sz="2800" b="1" dirty="0" smtClean="0">
                <a:solidFill>
                  <a:schemeClr val="tx1"/>
                </a:solidFill>
              </a:rPr>
              <a:t>			- rýpou do skla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    topaz </a:t>
            </a:r>
            <a:r>
              <a:rPr lang="cs-CZ" sz="2800" b="1" dirty="0">
                <a:solidFill>
                  <a:schemeClr val="tx1"/>
                </a:solidFill>
              </a:rPr>
              <a:t>(8), korund (9), </a:t>
            </a:r>
            <a:endParaRPr lang="cs-CZ" sz="28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    diamant </a:t>
            </a:r>
            <a:r>
              <a:rPr lang="cs-CZ" sz="2800" b="1" dirty="0">
                <a:solidFill>
                  <a:schemeClr val="tx1"/>
                </a:solidFill>
              </a:rPr>
              <a:t>(10</a:t>
            </a:r>
            <a:r>
              <a:rPr lang="cs-CZ" sz="2800" b="1" dirty="0" smtClean="0">
                <a:solidFill>
                  <a:schemeClr val="tx1"/>
                </a:solidFill>
              </a:rPr>
              <a:t>)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600200"/>
          </a:xfrm>
        </p:spPr>
        <p:txBody>
          <a:bodyPr/>
          <a:lstStyle/>
          <a:p>
            <a:pPr algn="l"/>
            <a:r>
              <a:rPr lang="cs-CZ" b="1" u="sng" dirty="0">
                <a:solidFill>
                  <a:schemeClr val="tx1"/>
                </a:solidFill>
                <a:effectLst/>
              </a:rPr>
              <a:t>hustota</a:t>
            </a:r>
            <a:endParaRPr lang="cs-CZ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tx1"/>
                    </a:solidFill>
                  </a:rPr>
                  <a:t>– </a:t>
                </a:r>
                <a:r>
                  <a:rPr lang="cs-CZ" sz="2800" b="1" dirty="0">
                    <a:solidFill>
                      <a:schemeClr val="tx1"/>
                    </a:solidFill>
                  </a:rPr>
                  <a:t>vzorec: ρ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𝒎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𝑽</m:t>
                        </m:r>
                      </m:den>
                    </m:f>
                  </m:oMath>
                </a14:m>
                <a:endParaRPr lang="cs-CZ" sz="2800" b="1" dirty="0">
                  <a:solidFill>
                    <a:schemeClr val="tx1"/>
                  </a:solidFill>
                </a:endParaRPr>
              </a:p>
              <a:p>
                <a:pPr>
                  <a:buFont typeface="Symbol"/>
                  <a:buChar char="Þ"/>
                </a:pPr>
                <a:r>
                  <a:rPr lang="cs-CZ" sz="2800" b="1" dirty="0" smtClean="0">
                    <a:solidFill>
                      <a:schemeClr val="tx1"/>
                    </a:solidFill>
                  </a:rPr>
                  <a:t>čím </a:t>
                </a:r>
                <a:r>
                  <a:rPr lang="cs-CZ" sz="2800" b="1" dirty="0">
                    <a:solidFill>
                      <a:schemeClr val="tx1"/>
                    </a:solidFill>
                  </a:rPr>
                  <a:t>větší hustota, tím těžší  </a:t>
                </a:r>
                <a:r>
                  <a:rPr lang="cs-CZ" sz="2800" b="1" dirty="0" smtClean="0">
                    <a:solidFill>
                      <a:schemeClr val="tx1"/>
                    </a:solidFill>
                  </a:rPr>
                  <a:t>- „</a:t>
                </a:r>
                <a:r>
                  <a:rPr lang="cs-CZ" sz="2800" b="1" dirty="0">
                    <a:solidFill>
                      <a:schemeClr val="tx1"/>
                    </a:solidFill>
                  </a:rPr>
                  <a:t>rýžování“</a:t>
                </a:r>
              </a:p>
              <a:p>
                <a:pPr>
                  <a:buFont typeface="Symbol"/>
                  <a:buChar char="Þ"/>
                </a:pPr>
                <a:endParaRPr lang="cs-CZ" sz="2800" b="1" dirty="0">
                  <a:solidFill>
                    <a:schemeClr val="tx1"/>
                  </a:solidFill>
                </a:endParaRPr>
              </a:p>
              <a:p>
                <a:pPr>
                  <a:buFont typeface="Symbol"/>
                  <a:buChar char="Þ"/>
                </a:pPr>
                <a:endParaRPr lang="cs-CZ" sz="2800" b="1" dirty="0">
                  <a:solidFill>
                    <a:schemeClr val="tx1"/>
                  </a:solidFill>
                </a:endParaRPr>
              </a:p>
              <a:p>
                <a:pPr>
                  <a:buFont typeface="Symbol"/>
                  <a:buChar char="Þ"/>
                </a:pPr>
                <a:endParaRPr lang="cs-CZ" sz="2800" b="1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2800" b="1" dirty="0">
                  <a:solidFill>
                    <a:schemeClr val="tx1"/>
                  </a:solidFill>
                </a:endParaRPr>
              </a:p>
              <a:p>
                <a:pPr>
                  <a:buFont typeface="Symbol"/>
                  <a:buChar char="Þ"/>
                </a:pPr>
                <a:endParaRPr lang="cs-CZ" sz="2800" b="1" dirty="0">
                  <a:solidFill>
                    <a:schemeClr val="tx1"/>
                  </a:solidFill>
                </a:endParaRPr>
              </a:p>
              <a:p>
                <a:pPr marL="3657600" lvl="8" indent="0">
                  <a:buNone/>
                </a:pPr>
                <a:r>
                  <a:rPr lang="cs-CZ" sz="2000" dirty="0" smtClean="0">
                    <a:solidFill>
                      <a:schemeClr val="tx1"/>
                    </a:solidFill>
                  </a:rPr>
                  <a:t>   </a:t>
                </a:r>
                <a:endParaRPr lang="cs-CZ" sz="2000" dirty="0" smtClean="0">
                  <a:solidFill>
                    <a:schemeClr val="tx1"/>
                  </a:solidFill>
                </a:endParaRPr>
              </a:p>
              <a:p>
                <a:pPr marL="3657600" lvl="8" indent="0">
                  <a:buNone/>
                </a:pPr>
                <a:r>
                  <a:rPr lang="cs-CZ" sz="2000" dirty="0" smtClean="0">
                    <a:solidFill>
                      <a:schemeClr val="tx1"/>
                    </a:solidFill>
                  </a:rPr>
                  <a:t>obr</a:t>
                </a:r>
                <a:r>
                  <a:rPr lang="cs-CZ" sz="2000" dirty="0" smtClean="0">
                    <a:solidFill>
                      <a:schemeClr val="tx1"/>
                    </a:solidFill>
                  </a:rPr>
                  <a:t>. 11</a:t>
                </a:r>
                <a:endParaRPr lang="cs-CZ" sz="20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481" t="-404" b="-9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852936"/>
            <a:ext cx="3787761" cy="28408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2206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400" b="1" u="sng" dirty="0" smtClean="0">
                <a:solidFill>
                  <a:schemeClr val="tx1"/>
                </a:solidFill>
              </a:rPr>
              <a:t>další vlastnosti</a:t>
            </a:r>
            <a:endParaRPr lang="cs-CZ" sz="4400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tx1"/>
                </a:solidFill>
              </a:rPr>
              <a:t>magnetismus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tx1"/>
                </a:solidFill>
              </a:rPr>
              <a:t>elektrická vodivost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tx1"/>
                </a:solidFill>
              </a:rPr>
              <a:t>radioaktivita</a:t>
            </a:r>
          </a:p>
          <a:p>
            <a:pPr>
              <a:buFont typeface="Wingdings" pitchFamily="2" charset="2"/>
              <a:buChar char="§"/>
            </a:pP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7170" name="Picture 2" descr="C:\Documents and Settings\verka\Local Settings\Temporary Internet Files\Content.IE5\PIE2V6CF\MC9003109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78748"/>
            <a:ext cx="1899209" cy="1870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Documents and Settings\verka\Local Settings\Temporary Internet Files\Content.IE5\JDDYVBRV\MP9004392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516605"/>
            <a:ext cx="2418746" cy="1612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ocuments and Settings\verka\Local Settings\Temporary Internet Files\Content.IE5\A9TKC5NN\MC90043472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179996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9607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otázky a úkoly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800" b="1" dirty="0" smtClean="0">
                <a:solidFill>
                  <a:schemeClr val="tx1"/>
                </a:solidFill>
              </a:rPr>
              <a:t>Čím jsou dány fyzikální vlastnosti minerálů?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b="1" dirty="0" smtClean="0">
                <a:solidFill>
                  <a:schemeClr val="tx1"/>
                </a:solidFill>
              </a:rPr>
              <a:t>Jak dělíme minerály vzhledem k propustnosti světla?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b="1" dirty="0" smtClean="0">
                <a:solidFill>
                  <a:schemeClr val="tx1"/>
                </a:solidFill>
              </a:rPr>
              <a:t>Jaký předmět potřebuješ ke zjišťování barvy vrypu?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b="1" dirty="0" smtClean="0">
                <a:solidFill>
                  <a:schemeClr val="tx1"/>
                </a:solidFill>
              </a:rPr>
              <a:t>Vyjmenuj Mohsovu stupnici tvrdosti.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b="1" dirty="0" smtClean="0">
                <a:solidFill>
                  <a:schemeClr val="tx1"/>
                </a:solidFill>
              </a:rPr>
              <a:t>K čemu využíval předek člověka dobré štěpnosti pazourku?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b="1" dirty="0" smtClean="0">
                <a:solidFill>
                  <a:schemeClr val="tx1"/>
                </a:solidFill>
              </a:rPr>
              <a:t>Vysvětli </a:t>
            </a:r>
            <a:r>
              <a:rPr lang="cs-CZ" sz="2800" b="1" smtClean="0">
                <a:solidFill>
                  <a:schemeClr val="tx1"/>
                </a:solidFill>
              </a:rPr>
              <a:t>princip rýžování zlata.</a:t>
            </a:r>
            <a:endParaRPr lang="cs-CZ" sz="2800" b="1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arenR"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arenR"/>
            </a:pP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04672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36104"/>
          </a:xfrm>
        </p:spPr>
        <p:txBody>
          <a:bodyPr/>
          <a:lstStyle/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zdroje: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85000" lnSpcReduction="20000"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obr. </a:t>
            </a:r>
            <a:r>
              <a:rPr lang="cs-CZ" sz="2000" dirty="0">
                <a:solidFill>
                  <a:schemeClr val="tx1"/>
                </a:solidFill>
              </a:rPr>
              <a:t>1: DESCOUENS, </a:t>
            </a:r>
            <a:r>
              <a:rPr lang="cs-CZ" sz="2000" dirty="0" err="1">
                <a:solidFill>
                  <a:schemeClr val="tx1"/>
                </a:solidFill>
              </a:rPr>
              <a:t>Didier</a:t>
            </a:r>
            <a:r>
              <a:rPr lang="cs-CZ" sz="2000" dirty="0">
                <a:solidFill>
                  <a:schemeClr val="tx1"/>
                </a:solidFill>
              </a:rPr>
              <a:t>. </a:t>
            </a:r>
            <a:r>
              <a:rPr lang="cs-CZ" sz="2000" i="1" dirty="0">
                <a:solidFill>
                  <a:schemeClr val="tx1"/>
                </a:solidFill>
              </a:rPr>
              <a:t>Wikipedia.cz</a:t>
            </a:r>
            <a:r>
              <a:rPr lang="cs-CZ" sz="2000" dirty="0">
                <a:solidFill>
                  <a:schemeClr val="tx1"/>
                </a:solidFill>
              </a:rPr>
              <a:t> [online]. [cit. </a:t>
            </a:r>
            <a:r>
              <a:rPr lang="cs-CZ" sz="2000" dirty="0" smtClean="0">
                <a:solidFill>
                  <a:schemeClr val="tx1"/>
                </a:solidFill>
              </a:rPr>
              <a:t>13.10.2023</a:t>
            </a:r>
            <a:r>
              <a:rPr lang="cs-CZ" sz="2000" dirty="0">
                <a:solidFill>
                  <a:schemeClr val="tx1"/>
                </a:solidFill>
              </a:rPr>
              <a:t>]. Dostupný na WWW: http://cs.wikipedia.org/wiki/Soubor:Quartz_Br%C3%A9sil.jpg 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obr. </a:t>
            </a:r>
            <a:r>
              <a:rPr lang="cs-CZ" sz="2000" dirty="0">
                <a:solidFill>
                  <a:schemeClr val="tx1"/>
                </a:solidFill>
              </a:rPr>
              <a:t>2: 2.5 GENERIC. </a:t>
            </a:r>
            <a:r>
              <a:rPr lang="cs-CZ" sz="2000" i="1" dirty="0">
                <a:solidFill>
                  <a:schemeClr val="tx1"/>
                </a:solidFill>
              </a:rPr>
              <a:t>Wikipedia.cz</a:t>
            </a:r>
            <a:r>
              <a:rPr lang="cs-CZ" sz="2000" dirty="0">
                <a:solidFill>
                  <a:schemeClr val="tx1"/>
                </a:solidFill>
              </a:rPr>
              <a:t> [online]. [cit. </a:t>
            </a:r>
            <a:r>
              <a:rPr lang="cs-CZ" sz="2000" dirty="0" smtClean="0">
                <a:solidFill>
                  <a:schemeClr val="tx1"/>
                </a:solidFill>
              </a:rPr>
              <a:t>13.10.2012]. </a:t>
            </a:r>
            <a:r>
              <a:rPr lang="cs-CZ" sz="2000" dirty="0">
                <a:solidFill>
                  <a:schemeClr val="tx1"/>
                </a:solidFill>
              </a:rPr>
              <a:t>Dostupný na WWW: http://cs.wikipedia.org/wiki/Soubor:Uncut_Rose_Quartz.jpg 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obr. </a:t>
            </a:r>
            <a:r>
              <a:rPr lang="cs-CZ" sz="2000" dirty="0">
                <a:solidFill>
                  <a:schemeClr val="tx1"/>
                </a:solidFill>
              </a:rPr>
              <a:t>3: AUTOR NEUVEDEN. </a:t>
            </a:r>
            <a:r>
              <a:rPr lang="cs-CZ" sz="2000" i="1" dirty="0">
                <a:solidFill>
                  <a:schemeClr val="tx1"/>
                </a:solidFill>
              </a:rPr>
              <a:t>web.natur.cuni.cz</a:t>
            </a:r>
            <a:r>
              <a:rPr lang="cs-CZ" sz="2000" dirty="0">
                <a:solidFill>
                  <a:schemeClr val="tx1"/>
                </a:solidFill>
              </a:rPr>
              <a:t> [online]. [cit. </a:t>
            </a:r>
            <a:r>
              <a:rPr lang="cs-CZ" sz="2000" dirty="0" smtClean="0">
                <a:solidFill>
                  <a:schemeClr val="tx1"/>
                </a:solidFill>
              </a:rPr>
              <a:t>13.10.2012]. </a:t>
            </a:r>
            <a:r>
              <a:rPr lang="cs-CZ" sz="2000" dirty="0">
                <a:solidFill>
                  <a:schemeClr val="tx1"/>
                </a:solidFill>
              </a:rPr>
              <a:t>Dostupný na WWW: http://web.natur.cuni.cz/ugmnz/mineral/mineral/fotv/grafit_2.jpg 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obr 4: </a:t>
            </a:r>
            <a:r>
              <a:rPr lang="nl-NL" sz="2000" dirty="0">
                <a:solidFill>
                  <a:schemeClr val="tx1"/>
                </a:solidFill>
              </a:rPr>
              <a:t>MILLS, Ben. </a:t>
            </a:r>
            <a:r>
              <a:rPr lang="nl-NL" sz="2000" i="1" dirty="0">
                <a:solidFill>
                  <a:schemeClr val="tx1"/>
                </a:solidFill>
              </a:rPr>
              <a:t>Wikipedia.cz</a:t>
            </a:r>
            <a:r>
              <a:rPr lang="nl-NL" sz="2000" dirty="0">
                <a:solidFill>
                  <a:schemeClr val="tx1"/>
                </a:solidFill>
              </a:rPr>
              <a:t> [online]. [cit. </a:t>
            </a:r>
            <a:r>
              <a:rPr lang="nl-NL" sz="2000" dirty="0" smtClean="0">
                <a:solidFill>
                  <a:schemeClr val="tx1"/>
                </a:solidFill>
              </a:rPr>
              <a:t>1</a:t>
            </a:r>
            <a:r>
              <a:rPr lang="cs-CZ" sz="2000" dirty="0" smtClean="0">
                <a:solidFill>
                  <a:schemeClr val="tx1"/>
                </a:solidFill>
              </a:rPr>
              <a:t>3</a:t>
            </a:r>
            <a:r>
              <a:rPr lang="nl-NL" sz="2000" dirty="0" smtClean="0">
                <a:solidFill>
                  <a:schemeClr val="tx1"/>
                </a:solidFill>
              </a:rPr>
              <a:t>.</a:t>
            </a:r>
            <a:r>
              <a:rPr lang="cs-CZ" sz="2000" dirty="0" smtClean="0">
                <a:solidFill>
                  <a:schemeClr val="tx1"/>
                </a:solidFill>
              </a:rPr>
              <a:t>10</a:t>
            </a:r>
            <a:r>
              <a:rPr lang="nl-NL" sz="2000" dirty="0" smtClean="0">
                <a:solidFill>
                  <a:schemeClr val="tx1"/>
                </a:solidFill>
              </a:rPr>
              <a:t>.201</a:t>
            </a:r>
            <a:r>
              <a:rPr lang="cs-CZ" sz="2000" dirty="0" smtClean="0">
                <a:solidFill>
                  <a:schemeClr val="tx1"/>
                </a:solidFill>
              </a:rPr>
              <a:t>2</a:t>
            </a:r>
            <a:r>
              <a:rPr lang="nl-NL" sz="2000" dirty="0" smtClean="0">
                <a:solidFill>
                  <a:schemeClr val="tx1"/>
                </a:solidFill>
              </a:rPr>
              <a:t>]. </a:t>
            </a:r>
            <a:r>
              <a:rPr lang="nl-NL" sz="2000" dirty="0">
                <a:solidFill>
                  <a:schemeClr val="tx1"/>
                </a:solidFill>
              </a:rPr>
              <a:t>Dostupný na WWW: http://cs.wikipedia.org/wiki/Soubor:Sulfur-sample.jpg 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obr. </a:t>
            </a:r>
            <a:r>
              <a:rPr lang="cs-CZ" sz="2000" dirty="0">
                <a:solidFill>
                  <a:schemeClr val="tx1"/>
                </a:solidFill>
              </a:rPr>
              <a:t>5: LAVINSKY, Rob. </a:t>
            </a:r>
            <a:r>
              <a:rPr lang="cs-CZ" sz="2000" i="1" dirty="0">
                <a:solidFill>
                  <a:schemeClr val="tx1"/>
                </a:solidFill>
              </a:rPr>
              <a:t>commons.wikimedia.org</a:t>
            </a:r>
            <a:r>
              <a:rPr lang="cs-CZ" sz="2000" dirty="0">
                <a:solidFill>
                  <a:schemeClr val="tx1"/>
                </a:solidFill>
              </a:rPr>
              <a:t> [online]. [cit. </a:t>
            </a:r>
            <a:r>
              <a:rPr lang="cs-CZ" sz="2000" dirty="0" smtClean="0">
                <a:solidFill>
                  <a:schemeClr val="tx1"/>
                </a:solidFill>
              </a:rPr>
              <a:t>13.10.2012]. </a:t>
            </a:r>
            <a:r>
              <a:rPr lang="cs-CZ" sz="2000" dirty="0">
                <a:solidFill>
                  <a:schemeClr val="tx1"/>
                </a:solidFill>
              </a:rPr>
              <a:t>Dostupný na WWW: http://commons.wikimedia.org/wiki/File:Fluorite-Feldspar-Group-122788.jpg 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obr. </a:t>
            </a:r>
            <a:r>
              <a:rPr lang="cs-CZ" sz="2000" dirty="0">
                <a:solidFill>
                  <a:schemeClr val="tx1"/>
                </a:solidFill>
              </a:rPr>
              <a:t>6: RA'IKE. </a:t>
            </a:r>
            <a:r>
              <a:rPr lang="cs-CZ" sz="2000" i="1" dirty="0">
                <a:solidFill>
                  <a:schemeClr val="tx1"/>
                </a:solidFill>
              </a:rPr>
              <a:t>Wikipedia.cz</a:t>
            </a:r>
            <a:r>
              <a:rPr lang="cs-CZ" sz="2000" dirty="0">
                <a:solidFill>
                  <a:schemeClr val="tx1"/>
                </a:solidFill>
              </a:rPr>
              <a:t> [online]. [cit. </a:t>
            </a:r>
            <a:r>
              <a:rPr lang="cs-CZ" sz="2000" dirty="0" smtClean="0">
                <a:solidFill>
                  <a:schemeClr val="tx1"/>
                </a:solidFill>
              </a:rPr>
              <a:t>13.10.2012]. </a:t>
            </a:r>
            <a:r>
              <a:rPr lang="cs-CZ" sz="2000" dirty="0">
                <a:solidFill>
                  <a:schemeClr val="tx1"/>
                </a:solidFill>
              </a:rPr>
              <a:t>Dostupný na WWW: http://cs.wikipedia.org/wiki/Soubor:Streak_plate_with_Pyrite_and_Rhodochrosite.jpg 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>
                <a:solidFill>
                  <a:schemeClr val="tx1"/>
                </a:solidFill>
              </a:rPr>
              <a:t>obr. 7: AUTOR NEUVEDEN. Wikipedia.cz [online]. [cit. </a:t>
            </a:r>
            <a:r>
              <a:rPr lang="cs-CZ" sz="2000" dirty="0" smtClean="0">
                <a:solidFill>
                  <a:schemeClr val="tx1"/>
                </a:solidFill>
              </a:rPr>
              <a:t>13.10.2012]. </a:t>
            </a:r>
            <a:r>
              <a:rPr lang="cs-CZ" sz="2000" dirty="0">
                <a:solidFill>
                  <a:schemeClr val="tx1"/>
                </a:solidFill>
              </a:rPr>
              <a:t>Dostupný na WWW: http://cs.wikipedia.org/wiki/Soubor:Galenit_1.jpg </a:t>
            </a:r>
          </a:p>
          <a:p>
            <a:r>
              <a:rPr lang="cs-CZ" sz="2000" dirty="0">
                <a:solidFill>
                  <a:schemeClr val="tx1"/>
                </a:solidFill>
              </a:rPr>
              <a:t>obr. 8: </a:t>
            </a:r>
            <a:r>
              <a:rPr lang="en-US" sz="2000" dirty="0">
                <a:solidFill>
                  <a:schemeClr val="tx1"/>
                </a:solidFill>
              </a:rPr>
              <a:t>AUTOR NEUVEDEN. commons.wikimedia.org [online]. [cit. </a:t>
            </a:r>
            <a:r>
              <a:rPr lang="en-US" sz="2000" dirty="0" smtClean="0">
                <a:solidFill>
                  <a:schemeClr val="tx1"/>
                </a:solidFill>
              </a:rPr>
              <a:t>1</a:t>
            </a:r>
            <a:r>
              <a:rPr lang="cs-CZ" sz="2000" dirty="0" smtClean="0">
                <a:solidFill>
                  <a:schemeClr val="tx1"/>
                </a:solidFill>
              </a:rPr>
              <a:t>3</a:t>
            </a:r>
            <a:r>
              <a:rPr lang="en-US" sz="2000" dirty="0" smtClean="0">
                <a:solidFill>
                  <a:schemeClr val="tx1"/>
                </a:solidFill>
              </a:rPr>
              <a:t>.</a:t>
            </a:r>
            <a:r>
              <a:rPr lang="cs-CZ" sz="2000" dirty="0" smtClean="0">
                <a:solidFill>
                  <a:schemeClr val="tx1"/>
                </a:solidFill>
              </a:rPr>
              <a:t>10</a:t>
            </a:r>
            <a:r>
              <a:rPr lang="en-US" sz="2000" dirty="0" smtClean="0">
                <a:solidFill>
                  <a:schemeClr val="tx1"/>
                </a:solidFill>
              </a:rPr>
              <a:t>.201</a:t>
            </a:r>
            <a:r>
              <a:rPr lang="cs-CZ" sz="2000" dirty="0" smtClean="0">
                <a:solidFill>
                  <a:schemeClr val="tx1"/>
                </a:solidFill>
              </a:rPr>
              <a:t>2</a:t>
            </a:r>
            <a:r>
              <a:rPr lang="en-US" sz="2000" dirty="0" smtClean="0">
                <a:solidFill>
                  <a:schemeClr val="tx1"/>
                </a:solidFill>
              </a:rPr>
              <a:t>]. </a:t>
            </a:r>
            <a:r>
              <a:rPr lang="en-US" sz="2000" dirty="0" err="1">
                <a:solidFill>
                  <a:schemeClr val="tx1"/>
                </a:solidFill>
              </a:rPr>
              <a:t>Dostupný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r>
              <a:rPr lang="en-US" sz="2000" dirty="0" err="1">
                <a:solidFill>
                  <a:schemeClr val="tx1"/>
                </a:solidFill>
              </a:rPr>
              <a:t>na</a:t>
            </a:r>
            <a:r>
              <a:rPr lang="en-US" sz="2000" dirty="0">
                <a:solidFill>
                  <a:schemeClr val="tx1"/>
                </a:solidFill>
              </a:rPr>
              <a:t> WWW: http://commons.wikimedia.org/wiki/File:QuartzUSGOV.jpg </a:t>
            </a:r>
            <a:endParaRPr lang="cs-CZ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671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1700" dirty="0" smtClean="0">
                <a:solidFill>
                  <a:schemeClr val="tx1"/>
                </a:solidFill>
              </a:rPr>
              <a:t>obr. 9: </a:t>
            </a:r>
            <a:r>
              <a:rPr lang="cs-CZ" sz="1800" dirty="0">
                <a:solidFill>
                  <a:schemeClr val="tx1"/>
                </a:solidFill>
              </a:rPr>
              <a:t>AUTOR NEUVEDEN. </a:t>
            </a:r>
            <a:r>
              <a:rPr lang="cs-CZ" sz="1800" i="1" dirty="0">
                <a:solidFill>
                  <a:schemeClr val="tx1"/>
                </a:solidFill>
              </a:rPr>
              <a:t>Wikipedia.cz</a:t>
            </a:r>
            <a:r>
              <a:rPr lang="cs-CZ" sz="1800" dirty="0">
                <a:solidFill>
                  <a:schemeClr val="tx1"/>
                </a:solidFill>
              </a:rPr>
              <a:t> [online]. [cit. </a:t>
            </a:r>
            <a:r>
              <a:rPr lang="cs-CZ" sz="1800" dirty="0" smtClean="0">
                <a:solidFill>
                  <a:schemeClr val="tx1"/>
                </a:solidFill>
              </a:rPr>
              <a:t>13.10.2012]. </a:t>
            </a:r>
            <a:r>
              <a:rPr lang="cs-CZ" sz="1800" dirty="0">
                <a:solidFill>
                  <a:schemeClr val="tx1"/>
                </a:solidFill>
              </a:rPr>
              <a:t>Dostupný na WWW: http://cs.wikipedia.org/wiki/Soubor:Mica-muscovite.jpg </a:t>
            </a:r>
            <a:endParaRPr lang="cs-CZ" sz="1800" dirty="0" smtClean="0">
              <a:solidFill>
                <a:schemeClr val="tx1"/>
              </a:solidFill>
            </a:endParaRPr>
          </a:p>
          <a:p>
            <a:r>
              <a:rPr lang="cs-CZ" sz="1800" dirty="0" smtClean="0">
                <a:solidFill>
                  <a:schemeClr val="tx1"/>
                </a:solidFill>
              </a:rPr>
              <a:t>obr. 10</a:t>
            </a:r>
            <a:r>
              <a:rPr lang="cs-CZ" sz="1800" dirty="0">
                <a:solidFill>
                  <a:schemeClr val="tx1"/>
                </a:solidFill>
              </a:rPr>
              <a:t>: ANTON. </a:t>
            </a:r>
            <a:r>
              <a:rPr lang="cs-CZ" sz="1800" i="1" dirty="0">
                <a:solidFill>
                  <a:schemeClr val="tx1"/>
                </a:solidFill>
              </a:rPr>
              <a:t>Wikipedia.cz</a:t>
            </a:r>
            <a:r>
              <a:rPr lang="cs-CZ" sz="1800" dirty="0">
                <a:solidFill>
                  <a:schemeClr val="tx1"/>
                </a:solidFill>
              </a:rPr>
              <a:t> [online]. [cit. </a:t>
            </a:r>
            <a:r>
              <a:rPr lang="cs-CZ" sz="1800" dirty="0" smtClean="0">
                <a:solidFill>
                  <a:schemeClr val="tx1"/>
                </a:solidFill>
              </a:rPr>
              <a:t>13.10.2012]. </a:t>
            </a:r>
            <a:r>
              <a:rPr lang="cs-CZ" sz="1800" dirty="0">
                <a:solidFill>
                  <a:schemeClr val="tx1"/>
                </a:solidFill>
              </a:rPr>
              <a:t>Dostupný na WWW: http://cs.wikipedia.org/wiki/Soubor:Feuerstein-bruch.jpg </a:t>
            </a:r>
            <a:endParaRPr lang="cs-CZ" sz="1800" dirty="0" smtClean="0">
              <a:solidFill>
                <a:schemeClr val="tx1"/>
              </a:solidFill>
            </a:endParaRPr>
          </a:p>
          <a:p>
            <a:r>
              <a:rPr lang="cs-CZ" sz="1800" dirty="0" smtClean="0">
                <a:solidFill>
                  <a:schemeClr val="tx1"/>
                </a:solidFill>
              </a:rPr>
              <a:t>obr. </a:t>
            </a:r>
            <a:r>
              <a:rPr lang="cs-CZ" sz="1800" dirty="0">
                <a:solidFill>
                  <a:schemeClr val="tx1"/>
                </a:solidFill>
              </a:rPr>
              <a:t>11</a:t>
            </a:r>
            <a:r>
              <a:rPr lang="cs-CZ" sz="1800" dirty="0">
                <a:solidFill>
                  <a:schemeClr val="tx1"/>
                </a:solidFill>
              </a:rPr>
              <a:t>: </a:t>
            </a:r>
            <a:r>
              <a:rPr lang="cs-CZ" sz="1800" dirty="0">
                <a:solidFill>
                  <a:schemeClr val="tx1"/>
                </a:solidFill>
              </a:rPr>
              <a:t>AUTOR NEUVEDEN. wikipedie [online]. [cit. 9.9.2014]. Dostupný na WWW: </a:t>
            </a:r>
            <a:r>
              <a:rPr lang="cs-CZ" sz="1800" dirty="0">
                <a:solidFill>
                  <a:schemeClr val="tx1"/>
                </a:solidFill>
                <a:hlinkClick r:id="rId2"/>
              </a:rPr>
              <a:t>http://</a:t>
            </a:r>
            <a:r>
              <a:rPr lang="cs-CZ" sz="1800" dirty="0">
                <a:solidFill>
                  <a:schemeClr val="tx1"/>
                </a:solidFill>
                <a:hlinkClick r:id="rId2"/>
              </a:rPr>
              <a:t>cs.wikipedia.org/wiki/R%C3%BD%C5%BEov%C3%A1n%C3%AD_zlata#mediaviewer/Fil</a:t>
            </a:r>
            <a:endParaRPr lang="cs-CZ" sz="1800" dirty="0">
              <a:solidFill>
                <a:schemeClr val="tx1"/>
              </a:solidFill>
            </a:endParaRPr>
          </a:p>
          <a:p>
            <a:r>
              <a:rPr lang="cs-CZ" sz="1800" dirty="0" smtClean="0">
                <a:solidFill>
                  <a:schemeClr val="tx1"/>
                </a:solidFill>
              </a:rPr>
              <a:t>ostatní obrázky: </a:t>
            </a:r>
            <a:r>
              <a:rPr lang="cs-CZ" sz="1800" dirty="0">
                <a:solidFill>
                  <a:schemeClr val="tx1"/>
                </a:solidFill>
              </a:rPr>
              <a:t>www.office.microsoft.com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 </a:t>
            </a:r>
            <a:endParaRPr lang="cs-CZ" sz="17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7919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255</TotalTime>
  <Words>610</Words>
  <Application>Microsoft Office PowerPoint</Application>
  <PresentationFormat>Předvádění na obrazovce (4:3)</PresentationFormat>
  <Paragraphs>146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Exekutivní</vt:lpstr>
      <vt:lpstr>Prezentace aplikace PowerPoint</vt:lpstr>
      <vt:lpstr>Fyzikální vlastnosti minerálů </vt:lpstr>
      <vt:lpstr>Fyzikální vlastnosti minerálů</vt:lpstr>
      <vt:lpstr>propustnost světla</vt:lpstr>
      <vt:lpstr>barva</vt:lpstr>
      <vt:lpstr>vryp</vt:lpstr>
      <vt:lpstr>lesk </vt:lpstr>
      <vt:lpstr>štěpnost</vt:lpstr>
      <vt:lpstr>lom</vt:lpstr>
      <vt:lpstr>pevnost (soudržnost) </vt:lpstr>
      <vt:lpstr>tvrdost</vt:lpstr>
      <vt:lpstr>hustota</vt:lpstr>
      <vt:lpstr>další vlastnosti</vt:lpstr>
      <vt:lpstr>otázky a úkoly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Učitel</cp:lastModifiedBy>
  <cp:revision>47</cp:revision>
  <dcterms:created xsi:type="dcterms:W3CDTF">2012-10-04T17:02:39Z</dcterms:created>
  <dcterms:modified xsi:type="dcterms:W3CDTF">2014-09-09T13:21:44Z</dcterms:modified>
</cp:coreProperties>
</file>