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12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hrubanova.blog.denik.cz/c/22704/Zrcadleni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6961933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VY_32_INOVACE_236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Zobrazení kulovými zrcadly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získání a osvojení si pravidel pro zobrazování předmětů kulovými zrcadly.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22. 12. 2012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3. 1.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3672408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Zobrazení kulovými zrcadly</a:t>
            </a:r>
            <a:endParaRPr lang="cs-CZ" sz="8800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/>
              <a:t>Pravidla pro zobrazení: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/>
              <a:t>1) bod na optické ose se zobrazí zase na optickou osu</a:t>
            </a:r>
            <a:endParaRPr lang="cs-CZ" sz="2800" b="1" u="sng" dirty="0"/>
          </a:p>
          <a:p>
            <a:pPr marL="0" indent="0">
              <a:buNone/>
            </a:pPr>
            <a:r>
              <a:rPr lang="cs-CZ" sz="2800" b="1" dirty="0"/>
              <a:t>2) kolmost na optickou osu se zachovává</a:t>
            </a:r>
            <a:endParaRPr lang="cs-CZ" sz="2800" b="1" u="sng" dirty="0"/>
          </a:p>
          <a:p>
            <a:pPr marL="0" indent="0">
              <a:buNone/>
            </a:pPr>
            <a:r>
              <a:rPr lang="cs-CZ" sz="2800" b="1" dirty="0"/>
              <a:t>3) pro paprsky procházejícími význačnými body platí:</a:t>
            </a:r>
            <a:endParaRPr lang="cs-CZ" sz="2800" b="1" u="sng" dirty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</a:t>
            </a:r>
            <a:r>
              <a:rPr lang="cs-CZ" sz="2800" b="1" dirty="0"/>
              <a:t>) paprsek rovnoběžný s optickou osou se </a:t>
            </a:r>
            <a:r>
              <a:rPr lang="cs-CZ" sz="2800" b="1" dirty="0" smtClean="0"/>
              <a:t>odráží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do </a:t>
            </a:r>
            <a:r>
              <a:rPr lang="cs-CZ" sz="2800" b="1" dirty="0"/>
              <a:t>ohniska F</a:t>
            </a:r>
            <a:endParaRPr lang="cs-CZ" sz="2800" b="1" u="sng" dirty="0"/>
          </a:p>
          <a:p>
            <a:pPr marL="0" indent="0">
              <a:buNone/>
            </a:pPr>
            <a:r>
              <a:rPr lang="cs-CZ" sz="2800" b="1" smtClean="0"/>
              <a:t>     b</a:t>
            </a:r>
            <a:r>
              <a:rPr lang="cs-CZ" sz="2800" b="1" dirty="0"/>
              <a:t>) paprsek procházející ohniskem F se </a:t>
            </a:r>
            <a:r>
              <a:rPr lang="cs-CZ" sz="2800" b="1" dirty="0" smtClean="0"/>
              <a:t>odráží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rovnoběžně </a:t>
            </a:r>
            <a:r>
              <a:rPr lang="cs-CZ" sz="2800" b="1" dirty="0"/>
              <a:t>s optickou osou</a:t>
            </a:r>
            <a:endParaRPr lang="cs-CZ" sz="2800" b="1" u="sng" dirty="0"/>
          </a:p>
          <a:p>
            <a:pPr marL="0" indent="0">
              <a:buNone/>
            </a:pPr>
            <a:r>
              <a:rPr lang="cs-CZ" sz="2800" b="1" dirty="0" smtClean="0"/>
              <a:t>      c</a:t>
            </a:r>
            <a:r>
              <a:rPr lang="cs-CZ" sz="2800" b="1" dirty="0"/>
              <a:t>) paprsek procházející středem křivosti se </a:t>
            </a:r>
            <a:r>
              <a:rPr lang="cs-CZ" sz="2800" b="1" dirty="0" smtClean="0"/>
              <a:t>odráží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</a:t>
            </a:r>
            <a:r>
              <a:rPr lang="cs-CZ" sz="2800" b="1" dirty="0"/>
              <a:t>zpět</a:t>
            </a:r>
            <a:endParaRPr lang="cs-CZ" sz="2800" b="1" u="sng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Zobrazení dutým zrcadlem:</a:t>
            </a:r>
            <a:endParaRPr lang="cs-CZ" b="1" u="sng" dirty="0"/>
          </a:p>
        </p:txBody>
      </p:sp>
      <p:pic>
        <p:nvPicPr>
          <p:cNvPr id="1030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12555"/>
            <a:ext cx="5544616" cy="3223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Šipka nahoru 18"/>
          <p:cNvSpPr/>
          <p:nvPr/>
        </p:nvSpPr>
        <p:spPr>
          <a:xfrm>
            <a:off x="1416791" y="3501006"/>
            <a:ext cx="261743" cy="69528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>
            <a:stCxn id="19" idx="0"/>
          </p:cNvCxnSpPr>
          <p:nvPr/>
        </p:nvCxnSpPr>
        <p:spPr>
          <a:xfrm>
            <a:off x="1547663" y="3501006"/>
            <a:ext cx="2592289" cy="2808314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19" idx="0"/>
          </p:cNvCxnSpPr>
          <p:nvPr/>
        </p:nvCxnSpPr>
        <p:spPr>
          <a:xfrm>
            <a:off x="1547663" y="3501006"/>
            <a:ext cx="4176465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547663" y="3501006"/>
            <a:ext cx="4176465" cy="172819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9" idx="0"/>
          </p:cNvCxnSpPr>
          <p:nvPr/>
        </p:nvCxnSpPr>
        <p:spPr>
          <a:xfrm>
            <a:off x="1547663" y="3501006"/>
            <a:ext cx="4320481" cy="122413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971600" y="4725144"/>
            <a:ext cx="47525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Šipka dolů 29"/>
          <p:cNvSpPr/>
          <p:nvPr/>
        </p:nvSpPr>
        <p:spPr>
          <a:xfrm>
            <a:off x="2606729" y="4196291"/>
            <a:ext cx="216023" cy="52885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498178"/>
          </a:xfrm>
        </p:spPr>
        <p:txBody>
          <a:bodyPr>
            <a:normAutofit/>
          </a:bodyPr>
          <a:lstStyle/>
          <a:p>
            <a:pPr algn="l"/>
            <a:r>
              <a:rPr lang="cs-CZ" sz="3600" b="1" u="sng" dirty="0"/>
              <a:t>Vlastnosti obrazu zobrazovaného dutým zrcadlem v závislosti na vzdálenosti</a:t>
            </a:r>
            <a:r>
              <a:rPr lang="cs-CZ" sz="3600" b="1" u="sng" dirty="0" smtClean="0"/>
              <a:t>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08912" cy="449736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6500" b="1" dirty="0"/>
              <a:t>1) d </a:t>
            </a:r>
            <a:r>
              <a:rPr lang="cs-CZ" sz="6500" b="1" dirty="0">
                <a:sym typeface="Symbol"/>
              </a:rPr>
              <a:t></a:t>
            </a:r>
            <a:r>
              <a:rPr lang="cs-CZ" sz="6500" b="1" dirty="0"/>
              <a:t> 2f ... předmět leží před středem křivosti a ohniskem</a:t>
            </a:r>
          </a:p>
          <a:p>
            <a:pPr marL="0" indent="0">
              <a:buNone/>
            </a:pPr>
            <a:r>
              <a:rPr lang="cs-CZ" sz="6500" b="1" dirty="0"/>
              <a:t>	- zmenšený, převrácený, skutečný</a:t>
            </a:r>
          </a:p>
          <a:p>
            <a:pPr marL="0" indent="0">
              <a:buNone/>
            </a:pPr>
            <a:r>
              <a:rPr lang="cs-CZ" sz="6500" b="1" dirty="0"/>
              <a:t>2) d = 2f ... předmět leží ve středu křivosti</a:t>
            </a:r>
          </a:p>
          <a:p>
            <a:pPr marL="0" indent="0">
              <a:buNone/>
            </a:pPr>
            <a:r>
              <a:rPr lang="cs-CZ" sz="6500" b="1" dirty="0"/>
              <a:t>	- shodný, převrácený, skutečný</a:t>
            </a:r>
          </a:p>
          <a:p>
            <a:pPr marL="0" indent="0">
              <a:buNone/>
            </a:pPr>
            <a:r>
              <a:rPr lang="cs-CZ" sz="6500" b="1" dirty="0"/>
              <a:t>3) 2f </a:t>
            </a:r>
            <a:r>
              <a:rPr lang="cs-CZ" sz="6500" b="1" dirty="0">
                <a:sym typeface="Symbol"/>
              </a:rPr>
              <a:t></a:t>
            </a:r>
            <a:r>
              <a:rPr lang="cs-CZ" sz="6500" b="1" dirty="0"/>
              <a:t> d </a:t>
            </a:r>
            <a:r>
              <a:rPr lang="cs-CZ" sz="6500" b="1" dirty="0">
                <a:sym typeface="Symbol"/>
              </a:rPr>
              <a:t></a:t>
            </a:r>
            <a:r>
              <a:rPr lang="cs-CZ" sz="6500" b="1" dirty="0"/>
              <a:t> 1f ... předmět leží mezi středem křivosti </a:t>
            </a:r>
            <a:r>
              <a:rPr lang="cs-CZ" sz="6500" b="1" dirty="0" smtClean="0"/>
              <a:t>a</a:t>
            </a:r>
          </a:p>
          <a:p>
            <a:pPr marL="0" indent="0">
              <a:buNone/>
            </a:pPr>
            <a:r>
              <a:rPr lang="cs-CZ" sz="6500" b="1" dirty="0"/>
              <a:t> </a:t>
            </a:r>
            <a:r>
              <a:rPr lang="cs-CZ" sz="6500" b="1" dirty="0" smtClean="0"/>
              <a:t>                           </a:t>
            </a:r>
            <a:r>
              <a:rPr lang="cs-CZ" sz="6500" b="1" dirty="0"/>
              <a:t>ohniskem</a:t>
            </a:r>
          </a:p>
          <a:p>
            <a:pPr marL="0" indent="0">
              <a:buNone/>
            </a:pPr>
            <a:r>
              <a:rPr lang="cs-CZ" sz="6500" b="1" dirty="0"/>
              <a:t>	- zvětšený, převrácený, skutečný</a:t>
            </a:r>
          </a:p>
          <a:p>
            <a:pPr marL="0" indent="0">
              <a:buNone/>
            </a:pPr>
            <a:r>
              <a:rPr lang="cs-CZ" sz="6500" b="1" dirty="0"/>
              <a:t>4) d = 1f ... předmět leží v ohnisku</a:t>
            </a:r>
          </a:p>
          <a:p>
            <a:pPr marL="0" indent="0">
              <a:buNone/>
            </a:pPr>
            <a:r>
              <a:rPr lang="cs-CZ" sz="6500" b="1" dirty="0"/>
              <a:t> 	- obraz se vytváří v nekonečnu</a:t>
            </a:r>
          </a:p>
          <a:p>
            <a:pPr marL="0" indent="0">
              <a:buNone/>
            </a:pPr>
            <a:r>
              <a:rPr lang="cs-CZ" sz="6500" b="1" dirty="0"/>
              <a:t>5) d </a:t>
            </a:r>
            <a:r>
              <a:rPr lang="cs-CZ" sz="6500" b="1" dirty="0">
                <a:sym typeface="Symbol"/>
              </a:rPr>
              <a:t></a:t>
            </a:r>
            <a:r>
              <a:rPr lang="cs-CZ" sz="6500" b="1" dirty="0"/>
              <a:t> 1f ... předmět leží za ohniskem</a:t>
            </a:r>
          </a:p>
          <a:p>
            <a:pPr marL="0" indent="0">
              <a:buNone/>
            </a:pPr>
            <a:r>
              <a:rPr lang="cs-CZ" sz="6500" b="1" dirty="0"/>
              <a:t>	 - zvětšený, přímý, neskutečný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Zobrazení vypuklým zrcadlem:</a:t>
            </a:r>
            <a:endParaRPr lang="cs-CZ" b="1" u="sng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83223"/>
            <a:ext cx="6984776" cy="3986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nahoru 4"/>
          <p:cNvSpPr/>
          <p:nvPr/>
        </p:nvSpPr>
        <p:spPr>
          <a:xfrm>
            <a:off x="1438728" y="2678231"/>
            <a:ext cx="264645" cy="102068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1571050" y="2678231"/>
            <a:ext cx="2473045" cy="516461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2591787" y="3194692"/>
            <a:ext cx="2928018" cy="5288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1571050" y="2678231"/>
            <a:ext cx="2568902" cy="513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2" name="Přímá spojnice se šipkou 2051"/>
          <p:cNvCxnSpPr/>
          <p:nvPr/>
        </p:nvCxnSpPr>
        <p:spPr>
          <a:xfrm flipH="1" flipV="1">
            <a:off x="2855501" y="1844824"/>
            <a:ext cx="2652603" cy="185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8" name="Přímá spojnice se šipkou 2057"/>
          <p:cNvCxnSpPr>
            <a:stCxn id="5" idx="0"/>
          </p:cNvCxnSpPr>
          <p:nvPr/>
        </p:nvCxnSpPr>
        <p:spPr>
          <a:xfrm>
            <a:off x="1571051" y="2678231"/>
            <a:ext cx="2473044" cy="390729"/>
          </a:xfrm>
          <a:prstGeom prst="straightConnector1">
            <a:avLst/>
          </a:prstGeom>
          <a:ln>
            <a:solidFill>
              <a:srgbClr val="00B0F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0" name="Šipka nahoru 2059"/>
          <p:cNvSpPr/>
          <p:nvPr/>
        </p:nvSpPr>
        <p:spPr>
          <a:xfrm>
            <a:off x="4716016" y="3221135"/>
            <a:ext cx="177469" cy="47778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64" name="Přímá spojnice 2063"/>
          <p:cNvCxnSpPr/>
          <p:nvPr/>
        </p:nvCxnSpPr>
        <p:spPr>
          <a:xfrm>
            <a:off x="4044095" y="3221134"/>
            <a:ext cx="2400113" cy="78393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7" name="Přímá spojnice 2066"/>
          <p:cNvCxnSpPr/>
          <p:nvPr/>
        </p:nvCxnSpPr>
        <p:spPr>
          <a:xfrm>
            <a:off x="4044095" y="3068960"/>
            <a:ext cx="3768265" cy="79208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/>
              <a:t>Vlastnosti </a:t>
            </a:r>
            <a:r>
              <a:rPr lang="cs-CZ" b="1" u="sng" dirty="0" smtClean="0"/>
              <a:t>obrazu zobrazovaného</a:t>
            </a:r>
            <a:r>
              <a:rPr lang="cs-CZ" b="1" u="sng" dirty="0"/>
              <a:t> </a:t>
            </a:r>
            <a:r>
              <a:rPr lang="cs-CZ" b="1" u="sng" dirty="0" smtClean="0"/>
              <a:t>vypuklým zrcadlem: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Bez ohledu na vzdálenost od zrcadla je obraz ve vypuklém zrcadle vždy zmenšený, přímý a neskutečný.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/>
              <a:t>			      obr. 1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180" y="1681211"/>
            <a:ext cx="4032448" cy="375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obr. 1: </a:t>
            </a:r>
            <a:r>
              <a:rPr lang="cs-CZ" sz="2000" dirty="0" smtClean="0"/>
              <a:t>HRUBANOVÁ</a:t>
            </a:r>
            <a:r>
              <a:rPr lang="cs-CZ" sz="2000" dirty="0"/>
              <a:t>, Jiřina. </a:t>
            </a:r>
            <a:r>
              <a:rPr lang="cs-CZ" sz="2000" i="1" dirty="0"/>
              <a:t>deník.cz</a:t>
            </a:r>
            <a:r>
              <a:rPr lang="cs-CZ" sz="2000" dirty="0"/>
              <a:t> [online]. [cit. </a:t>
            </a:r>
            <a:r>
              <a:rPr lang="cs-CZ" sz="2000" dirty="0" smtClean="0"/>
              <a:t>22.12.2012]. </a:t>
            </a:r>
            <a:r>
              <a:rPr lang="cs-CZ" sz="2000" dirty="0"/>
              <a:t>Dostupný na WWW: http://</a:t>
            </a:r>
            <a:r>
              <a:rPr lang="cs-CZ" sz="2000" dirty="0" smtClean="0"/>
              <a:t>hrubanova.blog.denik.cz/c/22704/Zrcadleni.html</a:t>
            </a:r>
            <a:endParaRPr lang="cs-CZ" sz="2000" dirty="0" smtClean="0">
              <a:hlinkClick r:id="rId2"/>
            </a:endParaRPr>
          </a:p>
          <a:p>
            <a:r>
              <a:rPr lang="cs-CZ" sz="2000" dirty="0">
                <a:cs typeface="Times New Roman" pitchFamily="18" charset="0"/>
              </a:rPr>
              <a:t>Není-li uveden </a:t>
            </a:r>
            <a:r>
              <a:rPr lang="cs-CZ" sz="2000" dirty="0" smtClean="0">
                <a:cs typeface="Times New Roman" pitchFamily="18" charset="0"/>
              </a:rPr>
              <a:t>zdroj</a:t>
            </a:r>
            <a:r>
              <a:rPr lang="cs-CZ" sz="2000" dirty="0">
                <a:cs typeface="Times New Roman" pitchFamily="18" charset="0"/>
              </a:rPr>
              <a:t>, je použitý materiál z vlastních zdrojů </a:t>
            </a:r>
            <a:r>
              <a:rPr lang="cs-CZ" sz="2000" dirty="0" smtClean="0">
                <a:cs typeface="Times New Roman" pitchFamily="18" charset="0"/>
              </a:rPr>
              <a:t>autorky.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223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Zobrazení kulovými zrcadly</vt:lpstr>
      <vt:lpstr>Pravidla pro zobrazení:</vt:lpstr>
      <vt:lpstr>Zobrazení dutým zrcadlem:</vt:lpstr>
      <vt:lpstr>Vlastnosti obrazu zobrazovaného dutým zrcadlem v závislosti na vzdálenosti:</vt:lpstr>
      <vt:lpstr>Zobrazení vypuklým zrcadlem:</vt:lpstr>
      <vt:lpstr>Vlastnosti obrazu zobrazovaného vypuklým zrcadlem: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29</cp:revision>
  <dcterms:created xsi:type="dcterms:W3CDTF">2012-10-04T17:02:39Z</dcterms:created>
  <dcterms:modified xsi:type="dcterms:W3CDTF">2013-03-31T08:27:08Z</dcterms:modified>
</cp:coreProperties>
</file>